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Sassoon Infant Rg" panose="02000503030000020003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-18"/>
      <p:regular r:id="rId20"/>
      <p:bold r:id="rId21"/>
    </p:embeddedFont>
    <p:embeddedFont>
      <p:font typeface="Twinkl SemiBold" charset="-18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51" d="100"/>
          <a:sy n="51" d="100"/>
        </p:scale>
        <p:origin x="-1008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pl-PL" altLang="en-US" sz="6600" baseline="30000" dirty="0">
                <a:solidFill>
                  <a:srgbClr val="0079C2"/>
                </a:solidFill>
                <a:latin typeface="Twinkl" pitchFamily="2" charset="0"/>
              </a:rPr>
              <a:t>Ośmiornica</a:t>
            </a:r>
            <a:endParaRPr lang="en-GB" altLang="en-US" sz="6000" dirty="0">
              <a:solidFill>
                <a:srgbClr val="0079C2"/>
              </a:solidFill>
              <a:latin typeface="Twinkl" pitchFamily="2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001339" y="1597025"/>
            <a:ext cx="3534751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2800" baseline="30000" dirty="0">
                <a:solidFill>
                  <a:schemeClr val="tx1"/>
                </a:solidFill>
              </a:rPr>
              <a:t>Środowisko</a:t>
            </a:r>
            <a:r>
              <a:rPr lang="en-GB" altLang="en-US" sz="2800" baseline="30000" dirty="0">
                <a:solidFill>
                  <a:schemeClr val="tx1"/>
                </a:solidFill>
              </a:rPr>
              <a:t>: </a:t>
            </a:r>
            <a:r>
              <a:rPr lang="pl-PL" altLang="en-US" sz="2800" baseline="30000" dirty="0">
                <a:solidFill>
                  <a:schemeClr val="tx1"/>
                </a:solidFill>
              </a:rPr>
              <a:t>Oceany i rafy koralowe.</a:t>
            </a:r>
            <a:endParaRPr lang="en-GB" altLang="en-US" sz="2800" baseline="30000" dirty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012575" y="2252663"/>
            <a:ext cx="3428388" cy="114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aseline="30000" dirty="0">
                <a:solidFill>
                  <a:schemeClr val="tx1"/>
                </a:solidFill>
              </a:rPr>
              <a:t>Diet</a:t>
            </a:r>
            <a:r>
              <a:rPr lang="pl-PL" altLang="en-US" sz="2800" baseline="30000" dirty="0">
                <a:solidFill>
                  <a:schemeClr val="tx1"/>
                </a:solidFill>
              </a:rPr>
              <a:t>a</a:t>
            </a:r>
            <a:r>
              <a:rPr lang="en-GB" altLang="en-US" sz="2800" baseline="30000" dirty="0">
                <a:solidFill>
                  <a:schemeClr val="tx1"/>
                </a:solidFill>
              </a:rPr>
              <a:t>: </a:t>
            </a:r>
            <a:r>
              <a:rPr lang="pl-PL" altLang="en-US" sz="2800" baseline="30000" dirty="0">
                <a:solidFill>
                  <a:schemeClr val="tx1"/>
                </a:solidFill>
              </a:rPr>
              <a:t>małe kraby</a:t>
            </a:r>
            <a:r>
              <a:rPr lang="en-GB" altLang="en-US" sz="2800" baseline="30000" dirty="0">
                <a:solidFill>
                  <a:schemeClr val="tx1"/>
                </a:solidFill>
              </a:rPr>
              <a:t>, </a:t>
            </a:r>
            <a:r>
              <a:rPr lang="pl-PL" altLang="en-US" sz="2800" baseline="30000" dirty="0">
                <a:solidFill>
                  <a:schemeClr val="tx1"/>
                </a:solidFill>
              </a:rPr>
              <a:t>małże</a:t>
            </a:r>
            <a:r>
              <a:rPr lang="en-GB" altLang="en-US" sz="2800" baseline="30000" dirty="0">
                <a:solidFill>
                  <a:schemeClr val="tx1"/>
                </a:solidFill>
              </a:rPr>
              <a:t>, </a:t>
            </a:r>
            <a:r>
              <a:rPr lang="pl-PL" altLang="en-US" sz="2800" baseline="30000" dirty="0">
                <a:solidFill>
                  <a:schemeClr val="tx1"/>
                </a:solidFill>
              </a:rPr>
              <a:t>ślimaki</a:t>
            </a:r>
            <a:r>
              <a:rPr lang="en-GB" altLang="en-US" sz="2800" baseline="30000" dirty="0">
                <a:solidFill>
                  <a:schemeClr val="tx1"/>
                </a:solidFill>
              </a:rPr>
              <a:t>, </a:t>
            </a:r>
            <a:r>
              <a:rPr lang="pl-PL" altLang="en-US" sz="2800" baseline="30000" dirty="0">
                <a:solidFill>
                  <a:schemeClr val="tx1"/>
                </a:solidFill>
              </a:rPr>
              <a:t>ryby</a:t>
            </a:r>
            <a:r>
              <a:rPr lang="en-GB" altLang="en-US" sz="2800" baseline="30000" dirty="0">
                <a:solidFill>
                  <a:schemeClr val="tx1"/>
                </a:solidFill>
              </a:rPr>
              <a:t>, </a:t>
            </a:r>
            <a:r>
              <a:rPr lang="pl-PL" altLang="en-US" sz="2800" baseline="30000" dirty="0">
                <a:solidFill>
                  <a:schemeClr val="tx1"/>
                </a:solidFill>
              </a:rPr>
              <a:t>żółwie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i skorupiaki, takie jak: krewetki</a:t>
            </a:r>
            <a:r>
              <a:rPr lang="en-GB" altLang="en-US" sz="2800" baseline="30000" dirty="0">
                <a:solidFill>
                  <a:schemeClr val="tx1"/>
                </a:solidFill>
              </a:rPr>
              <a:t>. </a:t>
            </a:r>
            <a:r>
              <a:rPr lang="pl-PL" altLang="en-US" sz="2800" baseline="30000" dirty="0">
                <a:solidFill>
                  <a:schemeClr val="tx1"/>
                </a:solidFill>
              </a:rPr>
              <a:t>Są mięsożercami</a:t>
            </a:r>
            <a:r>
              <a:rPr lang="en-GB" altLang="en-US" sz="2800" baseline="30000" dirty="0">
                <a:solidFill>
                  <a:schemeClr val="tx1"/>
                </a:solidFill>
              </a:rPr>
              <a:t>.</a:t>
            </a:r>
            <a:r>
              <a:rPr lang="pl-PL" altLang="en-US" sz="2800" baseline="30000" dirty="0">
                <a:solidFill>
                  <a:schemeClr val="tx1"/>
                </a:solidFill>
              </a:rPr>
              <a:t> </a:t>
            </a:r>
            <a:endParaRPr lang="en-GB" altLang="en-US" sz="2800" baseline="300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">
            <a:extLst/>
          </p:cNvPr>
          <p:cNvSpPr/>
          <p:nvPr/>
        </p:nvSpPr>
        <p:spPr>
          <a:xfrm>
            <a:off x="750888" y="5241925"/>
            <a:ext cx="7712075" cy="977900"/>
          </a:xfrm>
          <a:prstGeom prst="round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aseline="30000" dirty="0"/>
              <a:t>Ciekawostka</a:t>
            </a:r>
            <a:r>
              <a:rPr lang="en-GB" sz="3200" baseline="30000" dirty="0"/>
              <a:t>: </a:t>
            </a:r>
            <a:r>
              <a:rPr lang="pl-PL" sz="3200" baseline="30000" dirty="0"/>
              <a:t>Ośmiornice mają trzy serca i niebieską krew</a:t>
            </a:r>
            <a:r>
              <a:rPr lang="en-GB" sz="2800" baseline="30000" dirty="0"/>
              <a:t>.</a:t>
            </a:r>
            <a:endParaRPr lang="en-GB" sz="2000" baseline="30000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538288"/>
            <a:ext cx="4033837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5352" y="3500125"/>
            <a:ext cx="3492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en-US" sz="2800" baseline="30000" dirty="0"/>
              <a:t>Zanim wyssa mięso, najpierw łapie zdobycz mackami, gryzie swoim dziobem, aby ją otruć i sparaliżować.</a:t>
            </a:r>
            <a:r>
              <a:rPr lang="pl-PL" altLang="en-US" sz="2800" dirty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pl-PL" altLang="en-US" sz="6600" baseline="30000" dirty="0">
                <a:solidFill>
                  <a:srgbClr val="0079C2"/>
                </a:solidFill>
                <a:latin typeface="Twinkl" pitchFamily="2" charset="0"/>
              </a:rPr>
              <a:t>Meduza</a:t>
            </a:r>
            <a:endParaRPr lang="en-GB" altLang="en-US" sz="6000" dirty="0">
              <a:solidFill>
                <a:srgbClr val="0079C2"/>
              </a:solidFill>
              <a:latin typeface="Twinkl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3900" y="1597025"/>
            <a:ext cx="5119688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2800" baseline="30000" dirty="0">
                <a:solidFill>
                  <a:schemeClr val="tx1"/>
                </a:solidFill>
              </a:rPr>
              <a:t>Środowisko</a:t>
            </a:r>
            <a:r>
              <a:rPr lang="en-GB" altLang="en-US" sz="2800" baseline="30000" dirty="0">
                <a:solidFill>
                  <a:schemeClr val="tx1"/>
                </a:solidFill>
              </a:rPr>
              <a:t>: </a:t>
            </a:r>
            <a:r>
              <a:rPr lang="pl-PL" altLang="en-US" sz="2800" baseline="30000" dirty="0">
                <a:solidFill>
                  <a:schemeClr val="tx1"/>
                </a:solidFill>
              </a:rPr>
              <a:t>Oceany i niektóre jeziora</a:t>
            </a:r>
            <a:r>
              <a:rPr lang="en-GB" altLang="en-US" sz="2800" baseline="30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63900" y="2365375"/>
            <a:ext cx="5013325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aseline="30000" dirty="0">
                <a:solidFill>
                  <a:schemeClr val="tx1"/>
                </a:solidFill>
              </a:rPr>
              <a:t>Diet</a:t>
            </a:r>
            <a:r>
              <a:rPr lang="pl-PL" altLang="en-US" sz="2800" baseline="30000" dirty="0">
                <a:solidFill>
                  <a:schemeClr val="tx1"/>
                </a:solidFill>
              </a:rPr>
              <a:t>a</a:t>
            </a:r>
            <a:r>
              <a:rPr lang="en-GB" altLang="en-US" sz="2800" baseline="30000" dirty="0">
                <a:solidFill>
                  <a:schemeClr val="tx1"/>
                </a:solidFill>
              </a:rPr>
              <a:t>: </a:t>
            </a:r>
            <a:r>
              <a:rPr lang="pl-PL" altLang="en-US" sz="2800" baseline="30000" dirty="0">
                <a:solidFill>
                  <a:schemeClr val="tx1"/>
                </a:solidFill>
              </a:rPr>
              <a:t>małe ryby</a:t>
            </a:r>
            <a:r>
              <a:rPr lang="en-GB" altLang="en-US" sz="2800" baseline="30000" dirty="0">
                <a:solidFill>
                  <a:schemeClr val="tx1"/>
                </a:solidFill>
              </a:rPr>
              <a:t>, </a:t>
            </a:r>
            <a:r>
              <a:rPr lang="pl-PL" altLang="en-US" sz="2800" baseline="30000" dirty="0">
                <a:solidFill>
                  <a:schemeClr val="tx1"/>
                </a:solidFill>
              </a:rPr>
              <a:t>ikra</a:t>
            </a:r>
            <a:r>
              <a:rPr lang="en-GB" altLang="en-US" sz="2800" baseline="30000" dirty="0">
                <a:solidFill>
                  <a:schemeClr val="tx1"/>
                </a:solidFill>
              </a:rPr>
              <a:t>, </a:t>
            </a:r>
            <a:r>
              <a:rPr lang="pl-PL" altLang="en-US" sz="2800" baseline="30000" dirty="0">
                <a:solidFill>
                  <a:schemeClr val="tx1"/>
                </a:solidFill>
              </a:rPr>
              <a:t>skorupiaki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i</a:t>
            </a:r>
            <a:r>
              <a:rPr lang="en-GB" altLang="en-US" sz="2800" baseline="30000" dirty="0">
                <a:solidFill>
                  <a:schemeClr val="tx1"/>
                </a:solidFill>
              </a:rPr>
              <a:t> plankton. </a:t>
            </a:r>
            <a:r>
              <a:rPr lang="pl-PL" altLang="en-US" sz="2800" baseline="30000" dirty="0">
                <a:solidFill>
                  <a:schemeClr val="tx1"/>
                </a:solidFill>
              </a:rPr>
              <a:t>Są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mięsożercami</a:t>
            </a:r>
            <a:r>
              <a:rPr lang="en-GB" altLang="en-US" sz="2800" baseline="30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3900" y="3421063"/>
            <a:ext cx="50133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en-US" sz="2800" baseline="30000" dirty="0">
                <a:solidFill>
                  <a:schemeClr val="tx1"/>
                </a:solidFill>
              </a:rPr>
              <a:t>Jego ofiara zostaje złapana w macki i tym samym użądlona paraliżującą trucizną, zanim zostanie zjedzona.</a:t>
            </a:r>
            <a:endParaRPr lang="en-GB" altLang="en-US" sz="2800" baseline="300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1">
            <a:extLst/>
          </p:cNvPr>
          <p:cNvSpPr/>
          <p:nvPr/>
        </p:nvSpPr>
        <p:spPr>
          <a:xfrm>
            <a:off x="750888" y="5241925"/>
            <a:ext cx="7712075" cy="977900"/>
          </a:xfrm>
          <a:prstGeom prst="round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aseline="30000" dirty="0"/>
              <a:t>Ciekawostka</a:t>
            </a:r>
            <a:r>
              <a:rPr lang="en-GB" sz="2800" baseline="30000" dirty="0"/>
              <a:t>: </a:t>
            </a:r>
            <a:r>
              <a:rPr lang="pl-PL" sz="2800" baseline="30000" dirty="0"/>
              <a:t>Meduzy są dookoła nas od ponad 650 milionów lat, co czyni je starszymi od dinozaurów</a:t>
            </a:r>
            <a:r>
              <a:rPr lang="en-GB" sz="2800" baseline="30000" dirty="0"/>
              <a:t>!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473200"/>
            <a:ext cx="1985963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97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pl-PL" altLang="en-US" sz="6600" baseline="30000" dirty="0">
                <a:solidFill>
                  <a:srgbClr val="0079C2"/>
                </a:solidFill>
                <a:latin typeface="Twinkl" pitchFamily="2" charset="0"/>
              </a:rPr>
              <a:t>Konik morski</a:t>
            </a:r>
            <a:endParaRPr lang="en-GB" altLang="en-US" sz="6000" dirty="0">
              <a:solidFill>
                <a:srgbClr val="0079C2"/>
              </a:solidFill>
              <a:latin typeface="Twinkl" pitchFamily="2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221163" y="1597025"/>
            <a:ext cx="4162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2800" baseline="30000" dirty="0">
                <a:solidFill>
                  <a:schemeClr val="tx1"/>
                </a:solidFill>
              </a:rPr>
              <a:t>Środowisko</a:t>
            </a:r>
            <a:r>
              <a:rPr lang="en-GB" altLang="en-US" sz="2800" baseline="30000" dirty="0">
                <a:solidFill>
                  <a:schemeClr val="tx1"/>
                </a:solidFill>
              </a:rPr>
              <a:t>: </a:t>
            </a:r>
            <a:r>
              <a:rPr lang="pl-PL" altLang="en-US" sz="2800" baseline="30000" dirty="0">
                <a:solidFill>
                  <a:schemeClr val="tx1"/>
                </a:solidFill>
              </a:rPr>
              <a:t>Płytkie</a:t>
            </a:r>
            <a:r>
              <a:rPr lang="en-GB" altLang="en-US" sz="2800" baseline="30000" dirty="0">
                <a:solidFill>
                  <a:schemeClr val="tx1"/>
                </a:solidFill>
              </a:rPr>
              <a:t>, </a:t>
            </a:r>
            <a:r>
              <a:rPr lang="pl-PL" altLang="en-US" sz="2800" baseline="30000" dirty="0">
                <a:solidFill>
                  <a:schemeClr val="tx1"/>
                </a:solidFill>
              </a:rPr>
              <a:t>tropikalne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wody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na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rafach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koralowych</a:t>
            </a:r>
            <a:r>
              <a:rPr lang="en-GB" altLang="en-US" sz="2800" baseline="30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19575" y="2625725"/>
            <a:ext cx="4056063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aseline="30000" dirty="0">
                <a:solidFill>
                  <a:schemeClr val="tx1"/>
                </a:solidFill>
              </a:rPr>
              <a:t>Diet</a:t>
            </a:r>
            <a:r>
              <a:rPr lang="pl-PL" altLang="en-US" sz="2800" baseline="30000" dirty="0">
                <a:solidFill>
                  <a:schemeClr val="tx1"/>
                </a:solidFill>
              </a:rPr>
              <a:t>a</a:t>
            </a:r>
            <a:r>
              <a:rPr lang="en-GB" altLang="en-US" sz="2800" baseline="30000" dirty="0">
                <a:solidFill>
                  <a:schemeClr val="tx1"/>
                </a:solidFill>
              </a:rPr>
              <a:t>: </a:t>
            </a:r>
            <a:r>
              <a:rPr lang="pl-PL" altLang="en-US" sz="2800" baseline="30000" dirty="0">
                <a:solidFill>
                  <a:schemeClr val="tx1"/>
                </a:solidFill>
              </a:rPr>
              <a:t>Mały</a:t>
            </a:r>
            <a:r>
              <a:rPr lang="en-GB" altLang="en-US" sz="2800" baseline="30000" dirty="0">
                <a:solidFill>
                  <a:schemeClr val="tx1"/>
                </a:solidFill>
              </a:rPr>
              <a:t> plankton </a:t>
            </a:r>
            <a:r>
              <a:rPr lang="pl-PL" altLang="en-US" sz="2800" baseline="30000" dirty="0">
                <a:solidFill>
                  <a:schemeClr val="tx1"/>
                </a:solidFill>
              </a:rPr>
              <a:t>i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skorupiaki</a:t>
            </a:r>
            <a:r>
              <a:rPr lang="en-GB" altLang="en-US" sz="2800" baseline="30000" dirty="0">
                <a:solidFill>
                  <a:schemeClr val="tx1"/>
                </a:solidFill>
              </a:rPr>
              <a:t>, </a:t>
            </a:r>
            <a:r>
              <a:rPr lang="pl-PL" altLang="en-US" sz="2800" baseline="30000" dirty="0">
                <a:solidFill>
                  <a:schemeClr val="tx1"/>
                </a:solidFill>
              </a:rPr>
              <a:t>takie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jak: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krewetki</a:t>
            </a:r>
            <a:r>
              <a:rPr lang="en-GB" altLang="en-US" sz="2800" baseline="30000" dirty="0">
                <a:solidFill>
                  <a:schemeClr val="tx1"/>
                </a:solidFill>
              </a:rPr>
              <a:t>. </a:t>
            </a:r>
            <a:r>
              <a:rPr lang="pl-PL" altLang="en-US" sz="2800" baseline="30000" dirty="0">
                <a:solidFill>
                  <a:schemeClr val="tx1"/>
                </a:solidFill>
              </a:rPr>
              <a:t>Są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wszystkożerne</a:t>
            </a:r>
            <a:r>
              <a:rPr lang="en-GB" altLang="en-US" sz="2800" baseline="30000" dirty="0">
                <a:solidFill>
                  <a:schemeClr val="tx1"/>
                </a:solidFill>
              </a:rPr>
              <a:t>.</a:t>
            </a:r>
            <a:endParaRPr lang="en-GB" altLang="en-US" sz="40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219575" y="3681413"/>
            <a:ext cx="40560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en-US" sz="2800" baseline="30000" dirty="0">
                <a:solidFill>
                  <a:schemeClr val="tx1"/>
                </a:solidFill>
              </a:rPr>
              <a:t>Konik morski musi stale jeść, aby przeżyć. Dorośli mogą jeść 30-50 razy dziennie.</a:t>
            </a:r>
            <a:endParaRPr lang="en-GB" altLang="en-US" sz="28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1">
            <a:extLst/>
          </p:cNvPr>
          <p:cNvSpPr/>
          <p:nvPr/>
        </p:nvSpPr>
        <p:spPr>
          <a:xfrm>
            <a:off x="750888" y="5241925"/>
            <a:ext cx="7712075" cy="977900"/>
          </a:xfrm>
          <a:prstGeom prst="round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aseline="30000" dirty="0"/>
              <a:t>Ciekawostka: Męski konik morski rodzi młode. Są jedynym gatunkiem, który to robi.</a:t>
            </a:r>
            <a:endParaRPr lang="en-GB" baseline="300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9" b="7866"/>
          <a:stretch>
            <a:fillRect/>
          </a:stretch>
        </p:blipFill>
        <p:spPr bwMode="auto">
          <a:xfrm>
            <a:off x="750888" y="1473200"/>
            <a:ext cx="3065462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79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pl-PL" altLang="en-US" sz="6600" b="0" baseline="30000" dirty="0">
                <a:solidFill>
                  <a:srgbClr val="0079C2"/>
                </a:solidFill>
              </a:rPr>
              <a:t>Rozgwiazda</a:t>
            </a:r>
            <a:endParaRPr lang="en-GB" altLang="en-US" sz="6000" dirty="0">
              <a:solidFill>
                <a:srgbClr val="0079C2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045075" y="1597025"/>
            <a:ext cx="33385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2800" baseline="30000" dirty="0">
                <a:solidFill>
                  <a:schemeClr val="tx1"/>
                </a:solidFill>
              </a:rPr>
              <a:t>Środowisko</a:t>
            </a:r>
            <a:r>
              <a:rPr lang="en-GB" altLang="en-US" sz="2800" baseline="30000" dirty="0">
                <a:solidFill>
                  <a:schemeClr val="tx1"/>
                </a:solidFill>
              </a:rPr>
              <a:t>: </a:t>
            </a:r>
            <a:r>
              <a:rPr lang="pl-PL" altLang="en-US" sz="2800" baseline="30000" dirty="0">
                <a:solidFill>
                  <a:schemeClr val="tx1"/>
                </a:solidFill>
              </a:rPr>
              <a:t>Oceany</a:t>
            </a:r>
            <a:r>
              <a:rPr lang="en-GB" altLang="en-US" sz="2800" baseline="30000" dirty="0">
                <a:solidFill>
                  <a:schemeClr val="tx1"/>
                </a:solidFill>
              </a:rPr>
              <a:t>, </a:t>
            </a:r>
            <a:r>
              <a:rPr lang="pl-PL" altLang="en-US" sz="2800" baseline="30000" dirty="0">
                <a:solidFill>
                  <a:schemeClr val="tx1"/>
                </a:solidFill>
              </a:rPr>
              <a:t>rafy koralowe i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baseny</a:t>
            </a:r>
            <a:r>
              <a:rPr lang="en-GB" altLang="en-US" sz="2800" baseline="30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045075" y="2470150"/>
            <a:ext cx="3230563" cy="114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aseline="30000" dirty="0">
                <a:solidFill>
                  <a:schemeClr val="tx1"/>
                </a:solidFill>
              </a:rPr>
              <a:t>Diet</a:t>
            </a:r>
            <a:r>
              <a:rPr lang="pl-PL" altLang="en-US" sz="2800" baseline="30000" dirty="0">
                <a:solidFill>
                  <a:schemeClr val="tx1"/>
                </a:solidFill>
              </a:rPr>
              <a:t>a</a:t>
            </a:r>
            <a:r>
              <a:rPr lang="en-GB" altLang="en-US" sz="2800" baseline="30000" dirty="0">
                <a:solidFill>
                  <a:schemeClr val="tx1"/>
                </a:solidFill>
              </a:rPr>
              <a:t>: </a:t>
            </a:r>
            <a:r>
              <a:rPr lang="pl-PL" altLang="en-US" sz="2800" baseline="30000" dirty="0">
                <a:solidFill>
                  <a:schemeClr val="tx1"/>
                </a:solidFill>
              </a:rPr>
              <a:t>Mięczaki</a:t>
            </a:r>
            <a:r>
              <a:rPr lang="en-GB" altLang="en-US" sz="2800" baseline="30000" dirty="0">
                <a:solidFill>
                  <a:schemeClr val="tx1"/>
                </a:solidFill>
              </a:rPr>
              <a:t>, </a:t>
            </a:r>
            <a:r>
              <a:rPr lang="pl-PL" altLang="en-US" sz="2800" baseline="30000" dirty="0">
                <a:solidFill>
                  <a:schemeClr val="tx1"/>
                </a:solidFill>
              </a:rPr>
              <a:t>takie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jak: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małże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i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ostrygi</a:t>
            </a:r>
            <a:r>
              <a:rPr lang="en-GB" altLang="en-US" sz="2800" baseline="30000" dirty="0">
                <a:solidFill>
                  <a:schemeClr val="tx1"/>
                </a:solidFill>
              </a:rPr>
              <a:t>.</a:t>
            </a:r>
            <a:br>
              <a:rPr lang="en-GB" altLang="en-US" sz="2800" baseline="30000" dirty="0">
                <a:solidFill>
                  <a:schemeClr val="tx1"/>
                </a:solidFill>
              </a:rPr>
            </a:br>
            <a:r>
              <a:rPr lang="pl-PL" altLang="en-US" sz="2800" baseline="30000" dirty="0">
                <a:solidFill>
                  <a:schemeClr val="tx1"/>
                </a:solidFill>
              </a:rPr>
              <a:t>Różne gatunki jedzą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taikże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rośliny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i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ślimaki</a:t>
            </a:r>
            <a:r>
              <a:rPr lang="en-GB" altLang="en-US" sz="2800" baseline="30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045075" y="3914775"/>
            <a:ext cx="32305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en-US" sz="2800" baseline="30000" dirty="0">
                <a:solidFill>
                  <a:schemeClr val="tx1"/>
                </a:solidFill>
              </a:rPr>
              <a:t>Rozgwiazda znajduje swoją ofiarę za pomocą zmysłu węchu</a:t>
            </a:r>
            <a:r>
              <a:rPr lang="en-GB" altLang="en-US" sz="2800" baseline="30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: Rounded Corners 1">
            <a:extLst/>
          </p:cNvPr>
          <p:cNvSpPr/>
          <p:nvPr/>
        </p:nvSpPr>
        <p:spPr>
          <a:xfrm>
            <a:off x="750888" y="5241925"/>
            <a:ext cx="7712075" cy="977900"/>
          </a:xfrm>
          <a:prstGeom prst="round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aseline="30000" dirty="0"/>
              <a:t>Ciekawostka</a:t>
            </a:r>
            <a:r>
              <a:rPr lang="en-GB" sz="2800" baseline="30000" dirty="0"/>
              <a:t>: </a:t>
            </a:r>
            <a:r>
              <a:rPr lang="pl-PL" sz="2800" baseline="30000" dirty="0"/>
              <a:t>Niektóre odmiany rozgwiazd mają więcej niż 5 ramion. Słoneczna gwiazda ma do 40 ramion</a:t>
            </a:r>
            <a:r>
              <a:rPr lang="en-GB" sz="2800" baseline="30000" dirty="0"/>
              <a:t>!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473200"/>
            <a:ext cx="40005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83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pl-PL" altLang="en-US" sz="6600" baseline="30000" dirty="0">
                <a:solidFill>
                  <a:srgbClr val="0079C2"/>
                </a:solidFill>
                <a:latin typeface="Twinkl" pitchFamily="2" charset="0"/>
              </a:rPr>
              <a:t>Wieloryb</a:t>
            </a:r>
            <a:endParaRPr lang="en-GB" altLang="en-US" sz="6000" dirty="0">
              <a:solidFill>
                <a:srgbClr val="0079C2"/>
              </a:solidFill>
              <a:latin typeface="Twinkl" pitchFamily="2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29138" y="1597025"/>
            <a:ext cx="3854450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2800" baseline="30000" dirty="0">
                <a:solidFill>
                  <a:schemeClr val="tx1"/>
                </a:solidFill>
              </a:rPr>
              <a:t>Środowisko</a:t>
            </a:r>
            <a:r>
              <a:rPr lang="en-GB" altLang="en-US" sz="2800" baseline="30000" dirty="0">
                <a:solidFill>
                  <a:schemeClr val="tx1"/>
                </a:solidFill>
              </a:rPr>
              <a:t>: </a:t>
            </a:r>
            <a:r>
              <a:rPr lang="pl-PL" altLang="en-US" sz="2800" baseline="30000" dirty="0">
                <a:solidFill>
                  <a:schemeClr val="tx1"/>
                </a:solidFill>
              </a:rPr>
              <a:t>Ciepłe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wody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oceanów</a:t>
            </a:r>
            <a:r>
              <a:rPr lang="en-GB" altLang="en-US" sz="2800" baseline="30000" dirty="0">
                <a:solidFill>
                  <a:schemeClr val="tx1"/>
                </a:solidFill>
              </a:rPr>
              <a:t>. </a:t>
            </a:r>
            <a:r>
              <a:rPr lang="pl-PL" altLang="en-US" sz="2800" baseline="30000" dirty="0">
                <a:solidFill>
                  <a:schemeClr val="tx1"/>
                </a:solidFill>
              </a:rPr>
              <a:t>Zimą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podpływają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do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wybrzeży</a:t>
            </a:r>
            <a:r>
              <a:rPr lang="en-GB" altLang="en-US" sz="2800" baseline="30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29138" y="2495550"/>
            <a:ext cx="37465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aseline="30000" dirty="0">
                <a:solidFill>
                  <a:schemeClr val="tx1"/>
                </a:solidFill>
              </a:rPr>
              <a:t>Diet</a:t>
            </a:r>
            <a:r>
              <a:rPr lang="pl-PL" altLang="en-US" sz="2800" baseline="30000" dirty="0">
                <a:solidFill>
                  <a:schemeClr val="tx1"/>
                </a:solidFill>
              </a:rPr>
              <a:t>a</a:t>
            </a:r>
            <a:r>
              <a:rPr lang="en-GB" altLang="en-US" sz="2800" baseline="30000" dirty="0">
                <a:solidFill>
                  <a:schemeClr val="tx1"/>
                </a:solidFill>
              </a:rPr>
              <a:t>: </a:t>
            </a:r>
            <a:r>
              <a:rPr lang="pl-PL" altLang="en-US" sz="2800" baseline="30000" dirty="0">
                <a:solidFill>
                  <a:schemeClr val="tx1"/>
                </a:solidFill>
              </a:rPr>
              <a:t>Krewetki</a:t>
            </a:r>
            <a:r>
              <a:rPr lang="en-GB" altLang="en-US" sz="2800" baseline="30000" dirty="0">
                <a:solidFill>
                  <a:schemeClr val="tx1"/>
                </a:solidFill>
              </a:rPr>
              <a:t>, </a:t>
            </a:r>
            <a:r>
              <a:rPr lang="pl-PL" altLang="en-US" sz="2800" baseline="30000" dirty="0">
                <a:solidFill>
                  <a:schemeClr val="tx1"/>
                </a:solidFill>
              </a:rPr>
              <a:t>kalmary</a:t>
            </a:r>
            <a:r>
              <a:rPr lang="en-GB" altLang="en-US" sz="2800" baseline="30000" dirty="0">
                <a:solidFill>
                  <a:schemeClr val="tx1"/>
                </a:solidFill>
              </a:rPr>
              <a:t>, </a:t>
            </a:r>
            <a:r>
              <a:rPr lang="pl-PL" altLang="en-US" sz="2800" baseline="30000" dirty="0">
                <a:solidFill>
                  <a:schemeClr val="tx1"/>
                </a:solidFill>
              </a:rPr>
              <a:t>skorupiaki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i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kryl</a:t>
            </a:r>
            <a:r>
              <a:rPr lang="en-GB" altLang="en-US" sz="2800" baseline="30000" dirty="0">
                <a:solidFill>
                  <a:schemeClr val="tx1"/>
                </a:solidFill>
              </a:rPr>
              <a:t>. </a:t>
            </a:r>
            <a:r>
              <a:rPr lang="pl-PL" altLang="en-US" sz="2800" baseline="30000" dirty="0">
                <a:solidFill>
                  <a:schemeClr val="tx1"/>
                </a:solidFill>
              </a:rPr>
              <a:t>W większości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są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to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mięsożercy</a:t>
            </a:r>
            <a:r>
              <a:rPr lang="en-GB" altLang="en-US" sz="2800" baseline="30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29138" y="3681413"/>
            <a:ext cx="3746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en-US" sz="2800" baseline="30000" dirty="0">
                <a:solidFill>
                  <a:schemeClr val="tx1"/>
                </a:solidFill>
              </a:rPr>
              <a:t>Wieloryby humbaki tylko polują i żywią się latem, a zimą żyją z rezerw tłuszczowych.</a:t>
            </a:r>
            <a:endParaRPr lang="en-GB" altLang="en-US" sz="28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1">
            <a:extLst/>
          </p:cNvPr>
          <p:cNvSpPr/>
          <p:nvPr/>
        </p:nvSpPr>
        <p:spPr>
          <a:xfrm>
            <a:off x="750888" y="5241925"/>
            <a:ext cx="7712075" cy="977900"/>
          </a:xfrm>
          <a:prstGeom prst="round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aseline="30000" dirty="0"/>
              <a:t>Ciekawostka</a:t>
            </a:r>
            <a:r>
              <a:rPr lang="en-GB" sz="2800" baseline="30000" dirty="0"/>
              <a:t>: </a:t>
            </a:r>
            <a:r>
              <a:rPr lang="pl-PL" sz="2800" baseline="30000" dirty="0"/>
              <a:t>Wołanie błękitnego wieloryba to najgłośniejszy dźwięk wydawany przez jakiekolwiek zwierzę na Ziemi</a:t>
            </a:r>
            <a:r>
              <a:rPr lang="en-GB" sz="2800" baseline="30000" dirty="0"/>
              <a:t>.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t="-430" r="22038" b="430"/>
          <a:stretch>
            <a:fillRect/>
          </a:stretch>
        </p:blipFill>
        <p:spPr bwMode="auto">
          <a:xfrm>
            <a:off x="793750" y="1411288"/>
            <a:ext cx="3182938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00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pl-PL" altLang="en-US" sz="6600" baseline="30000" dirty="0">
                <a:solidFill>
                  <a:srgbClr val="0079C2"/>
                </a:solidFill>
                <a:latin typeface="Twinkl" pitchFamily="2" charset="0"/>
              </a:rPr>
              <a:t>Delfiny</a:t>
            </a:r>
            <a:endParaRPr lang="en-GB" altLang="en-US" sz="6000" dirty="0">
              <a:solidFill>
                <a:srgbClr val="0079C2"/>
              </a:solidFill>
              <a:latin typeface="Twinkl" pitchFamily="2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940300" y="1597025"/>
            <a:ext cx="34432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2800" baseline="30000" dirty="0">
                <a:solidFill>
                  <a:schemeClr val="tx1"/>
                </a:solidFill>
              </a:rPr>
              <a:t>Środowisko</a:t>
            </a:r>
            <a:r>
              <a:rPr lang="en-GB" altLang="en-US" sz="2800" baseline="30000" dirty="0">
                <a:solidFill>
                  <a:schemeClr val="tx1"/>
                </a:solidFill>
              </a:rPr>
              <a:t>: </a:t>
            </a:r>
            <a:r>
              <a:rPr lang="pl-PL" altLang="en-US" sz="2800" baseline="30000" dirty="0">
                <a:solidFill>
                  <a:schemeClr val="tx1"/>
                </a:solidFill>
              </a:rPr>
              <a:t>Wszystkie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oceany</a:t>
            </a:r>
            <a:r>
              <a:rPr lang="en-GB" altLang="en-US" sz="2800" baseline="30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929188" y="2352675"/>
            <a:ext cx="3346450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aseline="30000" dirty="0">
                <a:solidFill>
                  <a:schemeClr val="tx1"/>
                </a:solidFill>
              </a:rPr>
              <a:t>Diet</a:t>
            </a:r>
            <a:r>
              <a:rPr lang="pl-PL" altLang="en-US" sz="2800" baseline="30000" dirty="0">
                <a:solidFill>
                  <a:schemeClr val="tx1"/>
                </a:solidFill>
              </a:rPr>
              <a:t>a</a:t>
            </a:r>
            <a:r>
              <a:rPr lang="en-GB" altLang="en-US" sz="2800" baseline="30000" dirty="0">
                <a:solidFill>
                  <a:schemeClr val="tx1"/>
                </a:solidFill>
              </a:rPr>
              <a:t>: </a:t>
            </a:r>
            <a:r>
              <a:rPr lang="pl-PL" altLang="en-US" sz="2800" baseline="30000" dirty="0">
                <a:solidFill>
                  <a:schemeClr val="tx1"/>
                </a:solidFill>
              </a:rPr>
              <a:t>Ryby</a:t>
            </a:r>
            <a:r>
              <a:rPr lang="en-GB" altLang="en-US" sz="2800" baseline="30000" dirty="0">
                <a:solidFill>
                  <a:schemeClr val="tx1"/>
                </a:solidFill>
              </a:rPr>
              <a:t>, </a:t>
            </a:r>
            <a:r>
              <a:rPr lang="pl-PL" altLang="en-US" sz="2800" baseline="30000" dirty="0">
                <a:solidFill>
                  <a:schemeClr val="tx1"/>
                </a:solidFill>
              </a:rPr>
              <a:t>kalmary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i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skorupiaki</a:t>
            </a:r>
            <a:r>
              <a:rPr lang="en-GB" altLang="en-US" sz="2800" baseline="30000" dirty="0">
                <a:solidFill>
                  <a:schemeClr val="tx1"/>
                </a:solidFill>
              </a:rPr>
              <a:t>. </a:t>
            </a:r>
            <a:r>
              <a:rPr lang="pl-PL" altLang="en-US" sz="2800" baseline="30000" dirty="0">
                <a:solidFill>
                  <a:schemeClr val="tx1"/>
                </a:solidFill>
              </a:rPr>
              <a:t>Są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mięsożercami.</a:t>
            </a:r>
            <a:endParaRPr lang="en-GB" altLang="en-US" sz="28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929188" y="3681413"/>
            <a:ext cx="33464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en-US" sz="2800" baseline="30000" dirty="0">
                <a:solidFill>
                  <a:schemeClr val="tx1"/>
                </a:solidFill>
              </a:rPr>
              <a:t>Gromadzenie zdobyczy i ich łapanie to technika stosowana przez strąki delfinów</a:t>
            </a:r>
            <a:r>
              <a:rPr lang="en-GB" altLang="en-US" sz="2800" baseline="30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: Rounded Corners 1">
            <a:extLst/>
          </p:cNvPr>
          <p:cNvSpPr/>
          <p:nvPr/>
        </p:nvSpPr>
        <p:spPr>
          <a:xfrm>
            <a:off x="750888" y="5241925"/>
            <a:ext cx="7712075" cy="977900"/>
          </a:xfrm>
          <a:prstGeom prst="round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aseline="30000" dirty="0"/>
              <a:t>Ciekawostka</a:t>
            </a:r>
            <a:r>
              <a:rPr lang="en-GB" sz="2800" baseline="30000" dirty="0"/>
              <a:t>: </a:t>
            </a:r>
            <a:r>
              <a:rPr lang="pl-PL" sz="2800" baseline="30000" dirty="0"/>
              <a:t>Delfiny śpią z wyłączoną połową mózgu i jednym okiem zamkniętym, aby uważać na drapieżniki.</a:t>
            </a:r>
            <a:endParaRPr lang="en-GB" sz="4000" baseline="30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9" b="9099"/>
          <a:stretch>
            <a:fillRect/>
          </a:stretch>
        </p:blipFill>
        <p:spPr bwMode="auto">
          <a:xfrm>
            <a:off x="750888" y="1484313"/>
            <a:ext cx="3884612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580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pl-PL" altLang="en-US" sz="6600" baseline="30000" dirty="0">
                <a:solidFill>
                  <a:srgbClr val="0079C2"/>
                </a:solidFill>
                <a:latin typeface="Twinkl" pitchFamily="2" charset="0"/>
              </a:rPr>
              <a:t>Rekin</a:t>
            </a:r>
            <a:endParaRPr lang="en-GB" altLang="en-US" sz="6000" dirty="0">
              <a:solidFill>
                <a:srgbClr val="0079C2"/>
              </a:solidFill>
              <a:latin typeface="Twinkl" pitchFamily="2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940300" y="1597025"/>
            <a:ext cx="3443288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2800" baseline="30000" dirty="0">
                <a:solidFill>
                  <a:schemeClr val="tx1"/>
                </a:solidFill>
              </a:rPr>
              <a:t>Środowisko</a:t>
            </a:r>
            <a:r>
              <a:rPr lang="en-GB" altLang="en-US" sz="2800" baseline="30000" dirty="0">
                <a:solidFill>
                  <a:schemeClr val="tx1"/>
                </a:solidFill>
              </a:rPr>
              <a:t>: </a:t>
            </a:r>
            <a:r>
              <a:rPr lang="pl-PL" altLang="en-US" sz="2800" baseline="30000" dirty="0">
                <a:solidFill>
                  <a:schemeClr val="tx1"/>
                </a:solidFill>
              </a:rPr>
              <a:t>W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większości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miejsc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w</a:t>
            </a:r>
            <a:r>
              <a:rPr lang="en-GB" altLang="en-US" sz="2800" baseline="30000" dirty="0">
                <a:solidFill>
                  <a:schemeClr val="tx1"/>
                </a:solidFill>
              </a:rPr>
              <a:t> ocean</a:t>
            </a:r>
            <a:r>
              <a:rPr lang="pl-PL" altLang="en-US" sz="2800" baseline="30000" dirty="0">
                <a:solidFill>
                  <a:schemeClr val="tx1"/>
                </a:solidFill>
              </a:rPr>
              <a:t>ach</a:t>
            </a:r>
            <a:r>
              <a:rPr lang="en-GB" altLang="en-US" sz="2800" baseline="30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929188" y="2430463"/>
            <a:ext cx="3346450" cy="114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aseline="30000" dirty="0">
                <a:solidFill>
                  <a:schemeClr val="tx1"/>
                </a:solidFill>
              </a:rPr>
              <a:t>Diet</a:t>
            </a:r>
            <a:r>
              <a:rPr lang="pl-PL" altLang="en-US" sz="2800" baseline="30000" dirty="0">
                <a:solidFill>
                  <a:schemeClr val="tx1"/>
                </a:solidFill>
              </a:rPr>
              <a:t>a</a:t>
            </a:r>
            <a:r>
              <a:rPr lang="en-GB" altLang="en-US" sz="2800" baseline="30000" dirty="0">
                <a:solidFill>
                  <a:schemeClr val="tx1"/>
                </a:solidFill>
              </a:rPr>
              <a:t>: </a:t>
            </a:r>
            <a:r>
              <a:rPr lang="pl-PL" altLang="en-US" sz="2800" baseline="30000" dirty="0">
                <a:solidFill>
                  <a:schemeClr val="tx1"/>
                </a:solidFill>
              </a:rPr>
              <a:t>Ryby</a:t>
            </a:r>
            <a:r>
              <a:rPr lang="en-GB" altLang="en-US" sz="2800" baseline="30000" dirty="0">
                <a:solidFill>
                  <a:schemeClr val="tx1"/>
                </a:solidFill>
              </a:rPr>
              <a:t>, </a:t>
            </a:r>
            <a:r>
              <a:rPr lang="pl-PL" altLang="en-US" sz="2800" baseline="30000" dirty="0">
                <a:solidFill>
                  <a:schemeClr val="tx1"/>
                </a:solidFill>
              </a:rPr>
              <a:t>kalmary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a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nawet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inne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rekiny</a:t>
            </a:r>
            <a:r>
              <a:rPr lang="en-GB" altLang="en-US" sz="2800" baseline="30000" dirty="0">
                <a:solidFill>
                  <a:schemeClr val="tx1"/>
                </a:solidFill>
              </a:rPr>
              <a:t>. </a:t>
            </a:r>
            <a:r>
              <a:rPr lang="pl-PL" altLang="en-US" sz="2800" baseline="30000" dirty="0">
                <a:solidFill>
                  <a:schemeClr val="tx1"/>
                </a:solidFill>
              </a:rPr>
              <a:t>Są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mięsożercami</a:t>
            </a:r>
            <a:r>
              <a:rPr lang="en-GB" altLang="en-US" sz="2800" baseline="30000" dirty="0">
                <a:solidFill>
                  <a:schemeClr val="tx1"/>
                </a:solidFill>
              </a:rPr>
              <a:t>.</a:t>
            </a:r>
            <a:endParaRPr lang="pl-PL" altLang="en-US" sz="2800" baseline="300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en-US" sz="2800" baseline="300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baseline="30000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929188" y="3287480"/>
            <a:ext cx="33464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en-US" sz="2800" baseline="30000" dirty="0">
                <a:solidFill>
                  <a:schemeClr val="tx1"/>
                </a:solidFill>
              </a:rPr>
              <a:t>Rekiny mają niesamowity węch, który pomaga im wykryć pojedynczą kroplę krwi w basenie olimpijskim</a:t>
            </a:r>
            <a:r>
              <a:rPr lang="en-GB" altLang="en-US" sz="2800" baseline="30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: Rounded Corners 1">
            <a:extLst/>
          </p:cNvPr>
          <p:cNvSpPr/>
          <p:nvPr/>
        </p:nvSpPr>
        <p:spPr>
          <a:xfrm>
            <a:off x="750888" y="5145088"/>
            <a:ext cx="7712075" cy="1074737"/>
          </a:xfrm>
          <a:prstGeom prst="round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aseline="30000" dirty="0"/>
              <a:t>Ciekawostka</a:t>
            </a:r>
            <a:r>
              <a:rPr lang="en-GB" sz="2800" baseline="30000" dirty="0"/>
              <a:t>: </a:t>
            </a:r>
            <a:r>
              <a:rPr lang="pl-PL" sz="2800" baseline="30000" dirty="0"/>
              <a:t>Rekiny mogą również wykrywać sygnały elektryczne od swojej ofiary. Oznacza to, że może pomylić aparaty podwodne z żywnością.</a:t>
            </a:r>
            <a:endParaRPr lang="en-GB" sz="2800" baseline="300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473200"/>
            <a:ext cx="4013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154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pl-PL" altLang="en-US" sz="6600" baseline="30000" dirty="0">
                <a:solidFill>
                  <a:srgbClr val="0079C2"/>
                </a:solidFill>
                <a:latin typeface="Twinkl" pitchFamily="2" charset="0"/>
              </a:rPr>
              <a:t>Krab</a:t>
            </a:r>
            <a:endParaRPr lang="en-GB" altLang="en-US" sz="6000" dirty="0">
              <a:solidFill>
                <a:srgbClr val="0079C2"/>
              </a:solidFill>
              <a:latin typeface="Twinkl" pitchFamily="2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940300" y="1597025"/>
            <a:ext cx="34432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2800" baseline="30000" dirty="0">
                <a:solidFill>
                  <a:schemeClr val="tx1"/>
                </a:solidFill>
              </a:rPr>
              <a:t>Środowisko</a:t>
            </a:r>
            <a:r>
              <a:rPr lang="en-GB" altLang="en-US" sz="2800" baseline="30000" dirty="0">
                <a:solidFill>
                  <a:schemeClr val="tx1"/>
                </a:solidFill>
              </a:rPr>
              <a:t>: </a:t>
            </a:r>
            <a:r>
              <a:rPr lang="pl-PL" altLang="en-US" sz="2800" baseline="30000" dirty="0">
                <a:solidFill>
                  <a:schemeClr val="tx1"/>
                </a:solidFill>
              </a:rPr>
              <a:t>Morskie brzegi</a:t>
            </a:r>
            <a:r>
              <a:rPr lang="en-GB" altLang="en-US" sz="2800" baseline="30000" dirty="0">
                <a:solidFill>
                  <a:schemeClr val="tx1"/>
                </a:solidFill>
              </a:rPr>
              <a:t>, </a:t>
            </a:r>
            <a:r>
              <a:rPr lang="pl-PL" altLang="en-US" sz="2800" baseline="30000" dirty="0">
                <a:solidFill>
                  <a:schemeClr val="tx1"/>
                </a:solidFill>
              </a:rPr>
              <a:t>jaksinie</a:t>
            </a:r>
            <a:r>
              <a:rPr lang="en-GB" altLang="en-US" sz="2800" baseline="30000" dirty="0">
                <a:solidFill>
                  <a:schemeClr val="tx1"/>
                </a:solidFill>
              </a:rPr>
              <a:t>, </a:t>
            </a:r>
            <a:r>
              <a:rPr lang="pl-PL" altLang="en-US" sz="2800" baseline="30000" dirty="0">
                <a:solidFill>
                  <a:schemeClr val="tx1"/>
                </a:solidFill>
              </a:rPr>
              <a:t>w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piasku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lub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błocie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oceanu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oraz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na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lądzie</a:t>
            </a:r>
            <a:r>
              <a:rPr lang="en-GB" altLang="en-US" sz="2800" baseline="30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940300" y="2732088"/>
            <a:ext cx="3346450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aseline="30000" dirty="0">
                <a:solidFill>
                  <a:schemeClr val="tx1"/>
                </a:solidFill>
              </a:rPr>
              <a:t>Diet</a:t>
            </a:r>
            <a:r>
              <a:rPr lang="pl-PL" altLang="en-US" sz="2800" baseline="30000" dirty="0">
                <a:solidFill>
                  <a:schemeClr val="tx1"/>
                </a:solidFill>
              </a:rPr>
              <a:t>a</a:t>
            </a:r>
            <a:r>
              <a:rPr lang="en-GB" altLang="en-US" sz="2800" baseline="30000" dirty="0">
                <a:solidFill>
                  <a:schemeClr val="tx1"/>
                </a:solidFill>
              </a:rPr>
              <a:t>: </a:t>
            </a:r>
            <a:r>
              <a:rPr lang="en-GB" altLang="en-US" sz="2800" baseline="30000" dirty="0" err="1">
                <a:solidFill>
                  <a:schemeClr val="tx1"/>
                </a:solidFill>
              </a:rPr>
              <a:t>Alg</a:t>
            </a:r>
            <a:r>
              <a:rPr lang="pl-PL" altLang="en-US" sz="2800" baseline="30000" dirty="0">
                <a:solidFill>
                  <a:schemeClr val="tx1"/>
                </a:solidFill>
              </a:rPr>
              <a:t>i</a:t>
            </a:r>
            <a:r>
              <a:rPr lang="en-GB" altLang="en-US" sz="2800" baseline="30000" dirty="0">
                <a:solidFill>
                  <a:schemeClr val="tx1"/>
                </a:solidFill>
              </a:rPr>
              <a:t>, </a:t>
            </a:r>
            <a:r>
              <a:rPr lang="pl-PL" altLang="en-US" sz="2800" baseline="30000" dirty="0">
                <a:solidFill>
                  <a:schemeClr val="tx1"/>
                </a:solidFill>
              </a:rPr>
              <a:t>mieczaki</a:t>
            </a:r>
            <a:r>
              <a:rPr lang="en-GB" altLang="en-US" sz="2800" baseline="30000" dirty="0">
                <a:solidFill>
                  <a:schemeClr val="tx1"/>
                </a:solidFill>
              </a:rPr>
              <a:t>, </a:t>
            </a:r>
            <a:r>
              <a:rPr lang="pl-PL" altLang="en-US" sz="2800" baseline="30000" dirty="0">
                <a:solidFill>
                  <a:schemeClr val="tx1"/>
                </a:solidFill>
              </a:rPr>
              <a:t>robaki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i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bakterie</a:t>
            </a:r>
            <a:r>
              <a:rPr lang="en-GB" altLang="en-US" sz="2800" baseline="30000" dirty="0">
                <a:solidFill>
                  <a:schemeClr val="tx1"/>
                </a:solidFill>
              </a:rPr>
              <a:t>. </a:t>
            </a:r>
            <a:r>
              <a:rPr lang="pl-PL" altLang="en-US" sz="2800" baseline="30000" dirty="0">
                <a:solidFill>
                  <a:schemeClr val="tx1"/>
                </a:solidFill>
              </a:rPr>
              <a:t>Są</a:t>
            </a:r>
            <a:r>
              <a:rPr lang="en-GB" altLang="en-US" sz="2800" baseline="30000" dirty="0">
                <a:solidFill>
                  <a:schemeClr val="tx1"/>
                </a:solidFill>
              </a:rPr>
              <a:t> </a:t>
            </a:r>
            <a:r>
              <a:rPr lang="pl-PL" altLang="en-US" sz="2800" baseline="30000" dirty="0">
                <a:solidFill>
                  <a:schemeClr val="tx1"/>
                </a:solidFill>
              </a:rPr>
              <a:t>wszystkożerne</a:t>
            </a:r>
            <a:r>
              <a:rPr lang="en-GB" altLang="en-US" sz="2800" baseline="30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940300" y="3696428"/>
            <a:ext cx="33464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en-US" sz="2800" baseline="30000" dirty="0">
                <a:solidFill>
                  <a:schemeClr val="tx1"/>
                </a:solidFill>
              </a:rPr>
              <a:t>Kraby mogą walczyć ze sobą w rywalizacji o kryjówkę lub jaskinię.</a:t>
            </a:r>
            <a:endParaRPr lang="en-GB" altLang="en-US" sz="28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1">
            <a:extLst/>
          </p:cNvPr>
          <p:cNvSpPr/>
          <p:nvPr/>
        </p:nvSpPr>
        <p:spPr>
          <a:xfrm>
            <a:off x="750888" y="5241925"/>
            <a:ext cx="7712075" cy="977900"/>
          </a:xfrm>
          <a:prstGeom prst="round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aseline="30000" dirty="0"/>
              <a:t> Ciekawostka</a:t>
            </a:r>
            <a:r>
              <a:rPr lang="en-GB" sz="2800" baseline="30000" dirty="0"/>
              <a:t>: </a:t>
            </a:r>
            <a:r>
              <a:rPr lang="pl-PL" sz="2800" baseline="30000" dirty="0"/>
              <a:t>Skorupa</a:t>
            </a:r>
            <a:r>
              <a:rPr lang="en-GB" sz="2800" baseline="30000" dirty="0"/>
              <a:t> </a:t>
            </a:r>
            <a:r>
              <a:rPr lang="pl-PL" sz="2800" baseline="30000" dirty="0"/>
              <a:t>kraba</a:t>
            </a:r>
            <a:r>
              <a:rPr lang="en-GB" sz="2800" baseline="30000" dirty="0"/>
              <a:t> </a:t>
            </a:r>
            <a:r>
              <a:rPr lang="pl-PL" sz="2800" baseline="30000" dirty="0"/>
              <a:t>jest</a:t>
            </a:r>
            <a:r>
              <a:rPr lang="en-GB" sz="2800" baseline="30000" dirty="0"/>
              <a:t> </a:t>
            </a:r>
            <a:r>
              <a:rPr lang="pl-PL" sz="2800" baseline="30000" dirty="0"/>
              <a:t>w</a:t>
            </a:r>
            <a:r>
              <a:rPr lang="en-GB" sz="2800" baseline="30000" dirty="0"/>
              <a:t> </a:t>
            </a:r>
            <a:r>
              <a:rPr lang="pl-PL" sz="2800" baseline="30000" dirty="0"/>
              <a:t>rzeczywistości</a:t>
            </a:r>
            <a:r>
              <a:rPr lang="en-GB" sz="2800" baseline="30000" dirty="0"/>
              <a:t> </a:t>
            </a:r>
            <a:r>
              <a:rPr lang="pl-PL" sz="2800" baseline="30000" dirty="0"/>
              <a:t>jego</a:t>
            </a:r>
            <a:r>
              <a:rPr lang="en-GB" sz="2800" baseline="30000" dirty="0"/>
              <a:t> </a:t>
            </a:r>
            <a:r>
              <a:rPr lang="pl-PL" sz="2800" baseline="30000" dirty="0"/>
              <a:t>szkieletem</a:t>
            </a:r>
            <a:r>
              <a:rPr lang="en-GB" sz="2800" baseline="30000" dirty="0"/>
              <a:t>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517650"/>
            <a:ext cx="37623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817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193</TotalTime>
  <Words>455</Words>
  <Application>Microsoft Office PowerPoint</Application>
  <PresentationFormat>Pokaz na ekranie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Sassoon Infant Rg</vt:lpstr>
      <vt:lpstr>Calibri</vt:lpstr>
      <vt:lpstr>Twinkl</vt:lpstr>
      <vt:lpstr>Twinkl SemiBold</vt:lpstr>
      <vt:lpstr>Office Theme</vt:lpstr>
      <vt:lpstr>Prezentacja programu PowerPoint</vt:lpstr>
      <vt:lpstr>Ośmiornica</vt:lpstr>
      <vt:lpstr>Meduza</vt:lpstr>
      <vt:lpstr>Konik morski</vt:lpstr>
      <vt:lpstr>Rozgwiazda</vt:lpstr>
      <vt:lpstr>Wieloryb</vt:lpstr>
      <vt:lpstr>Delfiny</vt:lpstr>
      <vt:lpstr>Rekin</vt:lpstr>
      <vt:lpstr>Krab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Kujawa</dc:creator>
  <cp:lastModifiedBy>Sylwia</cp:lastModifiedBy>
  <cp:revision>10</cp:revision>
  <dcterms:created xsi:type="dcterms:W3CDTF">2018-06-04T14:19:32Z</dcterms:created>
  <dcterms:modified xsi:type="dcterms:W3CDTF">2020-06-07T18:16:55Z</dcterms:modified>
</cp:coreProperties>
</file>