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9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980650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9118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4537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969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9621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439800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798408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815071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9359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0664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158620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0110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74D79FF-E726-4210-BD82-1EEE7318D7C0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D8C88A1-C89D-4165-BE6C-066911C8337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79826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6038" y="785611"/>
            <a:ext cx="8614334" cy="4584879"/>
          </a:xfrm>
        </p:spPr>
        <p:txBody>
          <a:bodyPr>
            <a:normAutofit/>
          </a:bodyPr>
          <a:lstStyle/>
          <a:p>
            <a:r>
              <a:rPr lang="sk-SK" sz="3200" b="1" dirty="0" err="1" smtClean="0">
                <a:solidFill>
                  <a:srgbClr val="002060"/>
                </a:solidFill>
              </a:rPr>
              <a:t>Magyar</a:t>
            </a:r>
            <a:r>
              <a:rPr lang="sk-SK" sz="3200" b="1" dirty="0" smtClean="0">
                <a:solidFill>
                  <a:srgbClr val="002060"/>
                </a:solidFill>
              </a:rPr>
              <a:t> </a:t>
            </a:r>
            <a:r>
              <a:rPr lang="sk-SK" sz="3200" b="1" dirty="0" err="1">
                <a:solidFill>
                  <a:srgbClr val="002060"/>
                </a:solidFill>
              </a:rPr>
              <a:t>T</a:t>
            </a:r>
            <a:r>
              <a:rPr lang="sk-SK" sz="3200" b="1" dirty="0" err="1" smtClean="0">
                <a:solidFill>
                  <a:srgbClr val="002060"/>
                </a:solidFill>
              </a:rPr>
              <a:t>annyelvű</a:t>
            </a:r>
            <a:r>
              <a:rPr lang="sk-SK" sz="3200" b="1" dirty="0" smtClean="0">
                <a:solidFill>
                  <a:srgbClr val="002060"/>
                </a:solidFill>
              </a:rPr>
              <a:t> </a:t>
            </a:r>
            <a:r>
              <a:rPr lang="sk-SK" sz="3200" b="1" dirty="0" err="1">
                <a:solidFill>
                  <a:srgbClr val="002060"/>
                </a:solidFill>
              </a:rPr>
              <a:t>S</a:t>
            </a:r>
            <a:r>
              <a:rPr lang="sk-SK" sz="3200" b="1" dirty="0" err="1" smtClean="0">
                <a:solidFill>
                  <a:srgbClr val="002060"/>
                </a:solidFill>
              </a:rPr>
              <a:t>peciális</a:t>
            </a:r>
            <a:r>
              <a:rPr lang="sk-SK" sz="3200" b="1" dirty="0" smtClean="0">
                <a:solidFill>
                  <a:srgbClr val="002060"/>
                </a:solidFill>
              </a:rPr>
              <a:t> </a:t>
            </a:r>
            <a:r>
              <a:rPr lang="sk-SK" sz="3200" b="1" dirty="0" err="1">
                <a:solidFill>
                  <a:srgbClr val="002060"/>
                </a:solidFill>
              </a:rPr>
              <a:t>A</a:t>
            </a:r>
            <a:r>
              <a:rPr lang="sk-SK" sz="3200" b="1" dirty="0" err="1" smtClean="0">
                <a:solidFill>
                  <a:srgbClr val="002060"/>
                </a:solidFill>
              </a:rPr>
              <a:t>lapiskola</a:t>
            </a:r>
            <a:r>
              <a:rPr lang="sk-SK" sz="3200" b="1" dirty="0" smtClean="0">
                <a:solidFill>
                  <a:srgbClr val="002060"/>
                </a:solidFill>
              </a:rPr>
              <a:t> </a:t>
            </a:r>
            <a:br>
              <a:rPr lang="sk-SK" sz="3200" b="1" dirty="0" smtClean="0">
                <a:solidFill>
                  <a:srgbClr val="002060"/>
                </a:solidFill>
              </a:rPr>
            </a:br>
            <a:r>
              <a:rPr lang="sk-SK" sz="3200" b="1" dirty="0" err="1">
                <a:solidFill>
                  <a:srgbClr val="002060"/>
                </a:solidFill>
              </a:rPr>
              <a:t>R</a:t>
            </a:r>
            <a:r>
              <a:rPr lang="sk-SK" sz="3200" b="1" dirty="0" err="1" smtClean="0">
                <a:solidFill>
                  <a:srgbClr val="002060"/>
                </a:solidFill>
              </a:rPr>
              <a:t>imaszombat</a:t>
            </a:r>
            <a:r>
              <a:rPr lang="sk-SK" sz="3200" b="1" dirty="0" smtClean="0">
                <a:solidFill>
                  <a:srgbClr val="002060"/>
                </a:solidFill>
              </a:rPr>
              <a:t/>
            </a:r>
            <a:br>
              <a:rPr lang="sk-SK" sz="3200" b="1" dirty="0" smtClean="0">
                <a:solidFill>
                  <a:srgbClr val="002060"/>
                </a:solidFill>
              </a:rPr>
            </a:br>
            <a:r>
              <a:rPr lang="sk-SK" sz="3200" b="1" dirty="0">
                <a:solidFill>
                  <a:srgbClr val="FF0000"/>
                </a:solidFill>
              </a:rPr>
              <a:t/>
            </a:r>
            <a:br>
              <a:rPr lang="sk-SK" sz="3200" b="1" dirty="0">
                <a:solidFill>
                  <a:srgbClr val="FF0000"/>
                </a:solidFill>
              </a:rPr>
            </a:br>
            <a:r>
              <a:rPr lang="sk-SK" sz="3200" b="1" dirty="0" err="1" smtClean="0">
                <a:solidFill>
                  <a:srgbClr val="FF0000"/>
                </a:solidFill>
              </a:rPr>
              <a:t>Tantárgy</a:t>
            </a:r>
            <a:r>
              <a:rPr lang="sk-SK" sz="3200" b="1" dirty="0" smtClean="0">
                <a:solidFill>
                  <a:srgbClr val="FF0000"/>
                </a:solidFill>
              </a:rPr>
              <a:t>: </a:t>
            </a:r>
            <a:r>
              <a:rPr lang="sk-SK" sz="3200" b="1" dirty="0" err="1" smtClean="0">
                <a:solidFill>
                  <a:srgbClr val="FF0000"/>
                </a:solidFill>
              </a:rPr>
              <a:t>magyar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nyelv</a:t>
            </a:r>
            <a:r>
              <a:rPr lang="sk-SK" sz="3200" b="1" dirty="0" smtClean="0">
                <a:solidFill>
                  <a:srgbClr val="FF0000"/>
                </a:solidFill>
              </a:rPr>
              <a:t/>
            </a:r>
            <a:br>
              <a:rPr lang="sk-SK" sz="3200" b="1" dirty="0" smtClean="0">
                <a:solidFill>
                  <a:srgbClr val="FF0000"/>
                </a:solidFill>
              </a:rPr>
            </a:br>
            <a:r>
              <a:rPr lang="sk-SK" sz="3200" b="1" dirty="0" smtClean="0">
                <a:solidFill>
                  <a:srgbClr val="FF0000"/>
                </a:solidFill>
              </a:rPr>
              <a:t/>
            </a:r>
            <a:br>
              <a:rPr lang="sk-SK" sz="3200" b="1" dirty="0" smtClean="0">
                <a:solidFill>
                  <a:srgbClr val="FF0000"/>
                </a:solidFill>
              </a:rPr>
            </a:br>
            <a:r>
              <a:rPr lang="sk-SK" sz="3200" b="1" dirty="0" smtClean="0">
                <a:solidFill>
                  <a:srgbClr val="FF0000"/>
                </a:solidFill>
              </a:rPr>
              <a:t>Téma: </a:t>
            </a:r>
            <a:r>
              <a:rPr lang="sk-SK" sz="3200" b="1" dirty="0" err="1">
                <a:solidFill>
                  <a:srgbClr val="FF0000"/>
                </a:solidFill>
              </a:rPr>
              <a:t>C</a:t>
            </a:r>
            <a:r>
              <a:rPr lang="sk-SK" sz="3200" b="1" dirty="0" err="1" smtClean="0">
                <a:solidFill>
                  <a:srgbClr val="FF0000"/>
                </a:solidFill>
              </a:rPr>
              <a:t>sipi</a:t>
            </a:r>
            <a:r>
              <a:rPr lang="sk-SK" sz="3200" b="1" dirty="0" smtClean="0">
                <a:solidFill>
                  <a:srgbClr val="FF0000"/>
                </a:solidFill>
              </a:rPr>
              <a:t>, a </a:t>
            </a:r>
            <a:r>
              <a:rPr lang="sk-SK" sz="3200" b="1" dirty="0" err="1" smtClean="0">
                <a:solidFill>
                  <a:srgbClr val="FF0000"/>
                </a:solidFill>
              </a:rPr>
              <a:t>szarka</a:t>
            </a:r>
            <a:r>
              <a:rPr lang="sk-SK" sz="3200" b="1" dirty="0" smtClean="0">
                <a:solidFill>
                  <a:srgbClr val="FF0000"/>
                </a:solidFill>
              </a:rPr>
              <a:t> /</a:t>
            </a:r>
            <a:r>
              <a:rPr lang="sk-SK" sz="3200" b="1" dirty="0" err="1" smtClean="0">
                <a:solidFill>
                  <a:srgbClr val="FF0000"/>
                </a:solidFill>
              </a:rPr>
              <a:t>szövegértés</a:t>
            </a:r>
            <a:r>
              <a:rPr lang="sk-SK" sz="3200" b="1" dirty="0" smtClean="0">
                <a:solidFill>
                  <a:srgbClr val="FF0000"/>
                </a:solidFill>
              </a:rPr>
              <a:t>/</a:t>
            </a:r>
            <a:br>
              <a:rPr lang="sk-SK" sz="3200" b="1" dirty="0" smtClean="0">
                <a:solidFill>
                  <a:srgbClr val="FF0000"/>
                </a:solidFill>
              </a:rPr>
            </a:br>
            <a:r>
              <a:rPr lang="sk-SK" sz="3200" b="1" dirty="0" smtClean="0">
                <a:solidFill>
                  <a:srgbClr val="FF0000"/>
                </a:solidFill>
              </a:rPr>
              <a:t/>
            </a:r>
            <a:br>
              <a:rPr lang="sk-SK" sz="3200" b="1" dirty="0" smtClean="0">
                <a:solidFill>
                  <a:srgbClr val="FF0000"/>
                </a:solidFill>
              </a:rPr>
            </a:br>
            <a:r>
              <a:rPr lang="sk-SK" sz="3200" b="1" dirty="0" err="1">
                <a:solidFill>
                  <a:srgbClr val="FF0000"/>
                </a:solidFill>
              </a:rPr>
              <a:t>É</a:t>
            </a:r>
            <a:r>
              <a:rPr lang="sk-SK" sz="3200" b="1" dirty="0" err="1" smtClean="0">
                <a:solidFill>
                  <a:srgbClr val="FF0000"/>
                </a:solidFill>
              </a:rPr>
              <a:t>vfolyam</a:t>
            </a:r>
            <a:r>
              <a:rPr lang="sk-SK" sz="3200" b="1" dirty="0" smtClean="0">
                <a:solidFill>
                  <a:srgbClr val="FF0000"/>
                </a:solidFill>
              </a:rPr>
              <a:t>: </a:t>
            </a:r>
            <a:r>
              <a:rPr lang="sk-SK" sz="3200" b="1" dirty="0" err="1" smtClean="0">
                <a:solidFill>
                  <a:srgbClr val="FF0000"/>
                </a:solidFill>
              </a:rPr>
              <a:t>hetedik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85001" y="6181858"/>
            <a:ext cx="4235517" cy="227527"/>
          </a:xfrm>
        </p:spPr>
        <p:txBody>
          <a:bodyPr>
            <a:normAutofit fontScale="400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1390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6573" y="214977"/>
            <a:ext cx="6071219" cy="605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376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259" y="397075"/>
            <a:ext cx="7315200" cy="549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894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9215" y="1123683"/>
            <a:ext cx="10058400" cy="432408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hu-HU" dirty="0"/>
              <a:t>1. A következőkben </a:t>
            </a:r>
            <a:r>
              <a:rPr lang="hu-HU" dirty="0">
                <a:solidFill>
                  <a:srgbClr val="FF0000"/>
                </a:solidFill>
              </a:rPr>
              <a:t>a </a:t>
            </a:r>
            <a:r>
              <a:rPr lang="hu-HU" dirty="0" err="1">
                <a:solidFill>
                  <a:srgbClr val="FF0000"/>
                </a:solidFill>
              </a:rPr>
              <a:t>Csipi</a:t>
            </a:r>
            <a:r>
              <a:rPr lang="hu-HU" dirty="0">
                <a:solidFill>
                  <a:srgbClr val="FF0000"/>
                </a:solidFill>
              </a:rPr>
              <a:t>, </a:t>
            </a:r>
            <a:r>
              <a:rPr lang="hu-HU" dirty="0" err="1">
                <a:solidFill>
                  <a:srgbClr val="FF0000"/>
                </a:solidFill>
              </a:rPr>
              <a:t>a</a:t>
            </a:r>
            <a:r>
              <a:rPr lang="hu-HU" dirty="0">
                <a:solidFill>
                  <a:srgbClr val="FF0000"/>
                </a:solidFill>
              </a:rPr>
              <a:t> szarka </a:t>
            </a:r>
            <a:r>
              <a:rPr lang="hu-HU" dirty="0"/>
              <a:t>című szöveget találod, </a:t>
            </a:r>
            <a:r>
              <a:rPr lang="hu-HU" dirty="0" smtClean="0"/>
              <a:t>három szövegrészben</a:t>
            </a:r>
            <a:r>
              <a:rPr lang="hu-HU" dirty="0"/>
              <a:t>. </a:t>
            </a:r>
            <a:r>
              <a:rPr lang="hu-HU" dirty="0" smtClean="0"/>
              <a:t>  </a:t>
            </a:r>
            <a:br>
              <a:rPr lang="hu-HU" dirty="0" smtClean="0"/>
            </a:br>
            <a:r>
              <a:rPr lang="hu-HU" dirty="0" smtClean="0">
                <a:solidFill>
                  <a:srgbClr val="FF0000"/>
                </a:solidFill>
              </a:rPr>
              <a:t>Olvasd </a:t>
            </a:r>
            <a:r>
              <a:rPr lang="hu-HU" dirty="0">
                <a:solidFill>
                  <a:srgbClr val="FF0000"/>
                </a:solidFill>
              </a:rPr>
              <a:t>el </a:t>
            </a:r>
            <a:r>
              <a:rPr lang="hu-HU" dirty="0"/>
              <a:t>figyelmesen az </a:t>
            </a:r>
            <a:r>
              <a:rPr lang="hu-HU" dirty="0">
                <a:solidFill>
                  <a:srgbClr val="FF0000"/>
                </a:solidFill>
              </a:rPr>
              <a:t>első</a:t>
            </a:r>
            <a:r>
              <a:rPr lang="hu-HU" dirty="0"/>
              <a:t> szövegrészt!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Miután </a:t>
            </a:r>
            <a:r>
              <a:rPr lang="hu-HU" dirty="0"/>
              <a:t>elolvastad, </a:t>
            </a:r>
            <a:r>
              <a:rPr lang="hu-HU" dirty="0">
                <a:solidFill>
                  <a:srgbClr val="FF0000"/>
                </a:solidFill>
              </a:rPr>
              <a:t>oldd meg </a:t>
            </a:r>
            <a:r>
              <a:rPr lang="hu-HU" dirty="0"/>
              <a:t>a feladatokat!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Fontos</a:t>
            </a:r>
            <a:r>
              <a:rPr lang="hu-HU" dirty="0"/>
              <a:t>, hogy a feladatok megoldásakor </a:t>
            </a:r>
            <a:r>
              <a:rPr lang="hu-HU" dirty="0">
                <a:solidFill>
                  <a:srgbClr val="FF0000"/>
                </a:solidFill>
              </a:rPr>
              <a:t>sorrendben</a:t>
            </a:r>
            <a:r>
              <a:rPr lang="hu-HU" dirty="0"/>
              <a:t> haladj!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1938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71600" y="643944"/>
            <a:ext cx="9601200" cy="5223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400" b="1" dirty="0" err="1">
                <a:solidFill>
                  <a:srgbClr val="FF0000"/>
                </a:solidFill>
              </a:rPr>
              <a:t>Csipi</a:t>
            </a:r>
            <a:r>
              <a:rPr lang="sk-SK" sz="4400" b="1" dirty="0">
                <a:solidFill>
                  <a:srgbClr val="FF0000"/>
                </a:solidFill>
              </a:rPr>
              <a:t>, a </a:t>
            </a:r>
            <a:r>
              <a:rPr lang="sk-SK" sz="4400" b="1" dirty="0" err="1">
                <a:solidFill>
                  <a:srgbClr val="FF0000"/>
                </a:solidFill>
              </a:rPr>
              <a:t>szarka</a:t>
            </a:r>
            <a:r>
              <a:rPr lang="sk-SK" sz="4400" b="1" dirty="0">
                <a:solidFill>
                  <a:srgbClr val="FF0000"/>
                </a:solidFill>
              </a:rPr>
              <a:t> </a:t>
            </a:r>
            <a:endParaRPr lang="sk-SK" sz="44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3200" dirty="0">
                <a:solidFill>
                  <a:schemeClr val="tx1"/>
                </a:solidFill>
              </a:rPr>
              <a:t>(1) A Kovács </a:t>
            </a:r>
            <a:r>
              <a:rPr lang="sk-SK" sz="3200" dirty="0" err="1">
                <a:solidFill>
                  <a:schemeClr val="tx1"/>
                </a:solidFill>
              </a:rPr>
              <a:t>család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egy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igazán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különleges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baráttal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büszkélkedhet</a:t>
            </a:r>
            <a:r>
              <a:rPr lang="sk-SK" sz="3200" dirty="0">
                <a:solidFill>
                  <a:schemeClr val="tx1"/>
                </a:solidFill>
              </a:rPr>
              <a:t>. </a:t>
            </a:r>
            <a:r>
              <a:rPr lang="sk-SK" sz="3200" dirty="0" err="1">
                <a:solidFill>
                  <a:schemeClr val="tx1"/>
                </a:solidFill>
              </a:rPr>
              <a:t>Nem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mindennapi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kapcsolat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alakult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ki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köztük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és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egy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szarka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között</a:t>
            </a:r>
            <a:r>
              <a:rPr lang="sk-SK" sz="3200" dirty="0">
                <a:solidFill>
                  <a:schemeClr val="tx1"/>
                </a:solidFill>
              </a:rPr>
              <a:t>, </a:t>
            </a:r>
            <a:r>
              <a:rPr lang="sk-SK" sz="3200" dirty="0" err="1">
                <a:solidFill>
                  <a:schemeClr val="tx1"/>
                </a:solidFill>
              </a:rPr>
              <a:t>akit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még</a:t>
            </a:r>
            <a:r>
              <a:rPr lang="sk-SK" sz="3200" dirty="0">
                <a:solidFill>
                  <a:schemeClr val="tx1"/>
                </a:solidFill>
              </a:rPr>
              <a:t> 2013-ban </a:t>
            </a:r>
            <a:r>
              <a:rPr lang="sk-SK" sz="3200" dirty="0" err="1">
                <a:solidFill>
                  <a:schemeClr val="tx1"/>
                </a:solidFill>
              </a:rPr>
              <a:t>mentettek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meg</a:t>
            </a:r>
            <a:r>
              <a:rPr lang="sk-SK" sz="3200" dirty="0">
                <a:solidFill>
                  <a:schemeClr val="tx1"/>
                </a:solidFill>
              </a:rPr>
              <a:t>. 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7694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6740" y="553418"/>
            <a:ext cx="9601200" cy="537800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800" dirty="0">
                <a:solidFill>
                  <a:schemeClr val="tx1"/>
                </a:solidFill>
              </a:rPr>
              <a:t>(2) A </a:t>
            </a:r>
            <a:r>
              <a:rPr lang="sk-SK" sz="2800" dirty="0" err="1">
                <a:solidFill>
                  <a:schemeClr val="tx1"/>
                </a:solidFill>
              </a:rPr>
              <a:t>madárra</a:t>
            </a:r>
            <a:r>
              <a:rPr lang="sk-SK" sz="2800" dirty="0">
                <a:solidFill>
                  <a:schemeClr val="tx1"/>
                </a:solidFill>
              </a:rPr>
              <a:t> a most 11 </a:t>
            </a:r>
            <a:r>
              <a:rPr lang="sk-SK" sz="2800" dirty="0" err="1">
                <a:solidFill>
                  <a:schemeClr val="tx1"/>
                </a:solidFill>
              </a:rPr>
              <a:t>éves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Máté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talált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rá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az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út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szélén</a:t>
            </a:r>
            <a:r>
              <a:rPr lang="sk-SK" sz="2800" dirty="0" smtClean="0">
                <a:solidFill>
                  <a:schemeClr val="tx1"/>
                </a:solidFill>
              </a:rPr>
              <a:t>.                                       </a:t>
            </a:r>
            <a:r>
              <a:rPr lang="sk-SK" sz="2800" dirty="0">
                <a:solidFill>
                  <a:schemeClr val="tx1"/>
                </a:solidFill>
              </a:rPr>
              <a:t>A </a:t>
            </a:r>
            <a:r>
              <a:rPr lang="sk-SK" sz="2800" dirty="0" err="1">
                <a:solidFill>
                  <a:schemeClr val="tx1"/>
                </a:solidFill>
              </a:rPr>
              <a:t>család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hazavitte</a:t>
            </a:r>
            <a:r>
              <a:rPr lang="sk-SK" sz="2800" dirty="0">
                <a:solidFill>
                  <a:schemeClr val="tx1"/>
                </a:solidFill>
              </a:rPr>
              <a:t> a </a:t>
            </a:r>
            <a:r>
              <a:rPr lang="sk-SK" sz="2800" dirty="0" err="1">
                <a:solidFill>
                  <a:schemeClr val="tx1"/>
                </a:solidFill>
              </a:rPr>
              <a:t>segítségre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szoruló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kismadarat</a:t>
            </a:r>
            <a:r>
              <a:rPr lang="sk-SK" sz="2800" dirty="0">
                <a:solidFill>
                  <a:schemeClr val="tx1"/>
                </a:solidFill>
              </a:rPr>
              <a:t>. </a:t>
            </a:r>
            <a:r>
              <a:rPr lang="sk-SK" sz="2800" dirty="0" smtClean="0">
                <a:solidFill>
                  <a:schemeClr val="tx1"/>
                </a:solidFill>
              </a:rPr>
              <a:t>                                                                      A </a:t>
            </a:r>
            <a:r>
              <a:rPr lang="sk-SK" sz="2800" dirty="0" err="1">
                <a:solidFill>
                  <a:schemeClr val="tx1"/>
                </a:solidFill>
              </a:rPr>
              <a:t>Csipinek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elnevezett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szarka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ekkor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még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csak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háromhetes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fióka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volt. A </a:t>
            </a:r>
            <a:r>
              <a:rPr lang="sk-SK" sz="2800" dirty="0" err="1">
                <a:solidFill>
                  <a:schemeClr val="tx1"/>
                </a:solidFill>
              </a:rPr>
              <a:t>szülők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egy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ismerős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állatorvos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segítségét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</a:rPr>
              <a:t>kérték</a:t>
            </a:r>
            <a:r>
              <a:rPr lang="sk-SK" sz="2800" dirty="0">
                <a:solidFill>
                  <a:schemeClr val="tx1"/>
                </a:solidFill>
              </a:rPr>
              <a:t>,  </a:t>
            </a:r>
            <a:r>
              <a:rPr lang="sk-SK" sz="2800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sk-SK" sz="2800" dirty="0" err="1" smtClean="0">
                <a:solidFill>
                  <a:schemeClr val="tx1"/>
                </a:solidFill>
              </a:rPr>
              <a:t>akivel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összeállítottak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egy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egyéni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étrendet</a:t>
            </a:r>
            <a:r>
              <a:rPr lang="sk-SK" sz="2800" dirty="0">
                <a:solidFill>
                  <a:schemeClr val="tx1"/>
                </a:solidFill>
              </a:rPr>
              <a:t>, </a:t>
            </a:r>
            <a:r>
              <a:rPr lang="sk-SK" sz="28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sk-SK" sz="2800" dirty="0" err="1" smtClean="0">
                <a:solidFill>
                  <a:schemeClr val="tx1"/>
                </a:solidFill>
              </a:rPr>
              <a:t>aminek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köszönhetően</a:t>
            </a:r>
            <a:r>
              <a:rPr lang="sk-SK" sz="2800" dirty="0">
                <a:solidFill>
                  <a:schemeClr val="tx1"/>
                </a:solidFill>
              </a:rPr>
              <a:t> a </a:t>
            </a:r>
            <a:r>
              <a:rPr lang="sk-SK" sz="2800" dirty="0" err="1">
                <a:solidFill>
                  <a:schemeClr val="tx1"/>
                </a:solidFill>
              </a:rPr>
              <a:t>madár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szépen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cseperedni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kezdett</a:t>
            </a:r>
            <a:r>
              <a:rPr lang="sk-SK" sz="2800" dirty="0">
                <a:solidFill>
                  <a:schemeClr val="tx1"/>
                </a:solidFill>
              </a:rPr>
              <a:t>. </a:t>
            </a:r>
            <a:r>
              <a:rPr lang="sk-SK" sz="28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sk-SK" sz="2800" dirty="0" err="1" smtClean="0">
                <a:solidFill>
                  <a:schemeClr val="tx1"/>
                </a:solidFill>
              </a:rPr>
              <a:t>Miután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megnőtt</a:t>
            </a:r>
            <a:r>
              <a:rPr lang="sk-SK" sz="2800" dirty="0">
                <a:solidFill>
                  <a:schemeClr val="tx1"/>
                </a:solidFill>
              </a:rPr>
              <a:t>, </a:t>
            </a:r>
            <a:r>
              <a:rPr lang="sk-SK" sz="2800" dirty="0" err="1">
                <a:solidFill>
                  <a:schemeClr val="tx1"/>
                </a:solidFill>
              </a:rPr>
              <a:t>Csipi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rendszeresen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visszatérő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vendége</a:t>
            </a:r>
            <a:r>
              <a:rPr lang="sk-SK" sz="2800" dirty="0">
                <a:solidFill>
                  <a:schemeClr val="tx1"/>
                </a:solidFill>
              </a:rPr>
              <a:t>, </a:t>
            </a:r>
            <a:r>
              <a:rPr lang="sk-SK" sz="2800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sk-SK" sz="2800" dirty="0" err="1" smtClean="0">
                <a:solidFill>
                  <a:schemeClr val="tx1"/>
                </a:solidFill>
              </a:rPr>
              <a:t>sőt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elválaszthatatlan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barátja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lett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az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őt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megmentő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családnak</a:t>
            </a:r>
            <a:r>
              <a:rPr lang="sk-SK" sz="2800" dirty="0">
                <a:solidFill>
                  <a:schemeClr val="tx1"/>
                </a:solidFill>
              </a:rPr>
              <a:t>. </a:t>
            </a:r>
            <a:r>
              <a:rPr lang="sk-SK" sz="2800" dirty="0" smtClean="0">
                <a:solidFill>
                  <a:schemeClr val="tx1"/>
                </a:solidFill>
              </a:rPr>
              <a:t>                                    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166890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71600" y="515155"/>
            <a:ext cx="9601200" cy="535224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3600" dirty="0">
                <a:solidFill>
                  <a:schemeClr val="tx1"/>
                </a:solidFill>
              </a:rPr>
              <a:t>„</a:t>
            </a:r>
            <a:r>
              <a:rPr lang="sk-SK" sz="3600" dirty="0" err="1">
                <a:solidFill>
                  <a:schemeClr val="tx1"/>
                </a:solidFill>
              </a:rPr>
              <a:t>Készítettünk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neki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egy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fészket</a:t>
            </a:r>
            <a:r>
              <a:rPr lang="sk-SK" sz="3600" dirty="0">
                <a:solidFill>
                  <a:schemeClr val="tx1"/>
                </a:solidFill>
              </a:rPr>
              <a:t> a fára, </a:t>
            </a:r>
            <a:r>
              <a:rPr lang="sk-SK" sz="3600" dirty="0" err="1" smtClean="0">
                <a:solidFill>
                  <a:schemeClr val="tx1"/>
                </a:solidFill>
              </a:rPr>
              <a:t>így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akkor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jöhet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és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mehet</a:t>
            </a:r>
            <a:r>
              <a:rPr lang="sk-SK" sz="3600" dirty="0">
                <a:solidFill>
                  <a:schemeClr val="tx1"/>
                </a:solidFill>
              </a:rPr>
              <a:t>, </a:t>
            </a:r>
            <a:r>
              <a:rPr lang="sk-SK" sz="3600" dirty="0" err="1">
                <a:solidFill>
                  <a:schemeClr val="tx1"/>
                </a:solidFill>
              </a:rPr>
              <a:t>amikor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csak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kedve</a:t>
            </a:r>
            <a:r>
              <a:rPr lang="sk-SK" sz="3600" dirty="0">
                <a:solidFill>
                  <a:schemeClr val="tx1"/>
                </a:solidFill>
              </a:rPr>
              <a:t> van. </a:t>
            </a:r>
            <a:r>
              <a:rPr lang="sk-SK" sz="3600" dirty="0" err="1" smtClean="0">
                <a:solidFill>
                  <a:schemeClr val="tx1"/>
                </a:solidFill>
              </a:rPr>
              <a:t>Néha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elcsatangol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egy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kis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időre</a:t>
            </a:r>
            <a:r>
              <a:rPr lang="sk-SK" sz="3600" dirty="0">
                <a:solidFill>
                  <a:schemeClr val="tx1"/>
                </a:solidFill>
              </a:rPr>
              <a:t>, </a:t>
            </a:r>
            <a:r>
              <a:rPr lang="sk-SK" sz="3600" dirty="0" err="1" smtClean="0">
                <a:solidFill>
                  <a:schemeClr val="tx1"/>
                </a:solidFill>
              </a:rPr>
              <a:t>ilyenkor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persze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aggódunk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érte</a:t>
            </a:r>
            <a:r>
              <a:rPr lang="sk-SK" sz="3600" dirty="0">
                <a:solidFill>
                  <a:schemeClr val="tx1"/>
                </a:solidFill>
              </a:rPr>
              <a:t>, </a:t>
            </a:r>
            <a:r>
              <a:rPr lang="sk-SK" sz="3600" dirty="0" smtClean="0">
                <a:solidFill>
                  <a:schemeClr val="tx1"/>
                </a:solidFill>
              </a:rPr>
              <a:t>de </a:t>
            </a:r>
            <a:r>
              <a:rPr lang="sk-SK" sz="3600" dirty="0" err="1">
                <a:solidFill>
                  <a:schemeClr val="tx1"/>
                </a:solidFill>
              </a:rPr>
              <a:t>eddig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soha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nem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esett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baja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és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mindig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visszajött</a:t>
            </a:r>
            <a:r>
              <a:rPr lang="sk-SK" sz="3600" dirty="0">
                <a:solidFill>
                  <a:schemeClr val="tx1"/>
                </a:solidFill>
              </a:rPr>
              <a:t>” – </a:t>
            </a:r>
            <a:r>
              <a:rPr lang="sk-SK" sz="3600" dirty="0" err="1">
                <a:solidFill>
                  <a:schemeClr val="tx1"/>
                </a:solidFill>
              </a:rPr>
              <a:t>mondta</a:t>
            </a:r>
            <a:r>
              <a:rPr lang="sk-SK" sz="3600" dirty="0">
                <a:solidFill>
                  <a:schemeClr val="tx1"/>
                </a:solidFill>
              </a:rPr>
              <a:t> </a:t>
            </a:r>
            <a:r>
              <a:rPr lang="sk-SK" sz="3600" dirty="0" err="1">
                <a:solidFill>
                  <a:schemeClr val="tx1"/>
                </a:solidFill>
              </a:rPr>
              <a:t>az</a:t>
            </a:r>
            <a:r>
              <a:rPr lang="sk-SK" sz="3600" dirty="0">
                <a:solidFill>
                  <a:schemeClr val="tx1"/>
                </a:solidFill>
              </a:rPr>
              <a:t> apa. </a:t>
            </a:r>
            <a:r>
              <a:rPr lang="sk-SK" sz="3600" dirty="0"/>
              <a:t>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6020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71600" y="476518"/>
            <a:ext cx="9601200" cy="5390882"/>
          </a:xfrm>
        </p:spPr>
        <p:txBody>
          <a:bodyPr>
            <a:normAutofit/>
          </a:bodyPr>
          <a:lstStyle/>
          <a:p>
            <a:r>
              <a:rPr lang="sk-SK" b="1" dirty="0" err="1">
                <a:solidFill>
                  <a:schemeClr val="tx1"/>
                </a:solidFill>
              </a:rPr>
              <a:t>Melyik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évben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mentette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meg</a:t>
            </a:r>
            <a:r>
              <a:rPr lang="sk-SK" b="1" dirty="0">
                <a:solidFill>
                  <a:schemeClr val="tx1"/>
                </a:solidFill>
              </a:rPr>
              <a:t> a Kovács </a:t>
            </a:r>
            <a:r>
              <a:rPr lang="sk-SK" b="1" dirty="0" err="1">
                <a:solidFill>
                  <a:schemeClr val="tx1"/>
                </a:solidFill>
              </a:rPr>
              <a:t>család</a:t>
            </a:r>
            <a:r>
              <a:rPr lang="sk-SK" b="1" dirty="0">
                <a:solidFill>
                  <a:schemeClr val="tx1"/>
                </a:solidFill>
              </a:rPr>
              <a:t> a </a:t>
            </a:r>
            <a:r>
              <a:rPr lang="sk-SK" b="1" dirty="0" err="1">
                <a:solidFill>
                  <a:schemeClr val="tx1"/>
                </a:solidFill>
              </a:rPr>
              <a:t>kis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szarkát</a:t>
            </a:r>
            <a:r>
              <a:rPr lang="sk-SK" b="1" dirty="0">
                <a:solidFill>
                  <a:schemeClr val="tx1"/>
                </a:solidFill>
              </a:rPr>
              <a:t>? </a:t>
            </a:r>
          </a:p>
          <a:p>
            <a:r>
              <a:rPr lang="sk-SK" b="1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 	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>
                <a:solidFill>
                  <a:schemeClr val="tx1"/>
                </a:solidFill>
              </a:rPr>
              <a:t>	</a:t>
            </a:r>
          </a:p>
          <a:p>
            <a:r>
              <a:rPr lang="sk-SK" b="1" dirty="0" err="1">
                <a:solidFill>
                  <a:schemeClr val="tx1"/>
                </a:solidFill>
              </a:rPr>
              <a:t>Ki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talált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rá</a:t>
            </a:r>
            <a:r>
              <a:rPr lang="sk-SK" b="1" dirty="0">
                <a:solidFill>
                  <a:schemeClr val="tx1"/>
                </a:solidFill>
              </a:rPr>
              <a:t> a </a:t>
            </a:r>
            <a:r>
              <a:rPr lang="sk-SK" b="1" dirty="0" err="1">
                <a:solidFill>
                  <a:schemeClr val="tx1"/>
                </a:solidFill>
              </a:rPr>
              <a:t>segítségre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szoruló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madárra</a:t>
            </a:r>
            <a:r>
              <a:rPr lang="sk-SK" b="1" dirty="0">
                <a:solidFill>
                  <a:schemeClr val="tx1"/>
                </a:solidFill>
              </a:rPr>
              <a:t>? </a:t>
            </a:r>
          </a:p>
          <a:p>
            <a:r>
              <a:rPr lang="sk-SK" b="1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 		</a:t>
            </a:r>
          </a:p>
          <a:p>
            <a:r>
              <a:rPr lang="sk-SK" b="1" dirty="0" err="1">
                <a:solidFill>
                  <a:schemeClr val="tx1"/>
                </a:solidFill>
              </a:rPr>
              <a:t>Minek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köszönhető</a:t>
            </a:r>
            <a:r>
              <a:rPr lang="sk-SK" b="1" dirty="0">
                <a:solidFill>
                  <a:schemeClr val="tx1"/>
                </a:solidFill>
              </a:rPr>
              <a:t>, </a:t>
            </a:r>
            <a:r>
              <a:rPr lang="sk-SK" b="1" dirty="0" err="1">
                <a:solidFill>
                  <a:schemeClr val="tx1"/>
                </a:solidFill>
              </a:rPr>
              <a:t>hogy</a:t>
            </a:r>
            <a:r>
              <a:rPr lang="sk-SK" b="1" dirty="0">
                <a:solidFill>
                  <a:schemeClr val="tx1"/>
                </a:solidFill>
              </a:rPr>
              <a:t> a </a:t>
            </a:r>
            <a:r>
              <a:rPr lang="sk-SK" b="1" dirty="0" err="1">
                <a:solidFill>
                  <a:schemeClr val="tx1"/>
                </a:solidFill>
              </a:rPr>
              <a:t>kismadár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cseperedni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kezdett</a:t>
            </a:r>
            <a:r>
              <a:rPr lang="sk-SK" b="1" dirty="0">
                <a:solidFill>
                  <a:schemeClr val="tx1"/>
                </a:solidFill>
              </a:rPr>
              <a:t>? </a:t>
            </a:r>
          </a:p>
          <a:p>
            <a:r>
              <a:rPr lang="sk-SK" b="1" dirty="0" err="1">
                <a:solidFill>
                  <a:schemeClr val="tx1"/>
                </a:solidFill>
              </a:rPr>
              <a:t>Sorolj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fel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három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indokot</a:t>
            </a:r>
            <a:r>
              <a:rPr lang="sk-SK" b="1" dirty="0">
                <a:solidFill>
                  <a:schemeClr val="tx1"/>
                </a:solidFill>
              </a:rPr>
              <a:t>! </a:t>
            </a:r>
          </a:p>
          <a:p>
            <a:r>
              <a:rPr lang="sk-SK" b="1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 	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>
                <a:solidFill>
                  <a:schemeClr val="tx1"/>
                </a:solidFill>
              </a:rPr>
              <a:t>	</a:t>
            </a:r>
          </a:p>
          <a:p>
            <a:r>
              <a:rPr lang="sk-SK" b="1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 	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>
                <a:solidFill>
                  <a:schemeClr val="tx1"/>
                </a:solidFill>
              </a:rPr>
              <a:t>	</a:t>
            </a:r>
          </a:p>
          <a:p>
            <a:r>
              <a:rPr lang="sk-SK" b="1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 	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>
                <a:solidFill>
                  <a:schemeClr val="tx1"/>
                </a:solidFill>
              </a:rPr>
              <a:t>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590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71600" y="360608"/>
            <a:ext cx="9601200" cy="550679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400" dirty="0">
                <a:solidFill>
                  <a:schemeClr val="tx1"/>
                </a:solidFill>
              </a:rPr>
              <a:t>2. </a:t>
            </a:r>
            <a:r>
              <a:rPr lang="sk-SK" sz="2400" b="1" dirty="0" err="1">
                <a:solidFill>
                  <a:schemeClr val="tx1"/>
                </a:solidFill>
              </a:rPr>
              <a:t>Egészítsd</a:t>
            </a:r>
            <a:r>
              <a:rPr lang="sk-SK" sz="2400" b="1" dirty="0">
                <a:solidFill>
                  <a:schemeClr val="tx1"/>
                </a:solidFill>
              </a:rPr>
              <a:t> </a:t>
            </a:r>
            <a:r>
              <a:rPr lang="sk-SK" sz="2400" b="1" dirty="0" err="1">
                <a:solidFill>
                  <a:schemeClr val="tx1"/>
                </a:solidFill>
              </a:rPr>
              <a:t>ki</a:t>
            </a:r>
            <a:r>
              <a:rPr lang="sk-SK" sz="2400" b="1" dirty="0">
                <a:solidFill>
                  <a:schemeClr val="tx1"/>
                </a:solidFill>
              </a:rPr>
              <a:t> </a:t>
            </a:r>
            <a:r>
              <a:rPr lang="sk-SK" sz="2400" dirty="0">
                <a:solidFill>
                  <a:schemeClr val="tx1"/>
                </a:solidFill>
              </a:rPr>
              <a:t>a </a:t>
            </a:r>
            <a:r>
              <a:rPr lang="sk-SK" sz="2400" dirty="0" err="1">
                <a:solidFill>
                  <a:schemeClr val="tx1"/>
                </a:solidFill>
              </a:rPr>
              <a:t>szöveget</a:t>
            </a:r>
            <a:r>
              <a:rPr lang="sk-SK" sz="2400" dirty="0">
                <a:solidFill>
                  <a:schemeClr val="tx1"/>
                </a:solidFill>
              </a:rPr>
              <a:t> a </a:t>
            </a:r>
            <a:r>
              <a:rPr lang="sk-SK" sz="2400" dirty="0" err="1">
                <a:solidFill>
                  <a:schemeClr val="tx1"/>
                </a:solidFill>
              </a:rPr>
              <a:t>megadott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szavakkal</a:t>
            </a:r>
            <a:r>
              <a:rPr lang="sk-SK" sz="2400" dirty="0">
                <a:solidFill>
                  <a:schemeClr val="tx1"/>
                </a:solidFill>
              </a:rPr>
              <a:t>! 	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400" b="1" dirty="0" err="1">
                <a:solidFill>
                  <a:srgbClr val="FF0000"/>
                </a:solidFill>
              </a:rPr>
              <a:t>Csipinek</a:t>
            </a:r>
            <a:r>
              <a:rPr lang="sk-SK" sz="2400" b="1" dirty="0">
                <a:solidFill>
                  <a:srgbClr val="FF0000"/>
                </a:solidFill>
              </a:rPr>
              <a:t>, </a:t>
            </a:r>
            <a:r>
              <a:rPr lang="sk-SK" sz="2400" b="1" dirty="0" err="1">
                <a:solidFill>
                  <a:srgbClr val="FF0000"/>
                </a:solidFill>
              </a:rPr>
              <a:t>hazavitte</a:t>
            </a:r>
            <a:r>
              <a:rPr lang="sk-SK" sz="2400" b="1" dirty="0">
                <a:solidFill>
                  <a:srgbClr val="FF0000"/>
                </a:solidFill>
              </a:rPr>
              <a:t>, </a:t>
            </a:r>
            <a:r>
              <a:rPr lang="sk-SK" sz="2400" b="1" dirty="0" err="1">
                <a:solidFill>
                  <a:srgbClr val="FF0000"/>
                </a:solidFill>
              </a:rPr>
              <a:t>háromhetes</a:t>
            </a:r>
            <a:r>
              <a:rPr lang="sk-SK" sz="2400" b="1" dirty="0">
                <a:solidFill>
                  <a:srgbClr val="FF0000"/>
                </a:solidFill>
              </a:rPr>
              <a:t>, </a:t>
            </a:r>
            <a:r>
              <a:rPr lang="sk-SK" sz="2400" b="1" dirty="0" err="1">
                <a:solidFill>
                  <a:srgbClr val="FF0000"/>
                </a:solidFill>
              </a:rPr>
              <a:t>szarka</a:t>
            </a:r>
            <a:r>
              <a:rPr lang="sk-SK" sz="2400" b="1" dirty="0">
                <a:solidFill>
                  <a:srgbClr val="FF0000"/>
                </a:solidFill>
              </a:rPr>
              <a:t>, </a:t>
            </a:r>
            <a:r>
              <a:rPr lang="sk-SK" sz="2400" b="1" dirty="0" err="1">
                <a:solidFill>
                  <a:srgbClr val="FF0000"/>
                </a:solidFill>
              </a:rPr>
              <a:t>út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endParaRPr lang="sk-SK" sz="24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dirty="0" err="1">
                <a:solidFill>
                  <a:schemeClr val="tx1"/>
                </a:solidFill>
              </a:rPr>
              <a:t>Nem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mindennapi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kapcsolat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alakult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ki</a:t>
            </a:r>
            <a:r>
              <a:rPr lang="sk-SK" sz="2400" dirty="0">
                <a:solidFill>
                  <a:schemeClr val="tx1"/>
                </a:solidFill>
              </a:rPr>
              <a:t> a Kovács </a:t>
            </a:r>
            <a:r>
              <a:rPr lang="sk-SK" sz="2400" dirty="0" err="1">
                <a:solidFill>
                  <a:schemeClr val="tx1"/>
                </a:solidFill>
              </a:rPr>
              <a:t>család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és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egy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b="1" dirty="0">
                <a:solidFill>
                  <a:schemeClr val="tx1"/>
                </a:solidFill>
              </a:rPr>
              <a:t>…………..……………. </a:t>
            </a:r>
            <a:r>
              <a:rPr lang="sk-SK" sz="2400" dirty="0" err="1">
                <a:solidFill>
                  <a:schemeClr val="tx1"/>
                </a:solidFill>
              </a:rPr>
              <a:t>között</a:t>
            </a:r>
            <a:r>
              <a:rPr lang="sk-SK" sz="2400" dirty="0">
                <a:solidFill>
                  <a:schemeClr val="tx1"/>
                </a:solidFill>
              </a:rPr>
              <a:t>. A </a:t>
            </a:r>
            <a:r>
              <a:rPr lang="sk-SK" sz="2400" dirty="0" err="1">
                <a:solidFill>
                  <a:schemeClr val="tx1"/>
                </a:solidFill>
              </a:rPr>
              <a:t>madárra</a:t>
            </a:r>
            <a:r>
              <a:rPr lang="sk-SK" sz="2400" dirty="0">
                <a:solidFill>
                  <a:schemeClr val="tx1"/>
                </a:solidFill>
              </a:rPr>
              <a:t> a most 11 </a:t>
            </a:r>
            <a:r>
              <a:rPr lang="sk-SK" sz="2400" dirty="0" err="1">
                <a:solidFill>
                  <a:schemeClr val="tx1"/>
                </a:solidFill>
              </a:rPr>
              <a:t>éves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Máté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talált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rá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          </a:t>
            </a:r>
            <a:r>
              <a:rPr lang="sk-SK" sz="2400" dirty="0" err="1" smtClean="0">
                <a:solidFill>
                  <a:schemeClr val="tx1"/>
                </a:solidFill>
              </a:rPr>
              <a:t>az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>
                <a:solidFill>
                  <a:schemeClr val="tx1"/>
                </a:solidFill>
              </a:rPr>
              <a:t>…</a:t>
            </a:r>
            <a:r>
              <a:rPr lang="sk-SK" sz="2400" b="1" dirty="0">
                <a:solidFill>
                  <a:schemeClr val="tx1"/>
                </a:solidFill>
              </a:rPr>
              <a:t>……………..</a:t>
            </a:r>
            <a:r>
              <a:rPr lang="sk-SK" sz="2400" dirty="0">
                <a:solidFill>
                  <a:schemeClr val="tx1"/>
                </a:solidFill>
              </a:rPr>
              <a:t>………. </a:t>
            </a:r>
            <a:r>
              <a:rPr lang="sk-SK" sz="2400" dirty="0" err="1">
                <a:solidFill>
                  <a:schemeClr val="tx1"/>
                </a:solidFill>
              </a:rPr>
              <a:t>szélén</a:t>
            </a:r>
            <a:r>
              <a:rPr lang="sk-SK" sz="2400" dirty="0">
                <a:solidFill>
                  <a:schemeClr val="tx1"/>
                </a:solidFill>
              </a:rPr>
              <a:t>. A </a:t>
            </a:r>
            <a:r>
              <a:rPr lang="sk-SK" sz="2400" dirty="0" err="1">
                <a:solidFill>
                  <a:schemeClr val="tx1"/>
                </a:solidFill>
              </a:rPr>
              <a:t>család</a:t>
            </a:r>
            <a:r>
              <a:rPr lang="sk-SK" sz="2400" dirty="0">
                <a:solidFill>
                  <a:schemeClr val="tx1"/>
                </a:solidFill>
              </a:rPr>
              <a:t> …………………</a:t>
            </a:r>
            <a:r>
              <a:rPr lang="sk-SK" sz="2400" b="1" dirty="0">
                <a:solidFill>
                  <a:schemeClr val="tx1"/>
                </a:solidFill>
              </a:rPr>
              <a:t>………..…………..</a:t>
            </a:r>
            <a:r>
              <a:rPr lang="sk-SK" sz="2400" dirty="0">
                <a:solidFill>
                  <a:schemeClr val="tx1"/>
                </a:solidFill>
              </a:rPr>
              <a:t>………. </a:t>
            </a:r>
            <a:r>
              <a:rPr lang="sk-SK" sz="2400" dirty="0" smtClean="0">
                <a:solidFill>
                  <a:schemeClr val="tx1"/>
                </a:solidFill>
              </a:rPr>
              <a:t>   a </a:t>
            </a:r>
            <a:r>
              <a:rPr lang="sk-SK" sz="2400" dirty="0" err="1">
                <a:solidFill>
                  <a:schemeClr val="tx1"/>
                </a:solidFill>
              </a:rPr>
              <a:t>segítségre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szoruló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kismadarat</a:t>
            </a:r>
            <a:r>
              <a:rPr lang="sk-SK" sz="2400" dirty="0">
                <a:solidFill>
                  <a:schemeClr val="tx1"/>
                </a:solidFill>
              </a:rPr>
              <a:t>. A </a:t>
            </a:r>
            <a:r>
              <a:rPr lang="sk-SK" sz="2400" dirty="0" err="1">
                <a:solidFill>
                  <a:schemeClr val="tx1"/>
                </a:solidFill>
              </a:rPr>
              <a:t>szarka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ekkor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még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csak</a:t>
            </a:r>
            <a:r>
              <a:rPr lang="sk-SK" sz="2400" dirty="0">
                <a:solidFill>
                  <a:schemeClr val="tx1"/>
                </a:solidFill>
              </a:rPr>
              <a:t> …………………</a:t>
            </a:r>
            <a:r>
              <a:rPr lang="sk-SK" sz="2400" b="1" dirty="0">
                <a:solidFill>
                  <a:schemeClr val="tx1"/>
                </a:solidFill>
              </a:rPr>
              <a:t>..</a:t>
            </a:r>
            <a:r>
              <a:rPr lang="sk-SK" sz="2400" dirty="0">
                <a:solidFill>
                  <a:schemeClr val="tx1"/>
                </a:solidFill>
              </a:rPr>
              <a:t>……………….. </a:t>
            </a:r>
            <a:r>
              <a:rPr lang="sk-SK" sz="2400" dirty="0" err="1">
                <a:solidFill>
                  <a:schemeClr val="tx1"/>
                </a:solidFill>
              </a:rPr>
              <a:t>fióka</a:t>
            </a:r>
            <a:r>
              <a:rPr lang="sk-SK" sz="2400" dirty="0">
                <a:solidFill>
                  <a:schemeClr val="tx1"/>
                </a:solidFill>
              </a:rPr>
              <a:t> volt. </a:t>
            </a:r>
            <a:r>
              <a:rPr lang="sk-SK" sz="2400" dirty="0" err="1">
                <a:solidFill>
                  <a:schemeClr val="tx1"/>
                </a:solidFill>
              </a:rPr>
              <a:t>Miután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megnőtt</a:t>
            </a:r>
            <a:r>
              <a:rPr lang="sk-SK" sz="2400" dirty="0">
                <a:solidFill>
                  <a:schemeClr val="tx1"/>
                </a:solidFill>
              </a:rPr>
              <a:t>, </a:t>
            </a:r>
            <a:r>
              <a:rPr lang="sk-SK" sz="2400" dirty="0" smtClean="0">
                <a:solidFill>
                  <a:schemeClr val="tx1"/>
                </a:solidFill>
              </a:rPr>
              <a:t>                                 a </a:t>
            </a:r>
            <a:r>
              <a:rPr lang="sk-SK" sz="2400" dirty="0">
                <a:solidFill>
                  <a:schemeClr val="tx1"/>
                </a:solidFill>
              </a:rPr>
              <a:t>…………………………………… </a:t>
            </a:r>
            <a:r>
              <a:rPr lang="sk-SK" sz="2400" dirty="0" err="1">
                <a:solidFill>
                  <a:schemeClr val="tx1"/>
                </a:solidFill>
              </a:rPr>
              <a:t>elnevezett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szarka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rendszeresen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visszatérő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vendége</a:t>
            </a:r>
            <a:r>
              <a:rPr lang="sk-SK" sz="2400" dirty="0">
                <a:solidFill>
                  <a:schemeClr val="tx1"/>
                </a:solidFill>
              </a:rPr>
              <a:t>, </a:t>
            </a:r>
            <a:r>
              <a:rPr lang="sk-SK" sz="2400" dirty="0" err="1">
                <a:solidFill>
                  <a:schemeClr val="tx1"/>
                </a:solidFill>
              </a:rPr>
              <a:t>sőt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elválaszthatatlan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barátja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lett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az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őt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megmentő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családnak</a:t>
            </a:r>
            <a:r>
              <a:rPr lang="sk-SK" sz="2400" dirty="0">
                <a:solidFill>
                  <a:schemeClr val="tx1"/>
                </a:solidFill>
              </a:rPr>
              <a:t>. 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3882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71600" y="476518"/>
            <a:ext cx="9601200" cy="539088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sk-SK" sz="3400" b="1" u="sng" dirty="0">
                <a:solidFill>
                  <a:schemeClr val="tx1"/>
                </a:solidFill>
              </a:rPr>
              <a:t>3. A </a:t>
            </a:r>
            <a:r>
              <a:rPr lang="sk-SK" sz="3400" b="1" u="sng" dirty="0" err="1">
                <a:solidFill>
                  <a:schemeClr val="tx1"/>
                </a:solidFill>
              </a:rPr>
              <a:t>családra</a:t>
            </a:r>
            <a:r>
              <a:rPr lang="sk-SK" sz="3400" b="1" u="sng" dirty="0">
                <a:solidFill>
                  <a:schemeClr val="tx1"/>
                </a:solidFill>
              </a:rPr>
              <a:t> </a:t>
            </a:r>
            <a:r>
              <a:rPr lang="sk-SK" sz="3400" b="1" u="sng" dirty="0" err="1">
                <a:solidFill>
                  <a:schemeClr val="tx1"/>
                </a:solidFill>
              </a:rPr>
              <a:t>vagy</a:t>
            </a:r>
            <a:r>
              <a:rPr lang="sk-SK" sz="3400" b="1" u="sng" dirty="0">
                <a:solidFill>
                  <a:schemeClr val="tx1"/>
                </a:solidFill>
              </a:rPr>
              <a:t> a </a:t>
            </a:r>
            <a:r>
              <a:rPr lang="sk-SK" sz="3400" b="1" u="sng" dirty="0" err="1">
                <a:solidFill>
                  <a:schemeClr val="tx1"/>
                </a:solidFill>
              </a:rPr>
              <a:t>szarkára</a:t>
            </a:r>
            <a:r>
              <a:rPr lang="sk-SK" sz="3400" b="1" u="sng" dirty="0">
                <a:solidFill>
                  <a:schemeClr val="tx1"/>
                </a:solidFill>
              </a:rPr>
              <a:t> </a:t>
            </a:r>
            <a:r>
              <a:rPr lang="sk-SK" sz="3400" b="1" u="sng" dirty="0" err="1">
                <a:solidFill>
                  <a:schemeClr val="tx1"/>
                </a:solidFill>
              </a:rPr>
              <a:t>illenek</a:t>
            </a:r>
            <a:r>
              <a:rPr lang="sk-SK" sz="3400" b="1" u="sng" dirty="0">
                <a:solidFill>
                  <a:schemeClr val="tx1"/>
                </a:solidFill>
              </a:rPr>
              <a:t> </a:t>
            </a:r>
            <a:r>
              <a:rPr lang="sk-SK" sz="3400" b="1" u="sng" dirty="0" err="1">
                <a:solidFill>
                  <a:schemeClr val="tx1"/>
                </a:solidFill>
              </a:rPr>
              <a:t>az</a:t>
            </a:r>
            <a:r>
              <a:rPr lang="sk-SK" sz="3400" b="1" u="sng" dirty="0">
                <a:solidFill>
                  <a:schemeClr val="tx1"/>
                </a:solidFill>
              </a:rPr>
              <a:t> </a:t>
            </a:r>
            <a:r>
              <a:rPr lang="sk-SK" sz="3400" b="1" u="sng" dirty="0" err="1">
                <a:solidFill>
                  <a:schemeClr val="tx1"/>
                </a:solidFill>
              </a:rPr>
              <a:t>állítások</a:t>
            </a:r>
            <a:r>
              <a:rPr lang="sk-SK" sz="3400" b="1" u="sng" dirty="0">
                <a:solidFill>
                  <a:schemeClr val="tx1"/>
                </a:solidFill>
              </a:rPr>
              <a:t>?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800" b="1" dirty="0" err="1">
                <a:solidFill>
                  <a:schemeClr val="tx1"/>
                </a:solidFill>
              </a:rPr>
              <a:t>Döntsd</a:t>
            </a:r>
            <a:r>
              <a:rPr lang="sk-SK" sz="2800" b="1" dirty="0">
                <a:solidFill>
                  <a:schemeClr val="tx1"/>
                </a:solidFill>
              </a:rPr>
              <a:t> </a:t>
            </a:r>
            <a:r>
              <a:rPr lang="sk-SK" sz="2800" b="1" dirty="0" err="1">
                <a:solidFill>
                  <a:schemeClr val="tx1"/>
                </a:solidFill>
              </a:rPr>
              <a:t>el</a:t>
            </a:r>
            <a:r>
              <a:rPr lang="sk-SK" sz="2800" b="1" dirty="0">
                <a:solidFill>
                  <a:schemeClr val="tx1"/>
                </a:solidFill>
              </a:rPr>
              <a:t> </a:t>
            </a:r>
            <a:r>
              <a:rPr lang="sk-SK" sz="2800" dirty="0">
                <a:solidFill>
                  <a:schemeClr val="tx1"/>
                </a:solidFill>
              </a:rPr>
              <a:t>a </a:t>
            </a:r>
            <a:r>
              <a:rPr lang="sk-SK" sz="2800" dirty="0" err="1">
                <a:solidFill>
                  <a:schemeClr val="tx1"/>
                </a:solidFill>
              </a:rPr>
              <a:t>szöveg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alapján</a:t>
            </a:r>
            <a:r>
              <a:rPr lang="sk-SK" sz="2800" dirty="0">
                <a:solidFill>
                  <a:schemeClr val="tx1"/>
                </a:solidFill>
              </a:rPr>
              <a:t>, </a:t>
            </a:r>
            <a:r>
              <a:rPr lang="sk-SK" sz="2800" dirty="0" err="1">
                <a:solidFill>
                  <a:schemeClr val="tx1"/>
                </a:solidFill>
              </a:rPr>
              <a:t>és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ennek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megfelelően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b="1" dirty="0" err="1">
                <a:solidFill>
                  <a:schemeClr val="tx1"/>
                </a:solidFill>
              </a:rPr>
              <a:t>írd</a:t>
            </a:r>
            <a:r>
              <a:rPr lang="sk-SK" sz="2800" b="1" dirty="0">
                <a:solidFill>
                  <a:schemeClr val="tx1"/>
                </a:solidFill>
              </a:rPr>
              <a:t> </a:t>
            </a:r>
            <a:r>
              <a:rPr lang="sk-SK" sz="2800" dirty="0">
                <a:solidFill>
                  <a:schemeClr val="tx1"/>
                </a:solidFill>
              </a:rPr>
              <a:t>a</a:t>
            </a:r>
            <a:r>
              <a:rPr lang="sk-SK" sz="2800" b="1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mondat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előtti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vonalra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                  a </a:t>
            </a:r>
            <a:r>
              <a:rPr lang="sk-SK" sz="2800" b="1" dirty="0" err="1">
                <a:solidFill>
                  <a:schemeClr val="tx1"/>
                </a:solidFill>
              </a:rPr>
              <a:t>család</a:t>
            </a:r>
            <a:r>
              <a:rPr lang="sk-SK" sz="2800" b="1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vagy</a:t>
            </a:r>
            <a:r>
              <a:rPr lang="sk-SK" sz="2800" dirty="0">
                <a:solidFill>
                  <a:schemeClr val="tx1"/>
                </a:solidFill>
              </a:rPr>
              <a:t> a </a:t>
            </a:r>
            <a:r>
              <a:rPr lang="sk-SK" sz="2800" b="1" dirty="0" err="1">
                <a:solidFill>
                  <a:schemeClr val="tx1"/>
                </a:solidFill>
              </a:rPr>
              <a:t>szarka</a:t>
            </a:r>
            <a:r>
              <a:rPr lang="sk-SK" sz="2800" b="1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szót</a:t>
            </a:r>
            <a:r>
              <a:rPr lang="sk-SK" sz="2800" dirty="0">
                <a:solidFill>
                  <a:schemeClr val="tx1"/>
                </a:solidFill>
              </a:rPr>
              <a:t>! 	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800" dirty="0">
                <a:solidFill>
                  <a:schemeClr val="tx1"/>
                </a:solidFill>
              </a:rPr>
              <a:t>.................................. </a:t>
            </a:r>
            <a:r>
              <a:rPr lang="sk-SK" sz="2800" dirty="0" err="1">
                <a:solidFill>
                  <a:schemeClr val="tx1"/>
                </a:solidFill>
              </a:rPr>
              <a:t>Egy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igazán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különleges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baráttal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büszkélkedhetnek</a:t>
            </a:r>
            <a:r>
              <a:rPr lang="sk-SK" sz="2800" dirty="0">
                <a:solidFill>
                  <a:schemeClr val="tx1"/>
                </a:solidFill>
              </a:rPr>
              <a:t>, </a:t>
            </a:r>
            <a:r>
              <a:rPr lang="sk-SK" sz="2800" dirty="0" err="1">
                <a:solidFill>
                  <a:schemeClr val="tx1"/>
                </a:solidFill>
              </a:rPr>
              <a:t>akit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még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       2013-ban </a:t>
            </a:r>
            <a:r>
              <a:rPr lang="sk-SK" sz="2800" dirty="0" err="1">
                <a:solidFill>
                  <a:schemeClr val="tx1"/>
                </a:solidFill>
              </a:rPr>
              <a:t>mentettek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meg</a:t>
            </a:r>
            <a:r>
              <a:rPr lang="sk-SK" sz="2800" dirty="0">
                <a:solidFill>
                  <a:schemeClr val="tx1"/>
                </a:solidFill>
              </a:rPr>
              <a:t>. 		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800" dirty="0">
                <a:solidFill>
                  <a:schemeClr val="tx1"/>
                </a:solidFill>
              </a:rPr>
              <a:t>.................................. </a:t>
            </a:r>
            <a:r>
              <a:rPr lang="sk-SK" sz="2800" dirty="0" err="1">
                <a:solidFill>
                  <a:schemeClr val="tx1"/>
                </a:solidFill>
              </a:rPr>
              <a:t>Elválaszthatatlan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barátja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lett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az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őt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megmentő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családnak</a:t>
            </a:r>
            <a:r>
              <a:rPr lang="sk-SK" sz="2800" dirty="0">
                <a:solidFill>
                  <a:schemeClr val="tx1"/>
                </a:solidFill>
              </a:rPr>
              <a:t>. 	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endParaRPr lang="sk-SK" sz="2800" dirty="0">
              <a:solidFill>
                <a:schemeClr val="tx1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sk-SK" sz="2800" dirty="0">
                <a:solidFill>
                  <a:schemeClr val="tx1"/>
                </a:solidFill>
              </a:rPr>
              <a:t>.................................. </a:t>
            </a:r>
            <a:r>
              <a:rPr lang="sk-SK" sz="2800" dirty="0" err="1">
                <a:solidFill>
                  <a:schemeClr val="tx1"/>
                </a:solidFill>
              </a:rPr>
              <a:t>Néha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elcsatangol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egy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kis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időre</a:t>
            </a:r>
            <a:r>
              <a:rPr lang="sk-SK" sz="2800" dirty="0">
                <a:solidFill>
                  <a:schemeClr val="tx1"/>
                </a:solidFill>
              </a:rPr>
              <a:t>. 	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800" dirty="0">
                <a:solidFill>
                  <a:schemeClr val="tx1"/>
                </a:solidFill>
              </a:rPr>
              <a:t>.................................. </a:t>
            </a:r>
            <a:r>
              <a:rPr lang="sk-SK" sz="2800" dirty="0" err="1">
                <a:solidFill>
                  <a:schemeClr val="tx1"/>
                </a:solidFill>
              </a:rPr>
              <a:t>Egy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ismerős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állatorvos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segítségét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kérték</a:t>
            </a:r>
            <a:r>
              <a:rPr lang="sk-SK" sz="2800" dirty="0">
                <a:solidFill>
                  <a:schemeClr val="tx1"/>
                </a:solidFill>
              </a:rPr>
              <a:t>. 		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800" dirty="0">
                <a:solidFill>
                  <a:schemeClr val="tx1"/>
                </a:solidFill>
              </a:rPr>
              <a:t>.................................. </a:t>
            </a:r>
            <a:r>
              <a:rPr lang="sk-SK" sz="2800" dirty="0" err="1">
                <a:solidFill>
                  <a:schemeClr val="tx1"/>
                </a:solidFill>
              </a:rPr>
              <a:t>Eddig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soha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nem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esett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baja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és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mindig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visszatért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Kovácsékhoz</a:t>
            </a:r>
            <a:r>
              <a:rPr lang="sk-SK" sz="2800" dirty="0">
                <a:solidFill>
                  <a:schemeClr val="tx1"/>
                </a:solidFill>
              </a:rPr>
              <a:t>. </a:t>
            </a:r>
            <a:r>
              <a:rPr lang="sk-SK" dirty="0"/>
              <a:t>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4377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4. </a:t>
            </a:r>
            <a:r>
              <a:rPr lang="sk-SK" dirty="0" err="1">
                <a:solidFill>
                  <a:schemeClr val="tx1"/>
                </a:solidFill>
              </a:rPr>
              <a:t>Adj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címet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a </a:t>
            </a:r>
            <a:r>
              <a:rPr lang="sk-SK" dirty="0" err="1" smtClean="0">
                <a:solidFill>
                  <a:schemeClr val="tx1"/>
                </a:solidFill>
              </a:rPr>
              <a:t>következő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képek</a:t>
            </a:r>
            <a:r>
              <a:rPr lang="sk-SK" dirty="0" err="1">
                <a:solidFill>
                  <a:schemeClr val="tx1"/>
                </a:solidFill>
              </a:rPr>
              <a:t>nek</a:t>
            </a:r>
            <a:r>
              <a:rPr lang="sk-SK" dirty="0">
                <a:solidFill>
                  <a:schemeClr val="tx1"/>
                </a:solidFill>
              </a:rPr>
              <a:t>! </a:t>
            </a:r>
            <a:r>
              <a:rPr lang="sk-SK" dirty="0"/>
              <a:t>	</a:t>
            </a:r>
            <a:br>
              <a:rPr lang="sk-SK" dirty="0"/>
            </a:b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830" y="1681876"/>
            <a:ext cx="7311632" cy="484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18781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102</TotalTime>
  <Words>234</Words>
  <Application>Microsoft Office PowerPoint</Application>
  <PresentationFormat>Vlastná</PresentationFormat>
  <Paragraphs>26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Crop</vt:lpstr>
      <vt:lpstr>Magyar Tannyelvű Speciális Alapiskola  Rimaszombat  Tantárgy: magyar nyelv  Téma: Csipi, a szarka /szövegértés/  Évfolyam: hetedik</vt:lpstr>
      <vt:lpstr>1. A következőkben a Csipi, a szarka című szöveget találod, három szövegrészben.    Olvasd el figyelmesen az első szövegrészt!  Miután elolvastad, oldd meg a feladatokat!  Fontos, hogy a feladatok megoldásakor sorrendben haladj!</vt:lpstr>
      <vt:lpstr>Snímka 3</vt:lpstr>
      <vt:lpstr>Snímka 4</vt:lpstr>
      <vt:lpstr>Snímka 5</vt:lpstr>
      <vt:lpstr>Snímka 6</vt:lpstr>
      <vt:lpstr>Snímka 7</vt:lpstr>
      <vt:lpstr>Snímka 8</vt:lpstr>
      <vt:lpstr>4. Adj címet a következő képeknek!   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pc</cp:lastModifiedBy>
  <cp:revision>18</cp:revision>
  <dcterms:created xsi:type="dcterms:W3CDTF">2020-05-20T09:42:07Z</dcterms:created>
  <dcterms:modified xsi:type="dcterms:W3CDTF">2020-05-21T10:57:19Z</dcterms:modified>
</cp:coreProperties>
</file>