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3441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94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71571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1835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56645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3370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8504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4665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642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834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4298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7168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7798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628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3292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3899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044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1227" y="1"/>
            <a:ext cx="9770773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9092" y="261705"/>
            <a:ext cx="9880000" cy="599429"/>
          </a:xfrm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Špeciálna základná škola s VJM, Hviezdoslavova 24, Rimavská Sobota</a:t>
            </a:r>
            <a:endParaRPr lang="sk-SK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15846" y="3358010"/>
            <a:ext cx="8915399" cy="2923505"/>
          </a:xfrm>
        </p:spPr>
        <p:txBody>
          <a:bodyPr>
            <a:normAutofit/>
          </a:bodyPr>
          <a:lstStyle/>
          <a:p>
            <a:pPr algn="ctr"/>
            <a:r>
              <a:rPr lang="sk-SK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i r á g o k    a     k e r t e k b e n</a:t>
            </a:r>
          </a:p>
          <a:p>
            <a:pPr algn="ctr"/>
            <a:endParaRPr lang="sk-SK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k-SK" sz="4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sk-SK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Biológia </a:t>
            </a:r>
            <a:r>
              <a:rPr lang="sk-SK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7.osztály</a:t>
            </a:r>
          </a:p>
          <a:p>
            <a:pPr algn="ctr"/>
            <a:endParaRPr lang="sk-SK" sz="4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k-SK" sz="4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4534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8633"/>
          </a:xfrm>
        </p:spPr>
        <p:txBody>
          <a:bodyPr>
            <a:normAutofit/>
          </a:bodyPr>
          <a:lstStyle/>
          <a:p>
            <a:r>
              <a:rPr lang="sk-SK" sz="2800" b="1" i="1" dirty="0" smtClean="0"/>
              <a:t>Petúnia                              </a:t>
            </a:r>
            <a:r>
              <a:rPr lang="sk-SK" sz="2800" b="1" i="1" dirty="0" err="1" smtClean="0"/>
              <a:t>Orvosi</a:t>
            </a:r>
            <a:r>
              <a:rPr lang="sk-SK" sz="2800" b="1" i="1" dirty="0" smtClean="0"/>
              <a:t> </a:t>
            </a:r>
            <a:r>
              <a:rPr lang="sk-SK" sz="2800" b="1" i="1" dirty="0" err="1" smtClean="0"/>
              <a:t>székf</a:t>
            </a:r>
            <a:r>
              <a:rPr lang="hu-HU" sz="2800" b="1" i="1" dirty="0" smtClean="0"/>
              <a:t>ű</a:t>
            </a:r>
            <a:endParaRPr lang="sk-SK" sz="2800" b="1" i="1" dirty="0"/>
          </a:p>
        </p:txBody>
      </p:sp>
      <p:pic>
        <p:nvPicPr>
          <p:cNvPr id="6146" name="Picture 2" descr="http://www.botanikaland.hu/small/narancssarga/narancssarga-petuni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06612"/>
            <a:ext cx="3573463" cy="357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botanikaland.hu/small/feher/feher-orvosi-szekf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0247" y="2106612"/>
            <a:ext cx="3573463" cy="357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69130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09204" y="346229"/>
            <a:ext cx="10511160" cy="6227992"/>
          </a:xfrm>
        </p:spPr>
        <p:txBody>
          <a:bodyPr>
            <a:normAutofit fontScale="92500" lnSpcReduction="20000"/>
          </a:bodyPr>
          <a:lstStyle/>
          <a:p>
            <a:r>
              <a:rPr lang="sk-SK" sz="2000" b="1" dirty="0" err="1">
                <a:solidFill>
                  <a:schemeClr val="tx1"/>
                </a:solidFill>
              </a:rPr>
              <a:t>Azokat</a:t>
            </a:r>
            <a:r>
              <a:rPr lang="sk-SK" sz="2000" b="1" dirty="0">
                <a:solidFill>
                  <a:schemeClr val="tx1"/>
                </a:solidFill>
              </a:rPr>
              <a:t> a </a:t>
            </a:r>
            <a:r>
              <a:rPr lang="sk-SK" sz="2000" b="1" dirty="0" err="1">
                <a:solidFill>
                  <a:schemeClr val="tx1"/>
                </a:solidFill>
              </a:rPr>
              <a:t>növényeket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nevezzük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kétnyáriaknak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vagy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kétéveseknek</a:t>
            </a:r>
            <a:r>
              <a:rPr lang="sk-SK" sz="2000" b="1" dirty="0">
                <a:solidFill>
                  <a:schemeClr val="tx1"/>
                </a:solidFill>
              </a:rPr>
              <a:t>, </a:t>
            </a:r>
            <a:r>
              <a:rPr lang="sk-SK" sz="2000" b="1" dirty="0" err="1">
                <a:solidFill>
                  <a:schemeClr val="tx1"/>
                </a:solidFill>
              </a:rPr>
              <a:t>amelyek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az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első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életévükben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fejlődésnek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indulnak</a:t>
            </a:r>
            <a:r>
              <a:rPr lang="sk-SK" sz="2000" b="1" dirty="0">
                <a:solidFill>
                  <a:schemeClr val="tx1"/>
                </a:solidFill>
              </a:rPr>
              <a:t>, </a:t>
            </a:r>
            <a:r>
              <a:rPr lang="sk-SK" sz="2000" b="1" dirty="0" err="1">
                <a:solidFill>
                  <a:schemeClr val="tx1"/>
                </a:solidFill>
              </a:rPr>
              <a:t>virágot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és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magot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pedig</a:t>
            </a:r>
            <a:r>
              <a:rPr lang="sk-SK" sz="2000" b="1" dirty="0">
                <a:solidFill>
                  <a:schemeClr val="tx1"/>
                </a:solidFill>
              </a:rPr>
              <a:t> a </a:t>
            </a:r>
            <a:r>
              <a:rPr lang="sk-SK" sz="2000" b="1" dirty="0" err="1">
                <a:solidFill>
                  <a:schemeClr val="tx1"/>
                </a:solidFill>
              </a:rPr>
              <a:t>következő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évben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hoznak</a:t>
            </a:r>
            <a:r>
              <a:rPr lang="sk-SK" sz="2000" b="1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sk-SK" sz="2000" b="1" dirty="0">
              <a:solidFill>
                <a:schemeClr val="tx1"/>
              </a:solidFill>
            </a:endParaRPr>
          </a:p>
          <a:p>
            <a:r>
              <a:rPr lang="sk-SK" sz="2000" b="1" dirty="0" err="1">
                <a:solidFill>
                  <a:schemeClr val="tx1"/>
                </a:solidFill>
              </a:rPr>
              <a:t>Virágágyi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telepítésüknél</a:t>
            </a:r>
            <a:r>
              <a:rPr lang="sk-SK" sz="2000" b="1" dirty="0">
                <a:solidFill>
                  <a:schemeClr val="tx1"/>
                </a:solidFill>
              </a:rPr>
              <a:t> a </a:t>
            </a:r>
            <a:r>
              <a:rPr lang="sk-SK" sz="2000" b="1" dirty="0" err="1">
                <a:solidFill>
                  <a:schemeClr val="tx1"/>
                </a:solidFill>
              </a:rPr>
              <a:t>kétnyári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virágok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az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egynyári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növények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előtt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díszítik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smtClean="0">
                <a:solidFill>
                  <a:schemeClr val="tx1"/>
                </a:solidFill>
              </a:rPr>
              <a:t>                </a:t>
            </a:r>
            <a:r>
              <a:rPr lang="sk-SK" sz="2000" b="1" dirty="0" err="1" smtClean="0">
                <a:solidFill>
                  <a:schemeClr val="tx1"/>
                </a:solidFill>
              </a:rPr>
              <a:t>a</a:t>
            </a:r>
            <a:r>
              <a:rPr lang="sk-SK" sz="2000" b="1" dirty="0" smtClean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kertet</a:t>
            </a:r>
            <a:r>
              <a:rPr lang="sk-SK" sz="2000" b="1" dirty="0">
                <a:solidFill>
                  <a:schemeClr val="tx1"/>
                </a:solidFill>
              </a:rPr>
              <a:t>. </a:t>
            </a:r>
            <a:r>
              <a:rPr lang="sk-SK" sz="2000" b="1" dirty="0" err="1">
                <a:solidFill>
                  <a:schemeClr val="tx1"/>
                </a:solidFill>
              </a:rPr>
              <a:t>Hézagpótló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szerepük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vitathatatlan</a:t>
            </a:r>
            <a:r>
              <a:rPr lang="sk-SK" sz="2000" b="1" dirty="0">
                <a:solidFill>
                  <a:schemeClr val="tx1"/>
                </a:solidFill>
              </a:rPr>
              <a:t>, </a:t>
            </a:r>
            <a:r>
              <a:rPr lang="sk-SK" sz="2000" b="1" dirty="0" err="1">
                <a:solidFill>
                  <a:schemeClr val="tx1"/>
                </a:solidFill>
              </a:rPr>
              <a:t>mivel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épp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akkor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virágoznak</a:t>
            </a:r>
            <a:r>
              <a:rPr lang="sk-SK" sz="2000" b="1" dirty="0">
                <a:solidFill>
                  <a:schemeClr val="tx1"/>
                </a:solidFill>
              </a:rPr>
              <a:t>, </a:t>
            </a:r>
            <a:r>
              <a:rPr lang="sk-SK" sz="2000" b="1" dirty="0" err="1">
                <a:solidFill>
                  <a:schemeClr val="tx1"/>
                </a:solidFill>
              </a:rPr>
              <a:t>amikor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az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egynyáriak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nem</a:t>
            </a:r>
            <a:r>
              <a:rPr lang="sk-SK" sz="2000" b="1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sk-SK" sz="2000" b="1" dirty="0">
              <a:solidFill>
                <a:schemeClr val="tx1"/>
              </a:solidFill>
            </a:endParaRPr>
          </a:p>
          <a:p>
            <a:r>
              <a:rPr lang="sk-SK" sz="2000" b="1" dirty="0">
                <a:solidFill>
                  <a:schemeClr val="tx1"/>
                </a:solidFill>
              </a:rPr>
              <a:t>A </a:t>
            </a:r>
            <a:r>
              <a:rPr lang="sk-SK" sz="2000" b="1" dirty="0" err="1">
                <a:solidFill>
                  <a:schemeClr val="tx1"/>
                </a:solidFill>
              </a:rPr>
              <a:t>kétnyári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dísznövények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júniustól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szeptemberig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egy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előkészített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ágyásba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vethetők</a:t>
            </a:r>
            <a:r>
              <a:rPr lang="sk-SK" sz="2000" b="1" dirty="0">
                <a:solidFill>
                  <a:schemeClr val="tx1"/>
                </a:solidFill>
              </a:rPr>
              <a:t> – </a:t>
            </a:r>
            <a:r>
              <a:rPr lang="sk-SK" sz="2000" b="1" dirty="0" err="1">
                <a:solidFill>
                  <a:schemeClr val="tx1"/>
                </a:solidFill>
              </a:rPr>
              <a:t>ez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azt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jelenti</a:t>
            </a:r>
            <a:r>
              <a:rPr lang="sk-SK" sz="2000" b="1" dirty="0">
                <a:solidFill>
                  <a:schemeClr val="tx1"/>
                </a:solidFill>
              </a:rPr>
              <a:t>, </a:t>
            </a:r>
            <a:r>
              <a:rPr lang="sk-SK" sz="2000" b="1" dirty="0" err="1">
                <a:solidFill>
                  <a:schemeClr val="tx1"/>
                </a:solidFill>
              </a:rPr>
              <a:t>hogy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magról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fejlődnek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ki</a:t>
            </a:r>
            <a:r>
              <a:rPr lang="sk-SK" sz="2000" b="1" dirty="0">
                <a:solidFill>
                  <a:schemeClr val="tx1"/>
                </a:solidFill>
              </a:rPr>
              <a:t> a </a:t>
            </a:r>
            <a:r>
              <a:rPr lang="sk-SK" sz="2000" b="1" dirty="0" err="1">
                <a:solidFill>
                  <a:schemeClr val="tx1"/>
                </a:solidFill>
              </a:rPr>
              <a:t>kertünkben</a:t>
            </a:r>
            <a:r>
              <a:rPr lang="sk-SK" sz="2000" b="1" dirty="0">
                <a:solidFill>
                  <a:schemeClr val="tx1"/>
                </a:solidFill>
              </a:rPr>
              <a:t>, </a:t>
            </a:r>
            <a:r>
              <a:rPr lang="sk-SK" sz="2000" b="1" dirty="0" err="1">
                <a:solidFill>
                  <a:schemeClr val="tx1"/>
                </a:solidFill>
              </a:rPr>
              <a:t>és</a:t>
            </a:r>
            <a:r>
              <a:rPr lang="sk-SK" sz="2000" b="1" dirty="0">
                <a:solidFill>
                  <a:schemeClr val="tx1"/>
                </a:solidFill>
              </a:rPr>
              <a:t> a </a:t>
            </a:r>
            <a:r>
              <a:rPr lang="sk-SK" sz="2000" b="1" dirty="0" err="1">
                <a:solidFill>
                  <a:schemeClr val="tx1"/>
                </a:solidFill>
              </a:rPr>
              <a:t>telet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követően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fognak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virágozni</a:t>
            </a:r>
            <a:r>
              <a:rPr lang="sk-SK" sz="2000" b="1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sk-SK" sz="2000" b="1" dirty="0" smtClean="0">
              <a:solidFill>
                <a:schemeClr val="tx1"/>
              </a:solidFill>
            </a:endParaRPr>
          </a:p>
          <a:p>
            <a:r>
              <a:rPr lang="sk-SK" sz="2000" b="1" dirty="0" smtClean="0">
                <a:solidFill>
                  <a:schemeClr val="tx1"/>
                </a:solidFill>
              </a:rPr>
              <a:t> </a:t>
            </a:r>
            <a:r>
              <a:rPr lang="sk-SK" sz="2000" b="1" dirty="0">
                <a:solidFill>
                  <a:schemeClr val="tx1"/>
                </a:solidFill>
              </a:rPr>
              <a:t>A </a:t>
            </a:r>
            <a:r>
              <a:rPr lang="sk-SK" sz="2000" b="1" dirty="0" err="1">
                <a:solidFill>
                  <a:schemeClr val="tx1"/>
                </a:solidFill>
              </a:rPr>
              <a:t>tavaszi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növények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helyére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is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kerülhetnek</a:t>
            </a:r>
            <a:r>
              <a:rPr lang="sk-SK" sz="2000" b="1" dirty="0">
                <a:solidFill>
                  <a:schemeClr val="tx1"/>
                </a:solidFill>
              </a:rPr>
              <a:t>, </a:t>
            </a:r>
            <a:r>
              <a:rPr lang="sk-SK" sz="2000" b="1" dirty="0" err="1">
                <a:solidFill>
                  <a:schemeClr val="tx1"/>
                </a:solidFill>
              </a:rPr>
              <a:t>így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azok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kiszedése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után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felássuk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smtClean="0">
                <a:solidFill>
                  <a:schemeClr val="tx1"/>
                </a:solidFill>
              </a:rPr>
              <a:t>                  a </a:t>
            </a:r>
            <a:r>
              <a:rPr lang="sk-SK" sz="2000" b="1" dirty="0" err="1">
                <a:solidFill>
                  <a:schemeClr val="tx1"/>
                </a:solidFill>
              </a:rPr>
              <a:t>virágágyat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számukra</a:t>
            </a:r>
            <a:r>
              <a:rPr lang="sk-SK" sz="2000" b="1" dirty="0">
                <a:solidFill>
                  <a:schemeClr val="tx1"/>
                </a:solidFill>
              </a:rPr>
              <a:t>, </a:t>
            </a:r>
            <a:r>
              <a:rPr lang="sk-SK" sz="2000" b="1" dirty="0" err="1">
                <a:solidFill>
                  <a:schemeClr val="tx1"/>
                </a:solidFill>
              </a:rPr>
              <a:t>majd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simára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sk-SK" sz="2000" b="1" dirty="0" err="1">
                <a:solidFill>
                  <a:schemeClr val="tx1"/>
                </a:solidFill>
              </a:rPr>
              <a:t>gereblyézzük</a:t>
            </a:r>
            <a:r>
              <a:rPr lang="sk-SK" sz="2000" b="1" dirty="0">
                <a:solidFill>
                  <a:schemeClr val="tx1"/>
                </a:solidFill>
              </a:rPr>
              <a:t> a </a:t>
            </a:r>
            <a:r>
              <a:rPr lang="sk-SK" sz="2000" b="1" dirty="0" err="1">
                <a:solidFill>
                  <a:schemeClr val="tx1"/>
                </a:solidFill>
              </a:rPr>
              <a:t>területet</a:t>
            </a:r>
            <a:r>
              <a:rPr lang="sk-SK" sz="2000" b="1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sk-SK" sz="2000" b="1" dirty="0" smtClean="0">
              <a:solidFill>
                <a:schemeClr val="tx1"/>
              </a:solidFill>
            </a:endParaRPr>
          </a:p>
          <a:p>
            <a:r>
              <a:rPr lang="hu-HU" sz="2000" b="1" dirty="0">
                <a:solidFill>
                  <a:schemeClr val="tx1"/>
                </a:solidFill>
              </a:rPr>
              <a:t>Általában napfénykedvelők, valamint a jó </a:t>
            </a:r>
            <a:r>
              <a:rPr lang="hu-HU" sz="2000" b="1" dirty="0" err="1">
                <a:solidFill>
                  <a:schemeClr val="tx1"/>
                </a:solidFill>
              </a:rPr>
              <a:t>tápanyag-ellátottságú</a:t>
            </a:r>
            <a:r>
              <a:rPr lang="hu-HU" sz="2000" b="1" dirty="0">
                <a:solidFill>
                  <a:schemeClr val="tx1"/>
                </a:solidFill>
              </a:rPr>
              <a:t> és jó szerkezetű talajokat kedvelik.</a:t>
            </a:r>
          </a:p>
          <a:p>
            <a:pPr marL="0" indent="0">
              <a:buNone/>
            </a:pPr>
            <a:endParaRPr lang="sk-SK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120595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6347" y="624110"/>
            <a:ext cx="9348266" cy="1280890"/>
          </a:xfrm>
        </p:spPr>
        <p:txBody>
          <a:bodyPr>
            <a:normAutofit/>
          </a:bodyPr>
          <a:lstStyle/>
          <a:p>
            <a:r>
              <a:rPr lang="sk-SK" sz="2800" b="1" i="1" dirty="0" err="1"/>
              <a:t>s</a:t>
            </a:r>
            <a:r>
              <a:rPr lang="sk-SK" sz="2800" b="1" i="1" dirty="0" err="1" smtClean="0"/>
              <a:t>zázszorszép</a:t>
            </a:r>
            <a:r>
              <a:rPr lang="sk-SK" sz="2800" b="1" i="1" dirty="0" smtClean="0"/>
              <a:t>                       </a:t>
            </a:r>
            <a:r>
              <a:rPr lang="sk-SK" sz="2800" b="1" i="1" dirty="0" smtClean="0"/>
              <a:t>                     </a:t>
            </a:r>
            <a:r>
              <a:rPr lang="sk-SK" sz="2800" b="1" i="1" dirty="0" err="1" smtClean="0"/>
              <a:t>díszkáposzta</a:t>
            </a:r>
            <a:endParaRPr lang="sk-SK" sz="2800" b="1" i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449962" y="7725797"/>
            <a:ext cx="7286662" cy="170964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hu-H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                                                                                                             </a:t>
            </a: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                          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3048000" y="255183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u-HU" dirty="0">
              <a:solidFill>
                <a:srgbClr val="222222"/>
              </a:solidFill>
              <a:latin typeface="Noto Sans"/>
            </a:endParaRPr>
          </a:p>
        </p:txBody>
      </p:sp>
      <p:pic>
        <p:nvPicPr>
          <p:cNvPr id="7182" name="Picture 14" descr="Százszorszép (Bellis perennis) gondozása, szaporítá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1253" y="1760563"/>
            <a:ext cx="5825785" cy="3868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84" name="Picture 16" descr="Brassica oleracea (Díszkáposzta)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1361" y="1760562"/>
            <a:ext cx="3129949" cy="387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3282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 smtClean="0">
                <a:solidFill>
                  <a:srgbClr val="C00000"/>
                </a:solidFill>
              </a:rPr>
              <a:t>Lágy</a:t>
            </a:r>
            <a:r>
              <a:rPr lang="sk-SK" b="1" dirty="0" smtClean="0">
                <a:solidFill>
                  <a:srgbClr val="C00000"/>
                </a:solidFill>
              </a:rPr>
              <a:t> </a:t>
            </a:r>
            <a:r>
              <a:rPr lang="sk-SK" b="1" dirty="0" err="1" smtClean="0">
                <a:solidFill>
                  <a:srgbClr val="C00000"/>
                </a:solidFill>
              </a:rPr>
              <a:t>szárú</a:t>
            </a:r>
            <a:r>
              <a:rPr lang="sk-SK" b="1" dirty="0" smtClean="0">
                <a:solidFill>
                  <a:srgbClr val="C00000"/>
                </a:solidFill>
              </a:rPr>
              <a:t> </a:t>
            </a:r>
            <a:r>
              <a:rPr lang="sk-SK" b="1" dirty="0" err="1" smtClean="0">
                <a:solidFill>
                  <a:srgbClr val="C00000"/>
                </a:solidFill>
              </a:rPr>
              <a:t>dísznövények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855433" y="2133600"/>
            <a:ext cx="9649179" cy="3777622"/>
          </a:xfrm>
        </p:spPr>
        <p:txBody>
          <a:bodyPr/>
          <a:lstStyle/>
          <a:p>
            <a:r>
              <a:rPr lang="sk-SK" b="1" dirty="0" smtClean="0">
                <a:solidFill>
                  <a:schemeClr val="tx1"/>
                </a:solidFill>
              </a:rPr>
              <a:t>A </a:t>
            </a:r>
            <a:r>
              <a:rPr lang="sk-SK" b="1" dirty="0" err="1" smtClean="0">
                <a:solidFill>
                  <a:schemeClr val="tx1"/>
                </a:solidFill>
              </a:rPr>
              <a:t>fák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b="1" dirty="0" err="1" smtClean="0">
                <a:solidFill>
                  <a:schemeClr val="tx1"/>
                </a:solidFill>
              </a:rPr>
              <a:t>hosszú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b="1" dirty="0" err="1" smtClean="0">
                <a:solidFill>
                  <a:schemeClr val="tx1"/>
                </a:solidFill>
              </a:rPr>
              <a:t>ideig</a:t>
            </a:r>
            <a:r>
              <a:rPr lang="sk-SK" b="1" dirty="0" smtClean="0">
                <a:solidFill>
                  <a:schemeClr val="tx1"/>
                </a:solidFill>
              </a:rPr>
              <a:t> a </a:t>
            </a:r>
            <a:r>
              <a:rPr lang="sk-SK" b="1" dirty="0" err="1" smtClean="0">
                <a:solidFill>
                  <a:schemeClr val="tx1"/>
                </a:solidFill>
              </a:rPr>
              <a:t>helyükön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b="1" dirty="0" err="1" smtClean="0">
                <a:solidFill>
                  <a:schemeClr val="tx1"/>
                </a:solidFill>
              </a:rPr>
              <a:t>maradnak</a:t>
            </a:r>
            <a:r>
              <a:rPr lang="sk-SK" b="1" dirty="0" smtClean="0">
                <a:solidFill>
                  <a:schemeClr val="tx1"/>
                </a:solidFill>
              </a:rPr>
              <a:t>, </a:t>
            </a:r>
            <a:r>
              <a:rPr lang="sk-SK" b="1" dirty="0" err="1" smtClean="0">
                <a:solidFill>
                  <a:schemeClr val="tx1"/>
                </a:solidFill>
              </a:rPr>
              <a:t>ott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b="1" dirty="0" err="1" smtClean="0">
                <a:solidFill>
                  <a:schemeClr val="tx1"/>
                </a:solidFill>
              </a:rPr>
              <a:t>fejlődnek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b="1" dirty="0" err="1" smtClean="0">
                <a:solidFill>
                  <a:schemeClr val="tx1"/>
                </a:solidFill>
              </a:rPr>
              <a:t>ki</a:t>
            </a:r>
            <a:r>
              <a:rPr lang="sk-SK" b="1" dirty="0" smtClean="0">
                <a:solidFill>
                  <a:schemeClr val="tx1"/>
                </a:solidFill>
              </a:rPr>
              <a:t>. A </a:t>
            </a:r>
            <a:r>
              <a:rPr lang="sk-SK" b="1" dirty="0" err="1" smtClean="0">
                <a:solidFill>
                  <a:schemeClr val="tx1"/>
                </a:solidFill>
              </a:rPr>
              <a:t>parkok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b="1" dirty="0" err="1" smtClean="0">
                <a:solidFill>
                  <a:schemeClr val="tx1"/>
                </a:solidFill>
              </a:rPr>
              <a:t>kertek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b="1" dirty="0" err="1" smtClean="0">
                <a:solidFill>
                  <a:schemeClr val="tx1"/>
                </a:solidFill>
              </a:rPr>
              <a:t>azonban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b="1" dirty="0" err="1" smtClean="0">
                <a:solidFill>
                  <a:schemeClr val="tx1"/>
                </a:solidFill>
              </a:rPr>
              <a:t>nem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b="1" dirty="0" err="1" smtClean="0">
                <a:solidFill>
                  <a:schemeClr val="tx1"/>
                </a:solidFill>
              </a:rPr>
              <a:t>lennének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b="1" dirty="0" err="1" smtClean="0">
                <a:solidFill>
                  <a:schemeClr val="tx1"/>
                </a:solidFill>
              </a:rPr>
              <a:t>teljesek</a:t>
            </a:r>
            <a:r>
              <a:rPr lang="sk-SK" b="1" dirty="0" smtClean="0">
                <a:solidFill>
                  <a:schemeClr val="tx1"/>
                </a:solidFill>
              </a:rPr>
              <a:t>  </a:t>
            </a:r>
            <a:r>
              <a:rPr lang="sk-SK" b="1" dirty="0" err="1" smtClean="0">
                <a:solidFill>
                  <a:schemeClr val="tx1"/>
                </a:solidFill>
              </a:rPr>
              <a:t>teljesek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b="1" dirty="0" err="1" smtClean="0">
                <a:solidFill>
                  <a:schemeClr val="tx1"/>
                </a:solidFill>
              </a:rPr>
              <a:t>kiültetett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b="1" dirty="0" err="1" smtClean="0">
                <a:solidFill>
                  <a:schemeClr val="tx1"/>
                </a:solidFill>
              </a:rPr>
              <a:t>virágok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b="1" dirty="0" err="1" smtClean="0">
                <a:solidFill>
                  <a:schemeClr val="tx1"/>
                </a:solidFill>
              </a:rPr>
              <a:t>nélkül</a:t>
            </a:r>
            <a:r>
              <a:rPr lang="sk-SK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sk-SK" b="1" dirty="0" smtClean="0">
                <a:solidFill>
                  <a:schemeClr val="tx1"/>
                </a:solidFill>
              </a:rPr>
              <a:t>A </a:t>
            </a:r>
            <a:r>
              <a:rPr lang="sk-SK" b="1" dirty="0" err="1" smtClean="0">
                <a:solidFill>
                  <a:schemeClr val="tx1"/>
                </a:solidFill>
              </a:rPr>
              <a:t>virágokat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b="1" dirty="0" err="1" smtClean="0">
                <a:solidFill>
                  <a:schemeClr val="tx1"/>
                </a:solidFill>
              </a:rPr>
              <a:t>könnyebb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b="1" dirty="0" err="1" smtClean="0">
                <a:solidFill>
                  <a:schemeClr val="tx1"/>
                </a:solidFill>
              </a:rPr>
              <a:t>gondozni</a:t>
            </a:r>
            <a:r>
              <a:rPr lang="sk-SK" b="1" dirty="0" smtClean="0">
                <a:solidFill>
                  <a:schemeClr val="tx1"/>
                </a:solidFill>
              </a:rPr>
              <a:t>, </a:t>
            </a:r>
            <a:r>
              <a:rPr lang="sk-SK" b="1" dirty="0" err="1" smtClean="0">
                <a:solidFill>
                  <a:schemeClr val="tx1"/>
                </a:solidFill>
              </a:rPr>
              <a:t>termeszteni</a:t>
            </a:r>
            <a:r>
              <a:rPr lang="sk-SK" b="1" dirty="0" smtClean="0">
                <a:solidFill>
                  <a:schemeClr val="tx1"/>
                </a:solidFill>
              </a:rPr>
              <a:t>, </a:t>
            </a:r>
            <a:r>
              <a:rPr lang="sk-SK" b="1" dirty="0" err="1" smtClean="0">
                <a:solidFill>
                  <a:schemeClr val="tx1"/>
                </a:solidFill>
              </a:rPr>
              <a:t>mint</a:t>
            </a:r>
            <a:r>
              <a:rPr lang="sk-SK" b="1" dirty="0" smtClean="0">
                <a:solidFill>
                  <a:schemeClr val="tx1"/>
                </a:solidFill>
              </a:rPr>
              <a:t> a </a:t>
            </a:r>
            <a:r>
              <a:rPr lang="sk-SK" b="1" dirty="0" err="1" smtClean="0">
                <a:solidFill>
                  <a:schemeClr val="tx1"/>
                </a:solidFill>
              </a:rPr>
              <a:t>fákat</a:t>
            </a:r>
            <a:r>
              <a:rPr lang="sk-SK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sk-SK" b="1" dirty="0" smtClean="0">
                <a:solidFill>
                  <a:schemeClr val="tx1"/>
                </a:solidFill>
              </a:rPr>
              <a:t>A </a:t>
            </a:r>
            <a:r>
              <a:rPr lang="sk-SK" b="1" dirty="0" err="1" smtClean="0">
                <a:solidFill>
                  <a:schemeClr val="tx1"/>
                </a:solidFill>
              </a:rPr>
              <a:t>választék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b="1" dirty="0" err="1" smtClean="0">
                <a:solidFill>
                  <a:schemeClr val="tx1"/>
                </a:solidFill>
              </a:rPr>
              <a:t>hatalmas</a:t>
            </a:r>
            <a:r>
              <a:rPr lang="sk-SK" b="1" dirty="0" smtClean="0">
                <a:solidFill>
                  <a:schemeClr val="tx1"/>
                </a:solidFill>
              </a:rPr>
              <a:t>, </a:t>
            </a:r>
            <a:r>
              <a:rPr lang="sk-SK" b="1" dirty="0" err="1" smtClean="0">
                <a:solidFill>
                  <a:schemeClr val="tx1"/>
                </a:solidFill>
              </a:rPr>
              <a:t>rengeteg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b="1" dirty="0" err="1" smtClean="0">
                <a:solidFill>
                  <a:schemeClr val="tx1"/>
                </a:solidFill>
              </a:rPr>
              <a:t>virágfajta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b="1" dirty="0" err="1" smtClean="0">
                <a:solidFill>
                  <a:schemeClr val="tx1"/>
                </a:solidFill>
              </a:rPr>
              <a:t>létezik</a:t>
            </a:r>
            <a:r>
              <a:rPr lang="sk-SK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sk-SK" b="1" dirty="0" err="1" smtClean="0">
                <a:solidFill>
                  <a:schemeClr val="tx1"/>
                </a:solidFill>
              </a:rPr>
              <a:t>Életük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b="1" dirty="0" err="1" smtClean="0">
                <a:solidFill>
                  <a:schemeClr val="tx1"/>
                </a:solidFill>
              </a:rPr>
              <a:t>hossza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b="1" dirty="0" err="1" smtClean="0">
                <a:solidFill>
                  <a:schemeClr val="tx1"/>
                </a:solidFill>
              </a:rPr>
              <a:t>szerint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b="1" dirty="0" err="1" smtClean="0">
                <a:solidFill>
                  <a:schemeClr val="tx1"/>
                </a:solidFill>
              </a:rPr>
              <a:t>lehetnek</a:t>
            </a:r>
            <a:r>
              <a:rPr lang="sk-SK" b="1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C00000"/>
                </a:solidFill>
              </a:rPr>
              <a:t>                                                            </a:t>
            </a:r>
            <a:r>
              <a:rPr lang="sk-SK" b="1" dirty="0" err="1" smtClean="0">
                <a:solidFill>
                  <a:srgbClr val="C00000"/>
                </a:solidFill>
              </a:rPr>
              <a:t>évelők</a:t>
            </a:r>
            <a:endParaRPr lang="sk-SK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C00000"/>
                </a:solidFill>
              </a:rPr>
              <a:t>                                                            </a:t>
            </a:r>
            <a:r>
              <a:rPr lang="sk-SK" b="1" dirty="0" err="1" smtClean="0">
                <a:solidFill>
                  <a:srgbClr val="C00000"/>
                </a:solidFill>
              </a:rPr>
              <a:t>egynyáriak</a:t>
            </a:r>
            <a:r>
              <a:rPr lang="sk-SK" b="1" dirty="0" smtClean="0">
                <a:solidFill>
                  <a:srgbClr val="C00000"/>
                </a:solidFill>
              </a:rPr>
              <a:t>, </a:t>
            </a:r>
            <a:endParaRPr lang="sk-SK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C00000"/>
                </a:solidFill>
              </a:rPr>
              <a:t> </a:t>
            </a:r>
            <a:r>
              <a:rPr lang="sk-SK" b="1" dirty="0" smtClean="0">
                <a:solidFill>
                  <a:srgbClr val="C00000"/>
                </a:solidFill>
              </a:rPr>
              <a:t>                                                           </a:t>
            </a:r>
            <a:r>
              <a:rPr lang="sk-SK" b="1" dirty="0" err="1" smtClean="0">
                <a:solidFill>
                  <a:srgbClr val="C00000"/>
                </a:solidFill>
              </a:rPr>
              <a:t>kétnyáriak</a:t>
            </a:r>
            <a:endParaRPr lang="sk-SK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113606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296214"/>
            <a:ext cx="8911687" cy="927279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>
                <a:solidFill>
                  <a:srgbClr val="C00000"/>
                </a:solidFill>
              </a:rPr>
              <a:t>É v e l ő k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3289" y="1223493"/>
            <a:ext cx="10398711" cy="5215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/>
              <a:t> </a:t>
            </a:r>
            <a:endParaRPr lang="sk-SK" dirty="0"/>
          </a:p>
          <a:p>
            <a:r>
              <a:rPr lang="hu-HU" b="1" dirty="0" smtClean="0">
                <a:solidFill>
                  <a:schemeClr val="tx1"/>
                </a:solidFill>
              </a:rPr>
              <a:t>Évelő </a:t>
            </a:r>
            <a:r>
              <a:rPr lang="hu-HU" b="1" dirty="0">
                <a:solidFill>
                  <a:schemeClr val="tx1"/>
                </a:solidFill>
              </a:rPr>
              <a:t>kerti virágok az évelőágy, sziklakert, balkonládák és a fűszerkertek </a:t>
            </a:r>
            <a:r>
              <a:rPr lang="hu-HU" b="1" dirty="0" smtClean="0">
                <a:solidFill>
                  <a:schemeClr val="tx1"/>
                </a:solidFill>
              </a:rPr>
              <a:t>növényei. Hajlamosak </a:t>
            </a:r>
            <a:r>
              <a:rPr lang="hu-HU" b="1" dirty="0">
                <a:solidFill>
                  <a:schemeClr val="tx1"/>
                </a:solidFill>
              </a:rPr>
              <a:t>télen lombjukat veszíteni és tavasszal hajtanak ki újra. Az évelő virágok egyszerűbben gondozhatók az </a:t>
            </a:r>
            <a:r>
              <a:rPr lang="hu-HU" b="1" i="1" dirty="0">
                <a:solidFill>
                  <a:schemeClr val="tx1"/>
                </a:solidFill>
              </a:rPr>
              <a:t>egynyári virágoknál</a:t>
            </a:r>
            <a:r>
              <a:rPr lang="hu-HU" b="1" dirty="0">
                <a:solidFill>
                  <a:schemeClr val="tx1"/>
                </a:solidFill>
              </a:rPr>
              <a:t>, egyszerű ápolási </a:t>
            </a:r>
            <a:r>
              <a:rPr lang="hu-HU" b="1" dirty="0" err="1" smtClean="0">
                <a:solidFill>
                  <a:schemeClr val="tx1"/>
                </a:solidFill>
              </a:rPr>
              <a:t>munákkat</a:t>
            </a:r>
            <a:r>
              <a:rPr lang="hu-HU" b="1" dirty="0">
                <a:solidFill>
                  <a:schemeClr val="tx1"/>
                </a:solidFill>
              </a:rPr>
              <a:t>, karbantartást igényelnek</a:t>
            </a:r>
            <a:r>
              <a:rPr lang="hu-HU" b="1" dirty="0" smtClean="0">
                <a:solidFill>
                  <a:schemeClr val="tx1"/>
                </a:solidFill>
              </a:rPr>
              <a:t>.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Elviselik</a:t>
            </a:r>
            <a:r>
              <a:rPr lang="sk-SK" b="1" dirty="0">
                <a:solidFill>
                  <a:schemeClr val="tx1"/>
                </a:solidFill>
              </a:rPr>
              <a:t> a </a:t>
            </a:r>
            <a:r>
              <a:rPr lang="sk-SK" b="1" dirty="0" err="1">
                <a:solidFill>
                  <a:schemeClr val="tx1"/>
                </a:solidFill>
              </a:rPr>
              <a:t>szárazságot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és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az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erős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napsütést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is</a:t>
            </a:r>
            <a:r>
              <a:rPr lang="sk-SK" b="1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endParaRPr lang="hu-HU" b="1" dirty="0">
              <a:solidFill>
                <a:schemeClr val="tx1"/>
              </a:solidFill>
            </a:endParaRPr>
          </a:p>
          <a:p>
            <a:r>
              <a:rPr lang="hu-HU" b="1" dirty="0">
                <a:solidFill>
                  <a:schemeClr val="tx1"/>
                </a:solidFill>
              </a:rPr>
              <a:t>Az évelő virágok átlagosan 3-4 hétig virágoznak, vonzó lombozatuk fokozza a látványt.</a:t>
            </a:r>
            <a:br>
              <a:rPr lang="hu-HU" b="1" dirty="0">
                <a:solidFill>
                  <a:schemeClr val="tx1"/>
                </a:solidFill>
              </a:rPr>
            </a:br>
            <a:endParaRPr lang="hu-HU" b="1" dirty="0">
              <a:solidFill>
                <a:schemeClr val="tx1"/>
              </a:solidFill>
            </a:endParaRPr>
          </a:p>
          <a:p>
            <a:r>
              <a:rPr lang="hu-HU" b="1" dirty="0" smtClean="0">
                <a:solidFill>
                  <a:schemeClr val="tx1"/>
                </a:solidFill>
              </a:rPr>
              <a:t>Az</a:t>
            </a:r>
            <a:r>
              <a:rPr lang="hu-HU" b="1" dirty="0">
                <a:solidFill>
                  <a:schemeClr val="tx1"/>
                </a:solidFill>
              </a:rPr>
              <a:t> </a:t>
            </a:r>
            <a:r>
              <a:rPr lang="hu-HU" b="1" i="1" dirty="0">
                <a:solidFill>
                  <a:schemeClr val="tx1"/>
                </a:solidFill>
              </a:rPr>
              <a:t>évelő növények</a:t>
            </a:r>
            <a:r>
              <a:rPr lang="hu-HU" b="1" dirty="0">
                <a:solidFill>
                  <a:schemeClr val="tx1"/>
                </a:solidFill>
              </a:rPr>
              <a:t> lehetnek alacsony méretűek, sziklakerti évelők, a talajon kúszók, szőnyeget alkotók, talajtakaró évelő, magas növekedésűek, évelőágyi évelők, díszfüvek, lomjukkal és virágokkal díszítők pl. </a:t>
            </a:r>
            <a:r>
              <a:rPr lang="hu-HU" b="1" i="1" dirty="0">
                <a:solidFill>
                  <a:schemeClr val="tx1"/>
                </a:solidFill>
              </a:rPr>
              <a:t>árnyékliliomok</a:t>
            </a:r>
            <a:r>
              <a:rPr lang="hu-HU" b="1" dirty="0">
                <a:solidFill>
                  <a:schemeClr val="tx1"/>
                </a:solidFill>
              </a:rPr>
              <a:t>, </a:t>
            </a:r>
            <a:r>
              <a:rPr lang="hu-HU" b="1" i="1" dirty="0">
                <a:solidFill>
                  <a:schemeClr val="tx1"/>
                </a:solidFill>
              </a:rPr>
              <a:t>sásliliomok</a:t>
            </a:r>
            <a:r>
              <a:rPr lang="hu-HU" b="1" dirty="0">
                <a:solidFill>
                  <a:schemeClr val="tx1"/>
                </a:solidFill>
              </a:rPr>
              <a:t>, vagy a konyhakert kiegészítői - fűszernövények. </a:t>
            </a:r>
            <a:r>
              <a:rPr lang="hu-HU" b="1" dirty="0" smtClean="0">
                <a:solidFill>
                  <a:schemeClr val="tx1"/>
                </a:solidFill>
              </a:rPr>
              <a:t>Az </a:t>
            </a:r>
            <a:r>
              <a:rPr lang="hu-HU" b="1" dirty="0">
                <a:solidFill>
                  <a:schemeClr val="tx1"/>
                </a:solidFill>
              </a:rPr>
              <a:t>évelő kertet csak egyszer kell ültetni.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chemeClr val="tx1"/>
                </a:solidFill>
              </a:rPr>
              <a:t> </a:t>
            </a:r>
            <a:endParaRPr lang="sk-SK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8176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38649" y="624110"/>
            <a:ext cx="9765964" cy="393322"/>
          </a:xfrm>
        </p:spPr>
        <p:txBody>
          <a:bodyPr>
            <a:noAutofit/>
          </a:bodyPr>
          <a:lstStyle/>
          <a:p>
            <a:r>
              <a:rPr lang="sk-SK" sz="2000" b="1" i="1" dirty="0" err="1" smtClean="0"/>
              <a:t>Keskenylevel</a:t>
            </a:r>
            <a:r>
              <a:rPr lang="hu-HU" sz="2000" b="1" i="1" dirty="0" smtClean="0"/>
              <a:t>ű angol levendula        </a:t>
            </a:r>
            <a:r>
              <a:rPr lang="hu-HU" sz="2000" b="1" i="1" dirty="0" err="1" smtClean="0"/>
              <a:t>Szíklevelű</a:t>
            </a:r>
            <a:r>
              <a:rPr lang="hu-HU" sz="2000" b="1" i="1" dirty="0" smtClean="0"/>
              <a:t> bőrlevél</a:t>
            </a:r>
            <a:endParaRPr lang="sk-SK" sz="2000" b="1" i="1" dirty="0"/>
          </a:p>
        </p:txBody>
      </p:sp>
      <p:pic>
        <p:nvPicPr>
          <p:cNvPr id="1026" name="Picture 2" descr="Keskenylevelű angol levendula Lavandula angustifolia Blue Scen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38648" y="1875789"/>
            <a:ext cx="3812145" cy="400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zívlevelű Bőrlevél Bergenia cordifolia - cserepes évelő virá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48082" y="1875789"/>
            <a:ext cx="4005983" cy="400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Rovná spojovacia šípka 4"/>
          <p:cNvCxnSpPr/>
          <p:nvPr/>
        </p:nvCxnSpPr>
        <p:spPr>
          <a:xfrm flipH="1">
            <a:off x="3554569" y="1068946"/>
            <a:ext cx="437882" cy="682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>
            <a:off x="7534141" y="1017432"/>
            <a:ext cx="811369" cy="708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77026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17949" y="624110"/>
            <a:ext cx="9386663" cy="496352"/>
          </a:xfrm>
        </p:spPr>
        <p:txBody>
          <a:bodyPr>
            <a:noAutofit/>
          </a:bodyPr>
          <a:lstStyle/>
          <a:p>
            <a:r>
              <a:rPr lang="sk-SK" sz="2800" b="1" i="1" dirty="0" err="1" smtClean="0"/>
              <a:t>Balkáni</a:t>
            </a:r>
            <a:r>
              <a:rPr lang="sk-SK" sz="2800" b="1" i="1" dirty="0" smtClean="0"/>
              <a:t> </a:t>
            </a:r>
            <a:r>
              <a:rPr lang="sk-SK" sz="2800" b="1" i="1" dirty="0" err="1" smtClean="0"/>
              <a:t>harangvirág</a:t>
            </a:r>
            <a:r>
              <a:rPr lang="sk-SK" sz="2800" b="1" i="1" dirty="0" smtClean="0"/>
              <a:t>                </a:t>
            </a:r>
            <a:r>
              <a:rPr lang="sk-SK" sz="2800" b="1" i="1" dirty="0" err="1" smtClean="0"/>
              <a:t>Menyecskeszem</a:t>
            </a:r>
            <a:endParaRPr lang="sk-SK" sz="2800" b="1" i="1" dirty="0"/>
          </a:p>
        </p:txBody>
      </p:sp>
      <p:pic>
        <p:nvPicPr>
          <p:cNvPr id="2050" name="Picture 2" descr="Talajtakaró évelők Balkáni harangvirá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7949" y="2021983"/>
            <a:ext cx="3866904" cy="3866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zépecske, Menyecskeszem - Coreopsis Illic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8682" y="1983279"/>
            <a:ext cx="3905607" cy="390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Rovná spojovacia šípka 4"/>
          <p:cNvCxnSpPr/>
          <p:nvPr/>
        </p:nvCxnSpPr>
        <p:spPr>
          <a:xfrm flipH="1">
            <a:off x="3773510" y="1120462"/>
            <a:ext cx="708338" cy="862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>
            <a:off x="8216721" y="1120462"/>
            <a:ext cx="1184856" cy="862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76668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Egynyáriak</a:t>
            </a:r>
            <a:r>
              <a:rPr lang="sk-SK" dirty="0" smtClean="0"/>
              <a:t>, </a:t>
            </a:r>
            <a:r>
              <a:rPr lang="sk-SK" dirty="0" err="1" smtClean="0"/>
              <a:t>kétnyáriak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35837" y="1519707"/>
            <a:ext cx="10102788" cy="4391515"/>
          </a:xfrm>
        </p:spPr>
        <p:txBody>
          <a:bodyPr/>
          <a:lstStyle/>
          <a:p>
            <a:r>
              <a:rPr lang="hu-HU" b="1" dirty="0">
                <a:solidFill>
                  <a:schemeClr val="tx1"/>
                </a:solidFill>
              </a:rPr>
              <a:t>Az egynyári dísznövények (amiket 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hu-HU" b="1" dirty="0">
                <a:solidFill>
                  <a:schemeClr val="tx1"/>
                </a:solidFill>
              </a:rPr>
              <a:t>egyszerűen kerti virágoknak is nevezünk) </a:t>
            </a:r>
            <a:r>
              <a:rPr lang="hu-HU" b="1" dirty="0" smtClean="0">
                <a:solidFill>
                  <a:schemeClr val="tx1"/>
                </a:solidFill>
              </a:rPr>
              <a:t>vagyis </a:t>
            </a:r>
            <a:r>
              <a:rPr lang="hu-HU" b="1" dirty="0">
                <a:solidFill>
                  <a:schemeClr val="tx1"/>
                </a:solidFill>
              </a:rPr>
              <a:t>egy </a:t>
            </a:r>
            <a:r>
              <a:rPr lang="hu-HU" b="1" dirty="0" smtClean="0">
                <a:solidFill>
                  <a:schemeClr val="tx1"/>
                </a:solidFill>
              </a:rPr>
              <a:t>év </a:t>
            </a:r>
            <a:r>
              <a:rPr lang="hu-HU" b="1" dirty="0">
                <a:solidFill>
                  <a:schemeClr val="tx1"/>
                </a:solidFill>
              </a:rPr>
              <a:t>alatt kifejlődnek, virágoznak, magot érlelnek, majd elpusztulnak</a:t>
            </a:r>
            <a:r>
              <a:rPr lang="hu-HU" b="1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hu-HU" b="1" dirty="0">
              <a:solidFill>
                <a:schemeClr val="tx1"/>
              </a:solidFill>
            </a:endParaRPr>
          </a:p>
          <a:p>
            <a:r>
              <a:rPr lang="hu-HU" b="1" dirty="0">
                <a:solidFill>
                  <a:schemeClr val="tx1"/>
                </a:solidFill>
              </a:rPr>
              <a:t>Rendkívül hangulatossá varázsolhatjuk nyári balkonládáinkat, cserepeinket, dézsáinkat a különböző színű és növekedésű egynyári dísznövényekkel. A kevésbé hangsúlyos virágokat fejlesztő növényeket bámulatosan feldobják a kistermetű, két- vagy háromszínű </a:t>
            </a:r>
            <a:r>
              <a:rPr lang="hu-HU" b="1" dirty="0" smtClean="0">
                <a:solidFill>
                  <a:schemeClr val="tx1"/>
                </a:solidFill>
              </a:rPr>
              <a:t>virágúak.</a:t>
            </a:r>
          </a:p>
          <a:p>
            <a:pPr>
              <a:buNone/>
            </a:pPr>
            <a:endParaRPr lang="hu-HU" b="1" dirty="0" smtClean="0">
              <a:solidFill>
                <a:schemeClr val="tx1"/>
              </a:solidFill>
            </a:endParaRPr>
          </a:p>
          <a:p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hu-HU" b="1" dirty="0">
                <a:solidFill>
                  <a:schemeClr val="tx1"/>
                </a:solidFill>
              </a:rPr>
              <a:t>Kombinálhatjuk a futó 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hu-HU" b="1" dirty="0">
                <a:solidFill>
                  <a:schemeClr val="tx1"/>
                </a:solidFill>
              </a:rPr>
              <a:t>növényeket a kissé bokrosodó, kistermetű fajtákkal is. Ahhoz viszont, hogy az ültetéstől kezdve legszebb pompájukban tündököljenek, amíg le nem jár az idejük, az ültetéstől a védelmükön és öntözésükön át egészen a szaporításukig gondoskodnunk kell róluk.</a:t>
            </a:r>
          </a:p>
          <a:p>
            <a:endParaRPr lang="sk-SK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031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89934" y="621437"/>
            <a:ext cx="8814678" cy="795239"/>
          </a:xfrm>
        </p:spPr>
        <p:txBody>
          <a:bodyPr/>
          <a:lstStyle/>
          <a:p>
            <a:r>
              <a:rPr lang="sk-SK" dirty="0" err="1" smtClean="0"/>
              <a:t>Egynyáriak</a:t>
            </a:r>
            <a:r>
              <a:rPr lang="sk-SK" dirty="0" smtClean="0"/>
              <a:t>, </a:t>
            </a:r>
            <a:r>
              <a:rPr lang="sk-SK" dirty="0" err="1" smtClean="0"/>
              <a:t>kétnyáriak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1802167" y="1648496"/>
            <a:ext cx="9702445" cy="4262726"/>
          </a:xfrm>
        </p:spPr>
        <p:txBody>
          <a:bodyPr/>
          <a:lstStyle/>
          <a:p>
            <a:r>
              <a:rPr lang="hu-HU" b="1" dirty="0">
                <a:solidFill>
                  <a:schemeClr val="tx1"/>
                </a:solidFill>
              </a:rPr>
              <a:t>A legtöbb egynyári növény közepesen sok vagy sok vizet igényel, vagyis rendszeres öntözés mellett díszítenek a </a:t>
            </a:r>
            <a:r>
              <a:rPr lang="hu-HU" b="1" dirty="0" smtClean="0">
                <a:solidFill>
                  <a:schemeClr val="tx1"/>
                </a:solidFill>
              </a:rPr>
              <a:t>legszebben</a:t>
            </a:r>
            <a:r>
              <a:rPr lang="hu-HU" b="1" dirty="0" smtClean="0">
                <a:solidFill>
                  <a:schemeClr val="tx1"/>
                </a:solidFill>
              </a:rPr>
              <a:t>.</a:t>
            </a:r>
          </a:p>
          <a:p>
            <a:endParaRPr lang="hu-HU" b="1" dirty="0" smtClean="0">
              <a:solidFill>
                <a:schemeClr val="tx1"/>
              </a:solidFill>
            </a:endParaRPr>
          </a:p>
          <a:p>
            <a:r>
              <a:rPr lang="hu-HU" b="1" dirty="0" smtClean="0">
                <a:solidFill>
                  <a:schemeClr val="tx1"/>
                </a:solidFill>
              </a:rPr>
              <a:t> A vízutánpótlást (mennyiségét és ütemezését) már az egyes növényfajok igénye határozza meg. </a:t>
            </a:r>
            <a:endParaRPr lang="hu-HU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hu-HU" b="1" dirty="0" smtClean="0">
              <a:solidFill>
                <a:schemeClr val="tx1"/>
              </a:solidFill>
            </a:endParaRPr>
          </a:p>
          <a:p>
            <a:r>
              <a:rPr lang="hu-HU" b="1" dirty="0" smtClean="0">
                <a:solidFill>
                  <a:schemeClr val="tx1"/>
                </a:solidFill>
              </a:rPr>
              <a:t>A virágládákba, kaspókba, dézsákba ültetett növények öntözővizének biztosítani kell elfolyási lehetőséget, nehogy berohadjon a gyökerük. Esős időszakban értelemszerűen az öntözések számát vagy a víz mennyiségét csökkentjük.</a:t>
            </a:r>
            <a:endParaRPr lang="sk-SK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1470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95460"/>
            <a:ext cx="8911687" cy="656822"/>
          </a:xfrm>
        </p:spPr>
        <p:txBody>
          <a:bodyPr>
            <a:normAutofit/>
          </a:bodyPr>
          <a:lstStyle/>
          <a:p>
            <a:r>
              <a:rPr lang="sk-SK" sz="2800" b="1" i="1" dirty="0" err="1"/>
              <a:t>h</a:t>
            </a:r>
            <a:r>
              <a:rPr lang="sk-SK" sz="2800" b="1" i="1" dirty="0" err="1" smtClean="0"/>
              <a:t>áromszín</a:t>
            </a:r>
            <a:r>
              <a:rPr lang="hu-HU" sz="2800" b="1" i="1" dirty="0" smtClean="0"/>
              <a:t>ű árvácska            dísznapraforgó </a:t>
            </a:r>
            <a:endParaRPr lang="sk-SK" sz="2800" b="1" i="1" dirty="0"/>
          </a:p>
        </p:txBody>
      </p:sp>
      <p:pic>
        <p:nvPicPr>
          <p:cNvPr id="4098" name="Picture 2" descr="http://www.botanikaland.hu/lila/lila-viola-tricolo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2924" y="1280900"/>
            <a:ext cx="2704790" cy="5076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botanikaland.hu/small/sarga/sarga-disznaprafor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04080" y="1533794"/>
            <a:ext cx="3865520" cy="3865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10969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66061"/>
          </a:xfrm>
        </p:spPr>
        <p:txBody>
          <a:bodyPr>
            <a:normAutofit/>
          </a:bodyPr>
          <a:lstStyle/>
          <a:p>
            <a:r>
              <a:rPr lang="sk-SK" sz="2800" b="1" i="1" dirty="0" err="1" smtClean="0"/>
              <a:t>Kerti</a:t>
            </a:r>
            <a:r>
              <a:rPr lang="sk-SK" sz="2800" b="1" i="1" dirty="0" smtClean="0"/>
              <a:t> </a:t>
            </a:r>
            <a:r>
              <a:rPr lang="sk-SK" sz="2800" b="1" i="1" dirty="0" err="1" smtClean="0"/>
              <a:t>verbéna</a:t>
            </a:r>
            <a:r>
              <a:rPr lang="sk-SK" sz="2800" b="1" i="1" dirty="0" smtClean="0"/>
              <a:t>                         </a:t>
            </a:r>
            <a:r>
              <a:rPr lang="sk-SK" sz="2800" b="1" i="1" dirty="0" err="1" smtClean="0"/>
              <a:t>Tarajos</a:t>
            </a:r>
            <a:r>
              <a:rPr lang="sk-SK" sz="2800" b="1" i="1" dirty="0" smtClean="0"/>
              <a:t> </a:t>
            </a:r>
            <a:r>
              <a:rPr lang="sk-SK" sz="2800" b="1" i="1" dirty="0" err="1" smtClean="0"/>
              <a:t>Celózia</a:t>
            </a:r>
            <a:endParaRPr lang="sk-SK" sz="2800" b="1" i="1" dirty="0"/>
          </a:p>
        </p:txBody>
      </p:sp>
      <p:pic>
        <p:nvPicPr>
          <p:cNvPr id="5122" name="Picture 2" descr="http://www.botanikaland.hu/small/rozsaszin/rozsaszin-kerti-verben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8933" y="2133600"/>
            <a:ext cx="3362325" cy="336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www.botanikaland.hu/sarga/sarga-tarajos-celoz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4661" y="2133600"/>
            <a:ext cx="3362324" cy="336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4487215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Červená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Dym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104</TotalTime>
  <Words>414</Words>
  <Application>Microsoft Office PowerPoint</Application>
  <PresentationFormat>Vlastná</PresentationFormat>
  <Paragraphs>57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Dym</vt:lpstr>
      <vt:lpstr>Špeciálna základná škola s VJM, Hviezdoslavova 24, Rimavská Sobota</vt:lpstr>
      <vt:lpstr>Lágy szárú dísznövények</vt:lpstr>
      <vt:lpstr>É v e l ő k</vt:lpstr>
      <vt:lpstr>Keskenylevelű angol levendula        Szíklevelű bőrlevél</vt:lpstr>
      <vt:lpstr>Balkáni harangvirág                Menyecskeszem</vt:lpstr>
      <vt:lpstr>Egynyáriak, kétnyáriak</vt:lpstr>
      <vt:lpstr>Egynyáriak, kétnyáriak</vt:lpstr>
      <vt:lpstr>háromszínű árvácska            dísznapraforgó </vt:lpstr>
      <vt:lpstr>Kerti verbéna                         Tarajos Celózia</vt:lpstr>
      <vt:lpstr>Petúnia                              Orvosi székfű</vt:lpstr>
      <vt:lpstr>Snímka 11</vt:lpstr>
      <vt:lpstr>százszorszép                                            díszkáposzta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Špeciálna základná škola s VJM, Hviezdoslavova 24, Rimavská Sobota</dc:title>
  <dc:creator>skolka</dc:creator>
  <cp:lastModifiedBy>pc</cp:lastModifiedBy>
  <cp:revision>11</cp:revision>
  <dcterms:created xsi:type="dcterms:W3CDTF">2020-06-17T07:25:51Z</dcterms:created>
  <dcterms:modified xsi:type="dcterms:W3CDTF">2020-06-17T10:21:22Z</dcterms:modified>
</cp:coreProperties>
</file>