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56A0D-6DB4-4A23-8412-4F0ABBED3C05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54314A7E-89BC-4C55-AE29-96F0B4B3E3A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0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BFC23-A709-4557-8EDB-37F225B1C835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D6C9A-BA4A-4713-8E25-D7054840A6E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6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78D32-644D-456F-A80C-0D3268233758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30F05-5C3B-475F-A24B-C686EF6BCB6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119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EC0A-6BE7-4EBB-963F-9FBB970564D8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FB1CB-D097-4DBD-88C1-4E90099C92B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3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2EF68BA-80B1-4B86-AD3E-91E4E2C74BD5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0A586E6-CECB-4568-99C8-AFCD926BBC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1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A52A4-1F58-4519-9BD0-B592D8859B0B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67644-7AB6-4462-8F3E-675774CBEA0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090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C88C4-F125-40E8-9CC8-CCF4C9032E50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90DB2-4263-49D0-994B-FD2E6B3426A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7235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A8CA9E-2C25-4435-8880-7BFBE7BEF257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3A33-3804-421A-97FE-D1CCCAB7EB5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9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5085D-7655-450F-AC80-ECDA45EACF99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4A746-AF70-458F-BC36-E55FBC390FD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5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CCFEC-448A-4666-9F6F-B26B946E260F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F429F-D8B5-4AB2-B6FF-31326047DD8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86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EC0A-6BE7-4EBB-963F-9FBB970564D8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FB1CB-D097-4DBD-88C1-4E90099C92B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9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F7EC0A-6BE7-4EBB-963F-9FBB970564D8}" type="datetimeFigureOut">
              <a:rPr lang="sk-SK" smtClean="0"/>
              <a:pPr>
                <a:defRPr/>
              </a:pPr>
              <a:t>7. 11. 2022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6CFB1CB-D097-4DBD-88C1-4E90099C92B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8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684213" y="2236788"/>
            <a:ext cx="7947025" cy="46085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sk-SK" sz="6000" b="1" dirty="0">
                <a:latin typeface="Monotype Corsiva" panose="03010101010201010101" pitchFamily="66" charset="0"/>
                <a:cs typeface="Trebuchet MS" pitchFamily="34" charset="0"/>
              </a:rPr>
              <a:t>HISTÓRIA </a:t>
            </a:r>
            <a:br>
              <a:rPr lang="sk-SK" sz="6000" b="1" dirty="0">
                <a:latin typeface="Monotype Corsiva" panose="03010101010201010101" pitchFamily="66" charset="0"/>
                <a:cs typeface="Trebuchet MS" pitchFamily="34" charset="0"/>
              </a:rPr>
            </a:br>
            <a:r>
              <a:rPr lang="sk-SK" sz="6000" b="1" dirty="0">
                <a:latin typeface="Monotype Corsiva" panose="03010101010201010101" pitchFamily="66" charset="0"/>
                <a:cs typeface="Trebuchet MS" pitchFamily="34" charset="0"/>
              </a:rPr>
              <a:t>Základnej školy Pribinova 1 </a:t>
            </a:r>
            <a:br>
              <a:rPr lang="sk-SK" sz="6000" b="1" dirty="0">
                <a:latin typeface="Monotype Corsiva" panose="03010101010201010101" pitchFamily="66" charset="0"/>
                <a:cs typeface="Trebuchet MS" pitchFamily="34" charset="0"/>
              </a:rPr>
            </a:br>
            <a:r>
              <a:rPr lang="sk-SK" sz="6000" b="1" dirty="0">
                <a:latin typeface="Monotype Corsiva" panose="03010101010201010101" pitchFamily="66" charset="0"/>
                <a:cs typeface="Trebuchet MS" pitchFamily="34" charset="0"/>
              </a:rPr>
              <a:t>Zlaté Moravce</a:t>
            </a: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</p:spTree>
  </p:cSld>
  <p:clrMapOvr>
    <a:masterClrMapping/>
  </p:clrMapOvr>
  <p:transition advClick="0"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>
                <a:cs typeface="Trebuchet MS" pitchFamily="34" charset="0"/>
              </a:rPr>
            </a:br>
            <a:endParaRPr lang="sk-SK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4138" y="149225"/>
            <a:ext cx="9361487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10244" name="Obrázok 4" descr="C:\Users\ucitel.OFFICE\Desktop\Stare foto\scan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2933"/>
            <a:ext cx="3960813" cy="2592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ok 5" descr="C:\Users\ucitel.OFFICE\Desktop\Stare foto\sc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38333"/>
            <a:ext cx="3960813" cy="257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ok 6" descr="C:\Users\ucitel.OFFICE\Desktop\Stare foto\scan1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1862138"/>
            <a:ext cx="3971925" cy="25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Obrázok 7" descr="C:\Users\ucitel.OFFICE\Desktop\Stare foto\scan1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870130"/>
            <a:ext cx="3971925" cy="258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ok 8" descr="C:\Users\ucitel.OFFICE\Desktop\Stare foto\scan1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860800"/>
            <a:ext cx="3921125" cy="258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7950" y="188913"/>
            <a:ext cx="84244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Bodoni MT" panose="02070603080606020203" pitchFamily="18" charset="0"/>
              </a:rPr>
              <a:t>     </a:t>
            </a:r>
            <a:r>
              <a:rPr lang="sk-SK" sz="2600" b="1" i="1" dirty="0">
                <a:latin typeface="Monotype Corsiva" panose="03010101010201010101" pitchFamily="66" charset="0"/>
              </a:rPr>
              <a:t>Nová budova má klasické učebne, podpornú učebňu, počítačovú,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i="1" dirty="0">
                <a:latin typeface="Monotype Corsiva" panose="03010101010201010101" pitchFamily="66" charset="0"/>
              </a:rPr>
              <a:t>jazykovú a knižnicu.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13316" name="Picture 2" descr="E:\ASC\Novy práca\Riaditel foto priloha\IMG_2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16338"/>
            <a:ext cx="4691063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ok 8" descr="F:\ASC\Novy práca\Riaditel foto priloha\IMG_2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689099"/>
            <a:ext cx="4678363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>
                <a:cs typeface="Trebuchet MS" pitchFamily="34" charset="0"/>
              </a:rPr>
            </a:br>
            <a:endParaRPr lang="sk-SK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288" y="0"/>
            <a:ext cx="8353425" cy="7417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600" dirty="0">
              <a:latin typeface="Bodoni MT" panose="020706030806060202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dirty="0">
                <a:latin typeface="Bodoni MT" panose="02070603080606020203" pitchFamily="18" charset="0"/>
              </a:rPr>
              <a:t>	</a:t>
            </a:r>
            <a:r>
              <a:rPr lang="sk-SK" sz="2800" b="1" i="1" dirty="0">
                <a:latin typeface="Monotype Corsiva" panose="03010101010201010101" pitchFamily="66" charset="0"/>
              </a:rPr>
              <a:t>Naša škola existuje 72 rokov. Je to najstaršia základná  škola v Zlatých Moravciach. Nachádza sa v peknom prostredí v strede mesta, v bývalom parku, ktorý patril ku kaštieľu.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Stará mestská škola bola poškodená vojnou, a tak sa vtedy rozhodlo stavať novú, modernejšiu budovu 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Práce sa začali 23. júla 1947, staviteľom bol Juraj Bocian a mala niesť názov Stredná škola 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1. septembra 1949 bola budova pod strechou 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1.septembra 1950 sa začalo vyučovanie v novej budove, navštevovalo ju 617 žiakov a bolo 14 tried 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5" descr="G:\Lenka prezentacia mesto\podhorna roky\budova hoth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719669"/>
            <a:ext cx="3960812" cy="274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ctrTitle"/>
          </p:nvPr>
        </p:nvSpPr>
        <p:spPr>
          <a:xfrm>
            <a:off x="5429250" y="0"/>
            <a:ext cx="7947025" cy="67278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39750" y="188913"/>
            <a:ext cx="8353425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V roku 1951 bola škola premenovaná na Jednotnú deväťročnú školu, 876 žiakov, 15 tried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V roku 1953 bola vytvorená Osemročná stredná škola,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     686 žiakov, 15 tried . 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sk-SK" sz="28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V roku 1960 bola nazvaná Základná deväťročná škola,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latin typeface="Monotype Corsiva" panose="03010101010201010101" pitchFamily="66" charset="0"/>
              </a:rPr>
              <a:t>     848 žiakov, 26 tried.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5125" name="Obrázok 4" descr="G:\Lenka prezentacia mesto\scan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26362"/>
            <a:ext cx="3959225" cy="274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288" y="188913"/>
            <a:ext cx="8353425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</a:t>
            </a:r>
            <a:r>
              <a:rPr lang="sk-SK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Riaditelia základnej školy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latin typeface="Monotype Corsiva" panose="03010101010201010101" pitchFamily="66" charset="0"/>
              </a:rPr>
              <a:t>1948 – 1953    Andrej </a:t>
            </a:r>
            <a:r>
              <a:rPr lang="sk-SK" sz="2600" b="1" dirty="0" err="1">
                <a:latin typeface="Monotype Corsiva" panose="03010101010201010101" pitchFamily="66" charset="0"/>
              </a:rPr>
              <a:t>Horvát</a:t>
            </a:r>
            <a:endParaRPr lang="sk-SK" sz="26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latin typeface="Monotype Corsiva" panose="03010101010201010101" pitchFamily="66" charset="0"/>
              </a:rPr>
              <a:t>1953 – 1960     Štefan </a:t>
            </a:r>
            <a:r>
              <a:rPr lang="sk-SK" sz="2600" b="1" dirty="0" err="1">
                <a:latin typeface="Monotype Corsiva" panose="03010101010201010101" pitchFamily="66" charset="0"/>
              </a:rPr>
              <a:t>Horvát</a:t>
            </a:r>
            <a:endParaRPr lang="sk-SK" sz="26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1960 – 1982   Rudolf </a:t>
            </a:r>
            <a:r>
              <a:rPr lang="sk-SK" sz="2800" b="1" dirty="0" err="1">
                <a:latin typeface="Monotype Corsiva" panose="03010101010201010101" pitchFamily="66" charset="0"/>
              </a:rPr>
              <a:t>Musl</a:t>
            </a:r>
            <a:endParaRPr lang="sk-SK" sz="28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1982 – 1990   Anna </a:t>
            </a:r>
            <a:r>
              <a:rPr lang="sk-SK" sz="2800" b="1" dirty="0" err="1">
                <a:latin typeface="Monotype Corsiva" panose="03010101010201010101" pitchFamily="66" charset="0"/>
              </a:rPr>
              <a:t>Dvončová</a:t>
            </a:r>
            <a:endParaRPr lang="sk-SK" sz="28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1990 – 1991   Jitka </a:t>
            </a:r>
            <a:r>
              <a:rPr lang="sk-SK" sz="2800" b="1" dirty="0" err="1">
                <a:latin typeface="Monotype Corsiva" panose="03010101010201010101" pitchFamily="66" charset="0"/>
              </a:rPr>
              <a:t>Rabatinová</a:t>
            </a:r>
            <a:endParaRPr lang="sk-SK" sz="28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1991 – 1996   Karol Pinter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1996 – 1998   Soňa </a:t>
            </a:r>
            <a:r>
              <a:rPr lang="sk-SK" sz="2800" b="1" dirty="0" err="1">
                <a:latin typeface="Monotype Corsiva" panose="03010101010201010101" pitchFamily="66" charset="0"/>
              </a:rPr>
              <a:t>Laktišová</a:t>
            </a:r>
            <a:endParaRPr lang="sk-SK" sz="28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1998 – 2014   Ivan </a:t>
            </a:r>
            <a:r>
              <a:rPr lang="sk-SK" sz="2800" b="1" dirty="0" err="1">
                <a:latin typeface="Monotype Corsiva" panose="03010101010201010101" pitchFamily="66" charset="0"/>
              </a:rPr>
              <a:t>Röhman</a:t>
            </a:r>
            <a:r>
              <a:rPr lang="sk-SK" sz="2800" b="1" dirty="0">
                <a:latin typeface="Monotype Corsiva" panose="03010101010201010101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latin typeface="Monotype Corsiva" panose="03010101010201010101" pitchFamily="66" charset="0"/>
              </a:rPr>
              <a:t>2014 –  trvá   </a:t>
            </a:r>
            <a:r>
              <a:rPr lang="sk-SK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Lenka </a:t>
            </a:r>
            <a:r>
              <a:rPr lang="sk-SK" sz="28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Herdová</a:t>
            </a:r>
            <a:endParaRPr lang="sk-SK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6148" name="Obrázok 6" descr="G:\Lenka prezentacia mesto\podhorna roky\musl riadi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5521"/>
            <a:ext cx="277177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ok 7" descr="G:\Lenka prezentacia mesto\podhorna roky\rabatinova riadi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089539"/>
            <a:ext cx="147955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ázok 8" descr="F:\Lenka prezentacia mesto\podhorna roky\Dvoncova ro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5" y="2924944"/>
            <a:ext cx="1439862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ok 9" descr="F:\Lenka prezentacia mesto\92 zbor ro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4481481"/>
            <a:ext cx="143986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ázok 10" descr="C:\Users\ucitel.OFFICE\Desktop\laktiso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496985"/>
            <a:ext cx="142557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ázok 11" descr="F:\Lenka prezentacia mesto\podhorna roky\IMG_17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64" y="4463720"/>
            <a:ext cx="1422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5389CD7-7E33-8DB8-7254-555FF6063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7" y="4450536"/>
            <a:ext cx="1709061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7950" y="188913"/>
            <a:ext cx="9359900" cy="7694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Najviac odpracovali v našej škole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títo učitelia, vychovávatelia:</a:t>
            </a:r>
            <a:endParaRPr lang="sk-SK" sz="2000" dirty="0">
              <a:latin typeface="Bodoni MT" panose="02070603080606020203" pitchFamily="18" charset="0"/>
            </a:endParaRPr>
          </a:p>
          <a:p>
            <a:r>
              <a:rPr lang="sk-SK" sz="2000" b="1" dirty="0">
                <a:latin typeface="Monotype Corsiva" panose="03010101010201010101" pitchFamily="66" charset="0"/>
              </a:rPr>
              <a:t>Anna Hasprová  </a:t>
            </a:r>
            <a:r>
              <a:rPr lang="sk-SK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(zástupkyňa ZŠ 24 rokov, od r. 1998-2022)</a:t>
            </a:r>
            <a:endParaRPr lang="sk-SK" sz="2000" b="1" dirty="0"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Elena Podhorná  	           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Mária </a:t>
            </a:r>
            <a:r>
              <a:rPr lang="sk-SK" sz="2000" b="1" dirty="0" err="1">
                <a:latin typeface="Monotype Corsiva" panose="03010101010201010101" pitchFamily="66" charset="0"/>
              </a:rPr>
              <a:t>Dunčková</a:t>
            </a:r>
            <a:r>
              <a:rPr lang="sk-SK" sz="2000" b="1" dirty="0">
                <a:latin typeface="Monotype Corsiva" panose="03010101010201010101" pitchFamily="66" charset="0"/>
              </a:rPr>
              <a:t>    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Rudolf </a:t>
            </a:r>
            <a:r>
              <a:rPr lang="sk-SK" sz="2000" b="1" dirty="0" err="1">
                <a:latin typeface="Monotype Corsiva" panose="03010101010201010101" pitchFamily="66" charset="0"/>
              </a:rPr>
              <a:t>Musl</a:t>
            </a:r>
            <a:r>
              <a:rPr lang="sk-SK" sz="2000" b="1" dirty="0">
                <a:latin typeface="Monotype Corsiva" panose="03010101010201010101" pitchFamily="66" charset="0"/>
              </a:rPr>
              <a:t>           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Jozefína </a:t>
            </a:r>
            <a:r>
              <a:rPr lang="sk-SK" sz="2000" b="1" dirty="0" err="1">
                <a:latin typeface="Monotype Corsiva" panose="03010101010201010101" pitchFamily="66" charset="0"/>
              </a:rPr>
              <a:t>Špidlíková</a:t>
            </a:r>
            <a:r>
              <a:rPr lang="sk-SK" sz="2000" b="1" dirty="0">
                <a:latin typeface="Monotype Corsiva" panose="03010101010201010101" pitchFamily="66" charset="0"/>
              </a:rPr>
              <a:t>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Ján Pochyba 	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Viola </a:t>
            </a:r>
            <a:r>
              <a:rPr lang="sk-SK" sz="2000" b="1" dirty="0" err="1">
                <a:latin typeface="Monotype Corsiva" panose="03010101010201010101" pitchFamily="66" charset="0"/>
              </a:rPr>
              <a:t>Sládková</a:t>
            </a:r>
            <a:r>
              <a:rPr lang="sk-SK" sz="2000" b="1" dirty="0">
                <a:latin typeface="Monotype Corsiva" panose="03010101010201010101" pitchFamily="66" charset="0"/>
              </a:rPr>
              <a:t>-Šumná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Františka </a:t>
            </a:r>
            <a:r>
              <a:rPr lang="sk-SK" sz="2000" b="1" dirty="0" err="1">
                <a:latin typeface="Monotype Corsiva" panose="03010101010201010101" pitchFamily="66" charset="0"/>
              </a:rPr>
              <a:t>Podskalická</a:t>
            </a:r>
            <a:r>
              <a:rPr lang="sk-SK" sz="2000" b="1" dirty="0">
                <a:latin typeface="Monotype Corsiva" panose="03010101010201010101" pitchFamily="66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Anna </a:t>
            </a:r>
            <a:r>
              <a:rPr lang="sk-SK" sz="2000" b="1" dirty="0" err="1">
                <a:latin typeface="Monotype Corsiva" panose="03010101010201010101" pitchFamily="66" charset="0"/>
              </a:rPr>
              <a:t>Dvončová</a:t>
            </a:r>
            <a:r>
              <a:rPr lang="sk-SK" sz="2000" b="1" dirty="0">
                <a:latin typeface="Monotype Corsiva" panose="03010101010201010101" pitchFamily="66" charset="0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 err="1">
                <a:latin typeface="Monotype Corsiva" panose="03010101010201010101" pitchFamily="66" charset="0"/>
              </a:rPr>
              <a:t>Berta</a:t>
            </a:r>
            <a:r>
              <a:rPr lang="sk-SK" sz="2000" b="1" dirty="0">
                <a:latin typeface="Monotype Corsiva" panose="03010101010201010101" pitchFamily="66" charset="0"/>
              </a:rPr>
              <a:t> Páleníková 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Ľudmila Mrázová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Mária Biela 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Anna </a:t>
            </a:r>
            <a:r>
              <a:rPr lang="sk-SK" sz="2000" b="1" dirty="0" err="1">
                <a:latin typeface="Monotype Corsiva" panose="03010101010201010101" pitchFamily="66" charset="0"/>
              </a:rPr>
              <a:t>Škulová</a:t>
            </a:r>
            <a:r>
              <a:rPr lang="sk-SK" sz="2000" b="1" dirty="0">
                <a:latin typeface="Monotype Corsiva" panose="03010101010201010101" pitchFamily="66" charset="0"/>
              </a:rPr>
              <a:t>   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Agáta Žišková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Ján Molnár  	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Július Rosenberg  	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Ľudmila Kohútová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>
                <a:latin typeface="Monotype Corsiva" panose="03010101010201010101" pitchFamily="66" charset="0"/>
              </a:rPr>
              <a:t>Annetta</a:t>
            </a:r>
            <a:r>
              <a:rPr lang="sk-SK" sz="2000" b="1" dirty="0">
                <a:latin typeface="Monotype Corsiva" panose="03010101010201010101" pitchFamily="66" charset="0"/>
              </a:rPr>
              <a:t>  </a:t>
            </a:r>
            <a:r>
              <a:rPr lang="sk-SK" sz="2000" b="1" dirty="0" err="1">
                <a:latin typeface="Monotype Corsiva" panose="03010101010201010101" pitchFamily="66" charset="0"/>
              </a:rPr>
              <a:t>Ďuriačová</a:t>
            </a:r>
            <a:r>
              <a:rPr lang="sk-SK" sz="2000" b="1" dirty="0">
                <a:latin typeface="Monotype Corsiva" panose="03010101010201010101" pitchFamily="66" charset="0"/>
              </a:rPr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Monotype Corsiva" panose="03010101010201010101" pitchFamily="66" charset="0"/>
              </a:rPr>
              <a:t>Mária </a:t>
            </a:r>
            <a:r>
              <a:rPr lang="sk-SK" sz="2000" b="1" dirty="0" err="1">
                <a:latin typeface="Monotype Corsiva" panose="03010101010201010101" pitchFamily="66" charset="0"/>
              </a:rPr>
              <a:t>Skačanová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2" name="Obrázok 4" descr="G:\Lenka prezentacia mesto\podhorna roky\duriacova roky.jpg">
            <a:extLst>
              <a:ext uri="{FF2B5EF4-FFF2-40B4-BE49-F238E27FC236}">
                <a16:creationId xmlns:a16="http://schemas.microsoft.com/office/drawing/2014/main" id="{FE96D846-EDA9-3EEC-DE88-FDDD7C9F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2" y="1183912"/>
            <a:ext cx="3181350" cy="2303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5" descr="F:\Lenka prezentacia mesto\podhorna roky\dvoncova usmev.jpg">
            <a:extLst>
              <a:ext uri="{FF2B5EF4-FFF2-40B4-BE49-F238E27FC236}">
                <a16:creationId xmlns:a16="http://schemas.microsoft.com/office/drawing/2014/main" id="{889858B2-DD43-827D-610D-53C03988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5498"/>
            <a:ext cx="3181350" cy="1952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6" descr="F:\Lenka prezentacia mesto\podhorna roky\duriacova roky001.jpg">
            <a:extLst>
              <a:ext uri="{FF2B5EF4-FFF2-40B4-BE49-F238E27FC236}">
                <a16:creationId xmlns:a16="http://schemas.microsoft.com/office/drawing/2014/main" id="{8CF707DD-E65A-A350-1086-B3FC007D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45" y="3804676"/>
            <a:ext cx="3267075" cy="2149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EE997D1-E2DE-ECF5-1AAE-D5FFB84CC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7" y="1412776"/>
            <a:ext cx="2422243" cy="2513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7950" y="333375"/>
            <a:ext cx="93599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sp>
        <p:nvSpPr>
          <p:cNvPr id="8196" name="Obdĺžnik 3"/>
          <p:cNvSpPr>
            <a:spLocks noChangeArrowheads="1"/>
          </p:cNvSpPr>
          <p:nvPr/>
        </p:nvSpPr>
        <p:spPr bwMode="auto">
          <a:xfrm>
            <a:off x="611560" y="1463157"/>
            <a:ext cx="72739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800" b="1" dirty="0">
                <a:latin typeface="Monotype Corsiva" panose="03010101010201010101" pitchFamily="66" charset="0"/>
              </a:rPr>
              <a:t>Ľudmila  Levická-</a:t>
            </a:r>
            <a:r>
              <a:rPr lang="sk-SK" sz="2800" b="1" dirty="0" err="1">
                <a:latin typeface="Monotype Corsiva" panose="03010101010201010101" pitchFamily="66" charset="0"/>
              </a:rPr>
              <a:t>Bossiová</a:t>
            </a:r>
            <a:r>
              <a:rPr lang="sk-SK" sz="2800" b="1" dirty="0">
                <a:latin typeface="Monotype Corsiva" panose="03010101010201010101" pitchFamily="66" charset="0"/>
              </a:rPr>
              <a:t> 	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Anna </a:t>
            </a:r>
            <a:r>
              <a:rPr lang="sk-SK" sz="2800" b="1" dirty="0" err="1">
                <a:latin typeface="Monotype Corsiva" panose="03010101010201010101" pitchFamily="66" charset="0"/>
              </a:rPr>
              <a:t>Rosenbergová</a:t>
            </a:r>
            <a:r>
              <a:rPr lang="sk-SK" sz="2800" b="1" dirty="0">
                <a:latin typeface="Monotype Corsiva" panose="03010101010201010101" pitchFamily="66" charset="0"/>
              </a:rPr>
              <a:t> 		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Elena </a:t>
            </a:r>
            <a:r>
              <a:rPr lang="sk-SK" sz="2800" b="1" dirty="0" err="1">
                <a:latin typeface="Monotype Corsiva" panose="03010101010201010101" pitchFamily="66" charset="0"/>
              </a:rPr>
              <a:t>Waltersteinová</a:t>
            </a:r>
            <a:r>
              <a:rPr lang="sk-SK" sz="2800" b="1" dirty="0">
                <a:latin typeface="Monotype Corsiva" panose="03010101010201010101" pitchFamily="66" charset="0"/>
              </a:rPr>
              <a:t> 	       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Anna </a:t>
            </a:r>
            <a:r>
              <a:rPr lang="sk-SK" sz="2800" b="1" dirty="0" err="1">
                <a:latin typeface="Monotype Corsiva" panose="03010101010201010101" pitchFamily="66" charset="0"/>
              </a:rPr>
              <a:t>Filipčíková</a:t>
            </a:r>
            <a:r>
              <a:rPr lang="sk-SK" sz="2800" b="1" dirty="0">
                <a:latin typeface="Monotype Corsiva" panose="03010101010201010101" pitchFamily="66" charset="0"/>
              </a:rPr>
              <a:t> 		       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Marta Hudecová 		       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Jana </a:t>
            </a:r>
            <a:r>
              <a:rPr lang="sk-SK" sz="2800" b="1" dirty="0" err="1">
                <a:latin typeface="Monotype Corsiva" panose="03010101010201010101" pitchFamily="66" charset="0"/>
              </a:rPr>
              <a:t>Šustáková</a:t>
            </a:r>
            <a:r>
              <a:rPr lang="sk-SK" sz="2800" b="1" dirty="0">
                <a:latin typeface="Monotype Corsiva" panose="03010101010201010101" pitchFamily="66" charset="0"/>
              </a:rPr>
              <a:t> 	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Anna </a:t>
            </a:r>
            <a:r>
              <a:rPr lang="sk-SK" sz="2800" b="1" dirty="0" err="1">
                <a:latin typeface="Monotype Corsiva" panose="03010101010201010101" pitchFamily="66" charset="0"/>
              </a:rPr>
              <a:t>Holičková</a:t>
            </a:r>
            <a:endParaRPr lang="sk-SK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sk-SK" sz="2800" b="1" dirty="0">
                <a:latin typeface="Monotype Corsiva" panose="03010101010201010101" pitchFamily="66" charset="0"/>
              </a:rPr>
              <a:t>Eva </a:t>
            </a:r>
            <a:r>
              <a:rPr lang="sk-SK" sz="2800" b="1" dirty="0" err="1">
                <a:latin typeface="Monotype Corsiva" panose="03010101010201010101" pitchFamily="66" charset="0"/>
              </a:rPr>
              <a:t>Šabíková</a:t>
            </a:r>
            <a:r>
              <a:rPr lang="sk-SK" sz="2800" b="1" dirty="0">
                <a:latin typeface="Monotype Corsiva" panose="03010101010201010101" pitchFamily="66" charset="0"/>
              </a:rPr>
              <a:t>                         </a:t>
            </a:r>
          </a:p>
          <a:p>
            <a:r>
              <a:rPr lang="sk-SK" sz="2800" b="1" dirty="0">
                <a:latin typeface="Monotype Corsiva" panose="03010101010201010101" pitchFamily="66" charset="0"/>
              </a:rPr>
              <a:t>Viera </a:t>
            </a:r>
            <a:r>
              <a:rPr lang="sk-SK" sz="2800" b="1" dirty="0" err="1">
                <a:latin typeface="Monotype Corsiva" panose="03010101010201010101" pitchFamily="66" charset="0"/>
              </a:rPr>
              <a:t>Rajčanová</a:t>
            </a:r>
            <a:endParaRPr lang="sk-SK" sz="2800" b="1" dirty="0">
              <a:latin typeface="Monotype Corsiva" panose="03010101010201010101" pitchFamily="66" charset="0"/>
            </a:endParaRPr>
          </a:p>
          <a:p>
            <a:endParaRPr lang="sk-SK" sz="2000" dirty="0">
              <a:latin typeface="Bodoni MT" panose="02070603080606020203" pitchFamily="18" charset="0"/>
            </a:endParaRPr>
          </a:p>
        </p:txBody>
      </p:sp>
      <p:pic>
        <p:nvPicPr>
          <p:cNvPr id="8200" name="Obrázok 7" descr="G:\Lenka prezentacia mesto\podhorna roky\hudecova ro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06242"/>
            <a:ext cx="2448272" cy="238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Obrázok 8" descr="F:\Lenka prezentacia mesto\sustaková roky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8081"/>
            <a:ext cx="2162002" cy="2322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87FFA70-5A46-8214-DBEB-4BF6C37E9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42" y="4063262"/>
            <a:ext cx="2664296" cy="241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>
                <a:cs typeface="Trebuchet MS" pitchFamily="34" charset="0"/>
              </a:rPr>
            </a:br>
            <a:endParaRPr lang="sk-SK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-42863" y="149225"/>
            <a:ext cx="907935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50.výročie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Základnej školy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Pribinova 1, Zlaté Moravce</a:t>
            </a:r>
            <a:endParaRPr lang="sk-SK" sz="3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rgbClr val="FF0000"/>
                </a:solidFill>
                <a:latin typeface="+mn-lt"/>
                <a:cs typeface="+mn-cs"/>
              </a:rPr>
              <a:t> </a:t>
            </a:r>
            <a:endParaRPr lang="sk-SK" sz="260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600" i="1" dirty="0">
                <a:latin typeface="Bodoni MT" panose="02070603080606020203" pitchFamily="18" charset="0"/>
              </a:rPr>
              <a:t>	</a:t>
            </a:r>
            <a:r>
              <a:rPr lang="sk-SK" sz="2600" b="1" i="1" dirty="0">
                <a:latin typeface="Monotype Corsiva" panose="03010101010201010101" pitchFamily="66" charset="0"/>
              </a:rPr>
              <a:t>Dňa 17.novembra 2000 sa konala oslava 50.výročia otvorenia Základnej školy na Pribinovej ulici v Zlatých Moravciach. Učitelia pripravili so svojimi žiakmi slávnostný program, vyzdobili triedy, vyčistili okolie školy.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600" b="1" i="1" dirty="0">
              <a:latin typeface="Monotype Corsiva" panose="03010101010201010101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sk-SK" sz="2600" b="1" i="1" dirty="0">
                <a:latin typeface="Monotype Corsiva" panose="03010101010201010101" pitchFamily="66" charset="0"/>
              </a:rPr>
              <a:t>	Polstoročné jubileum bolo príležitosťou spomínať na minulé časy, ale aj dať si predsavzatia dosahovať stále lepšie výsledky a skrášľovať naďalej svoje okolie.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9220" name="Obrázok 3" descr="G:\Lenka prezentacia mesto\stara foto budova 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022655"/>
            <a:ext cx="3429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>
                <a:cs typeface="Trebuchet MS" pitchFamily="34" charset="0"/>
              </a:rPr>
            </a:br>
            <a:endParaRPr lang="sk-SK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2763" y="206375"/>
            <a:ext cx="81184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Otvorenie novej budovy</a:t>
            </a:r>
            <a:endParaRPr lang="sk-SK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latin typeface="Monotype Corsiva" panose="03010101010201010101" pitchFamily="66" charset="0"/>
              </a:rPr>
              <a:t>Slávnostné otvorenie novej budovy sa uskutočnilo                30.novembra 2011. Na slávnostnom otvorení predniesol príhovor primátor mesta Ing. Peter Lednár a odovzdal pamätný list pánovi riaditeľovi PaedDr. Ivanovi </a:t>
            </a:r>
            <a:r>
              <a:rPr lang="sk-SK" sz="2600" b="1" dirty="0" err="1">
                <a:latin typeface="Monotype Corsiva" panose="03010101010201010101" pitchFamily="66" charset="0"/>
              </a:rPr>
              <a:t>Röhmanovi</a:t>
            </a:r>
            <a:r>
              <a:rPr lang="sk-SK" sz="2600" b="1" dirty="0">
                <a:latin typeface="Monotype Corsiva" panose="03010101010201010101" pitchFamily="66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latin typeface="Monotype Corsiva" panose="03010101010201010101" pitchFamily="66" charset="0"/>
              </a:rPr>
              <a:t>Po úprimných slovách nasledoval pestrý kultúrny program.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latin typeface="Monotype Corsiva" panose="03010101010201010101" pitchFamily="66" charset="0"/>
              </a:rPr>
              <a:t>Stavba sa zrealizovala z eurofondov v spolupráci s Mestom Zlaté Moravce ako projekt Modernizácia Základnej školy Pribinova. /2008/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11268" name="Obrázok 6" descr="G:\Lenka prezentacia mesto\DSC02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3175000" cy="2106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ok 3" descr="G:\Lenka prezentacia mesto\DSC02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3205163" cy="212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947025" cy="67294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br>
              <a:rPr lang="sk-SK" dirty="0">
                <a:cs typeface="Trebuchet MS" pitchFamily="34" charset="0"/>
              </a:rPr>
            </a:br>
            <a:endParaRPr lang="sk-SK" dirty="0">
              <a:cs typeface="Trebuchet MS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95263"/>
            <a:ext cx="87979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i="1" dirty="0">
                <a:latin typeface="Monotype Corsiva" panose="03010101010201010101" pitchFamily="66" charset="0"/>
              </a:rPr>
              <a:t>Budova sa nachádza na mieste bývalých školských dielní. Do tejto budovy boli presťahované tri triedy základnej školy, ktoré dovtedy pôsobili              v Materskej škole na Slnečnej ulici.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latin typeface="+mn-lt"/>
                <a:cs typeface="+mn-cs"/>
              </a:rPr>
              <a:t> 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latin typeface="+mn-lt"/>
              <a:cs typeface="+mn-cs"/>
            </a:endParaRPr>
          </a:p>
        </p:txBody>
      </p:sp>
      <p:pic>
        <p:nvPicPr>
          <p:cNvPr id="12292" name="Obrázok 4" descr="G:\Lenka prezentacia mesto\DSC02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7" y="1772816"/>
            <a:ext cx="4535488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ok 7" descr="F:\ASC\Novy práca\Riaditel foto priloha\IMG_2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34" y="1777278"/>
            <a:ext cx="4440237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B301101-365D-D4D3-9FAB-619E678B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98" y="4113770"/>
            <a:ext cx="3532140" cy="2575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22A044A-3158-C83F-51A8-2DFED174C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" y="3746780"/>
            <a:ext cx="2995332" cy="299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 dre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1767</TotalTime>
  <Words>531</Words>
  <Application>Microsoft Office PowerPoint</Application>
  <PresentationFormat>Prezentácia na obrazovke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Bodoni MT</vt:lpstr>
      <vt:lpstr>Monotype Corsiva</vt:lpstr>
      <vt:lpstr>Rockwell</vt:lpstr>
      <vt:lpstr>Rockwell Condensed</vt:lpstr>
      <vt:lpstr>Wingdings</vt:lpstr>
      <vt:lpstr>Typ dreva</vt:lpstr>
      <vt:lpstr>HISTÓRIA  Základnej školy Pribinova 1  Zlaté Moravce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Základná škola Pribinova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Základnej školy Pribinova 1  Zlaté Moravce</dc:title>
  <dc:creator>ucitel</dc:creator>
  <cp:lastModifiedBy>Hajková Marianna Mgr.</cp:lastModifiedBy>
  <cp:revision>28</cp:revision>
  <dcterms:created xsi:type="dcterms:W3CDTF">2013-06-03T07:52:10Z</dcterms:created>
  <dcterms:modified xsi:type="dcterms:W3CDTF">2022-11-07T18:34:45Z</dcterms:modified>
</cp:coreProperties>
</file>