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0322" y="837127"/>
            <a:ext cx="8144134" cy="3411320"/>
          </a:xfrm>
        </p:spPr>
        <p:txBody>
          <a:bodyPr/>
          <a:lstStyle/>
          <a:p>
            <a:pPr algn="ctr"/>
            <a:r>
              <a:rPr lang="sk-SK" sz="4000" dirty="0" err="1" smtClean="0">
                <a:solidFill>
                  <a:srgbClr val="002060"/>
                </a:solidFill>
              </a:rPr>
              <a:t>Magyar</a:t>
            </a:r>
            <a:r>
              <a:rPr lang="sk-SK" sz="4000" dirty="0" smtClean="0">
                <a:solidFill>
                  <a:srgbClr val="002060"/>
                </a:solidFill>
              </a:rPr>
              <a:t> </a:t>
            </a:r>
            <a:r>
              <a:rPr lang="sk-SK" sz="4000" dirty="0" err="1" smtClean="0">
                <a:solidFill>
                  <a:srgbClr val="002060"/>
                </a:solidFill>
              </a:rPr>
              <a:t>Tannyelvű</a:t>
            </a:r>
            <a:r>
              <a:rPr lang="sk-SK" sz="4000" dirty="0" smtClean="0">
                <a:solidFill>
                  <a:srgbClr val="002060"/>
                </a:solidFill>
              </a:rPr>
              <a:t> </a:t>
            </a:r>
            <a:r>
              <a:rPr lang="sk-SK" sz="4000" dirty="0" err="1" smtClean="0">
                <a:solidFill>
                  <a:srgbClr val="002060"/>
                </a:solidFill>
              </a:rPr>
              <a:t>Speciális</a:t>
            </a:r>
            <a:r>
              <a:rPr lang="sk-SK" sz="4000" dirty="0" smtClean="0">
                <a:solidFill>
                  <a:srgbClr val="002060"/>
                </a:solidFill>
              </a:rPr>
              <a:t> </a:t>
            </a:r>
            <a:r>
              <a:rPr lang="sk-SK" sz="4000" dirty="0" err="1" smtClean="0">
                <a:solidFill>
                  <a:srgbClr val="002060"/>
                </a:solidFill>
              </a:rPr>
              <a:t>Alapiskola</a:t>
            </a:r>
            <a:r>
              <a:rPr lang="sk-SK" sz="4000" dirty="0" smtClean="0">
                <a:solidFill>
                  <a:srgbClr val="002060"/>
                </a:solidFill>
              </a:rPr>
              <a:t> </a:t>
            </a:r>
            <a:r>
              <a:rPr lang="sk-SK" sz="4000" dirty="0" err="1" smtClean="0">
                <a:solidFill>
                  <a:srgbClr val="002060"/>
                </a:solidFill>
              </a:rPr>
              <a:t>Rimaszombat</a:t>
            </a:r>
            <a:r>
              <a:rPr lang="sk-SK" sz="4000" dirty="0" smtClean="0">
                <a:solidFill>
                  <a:srgbClr val="002060"/>
                </a:solidFill>
              </a:rPr>
              <a:t> </a:t>
            </a:r>
            <a:br>
              <a:rPr lang="sk-SK" sz="4000" dirty="0" smtClean="0">
                <a:solidFill>
                  <a:srgbClr val="002060"/>
                </a:solidFill>
              </a:rPr>
            </a:br>
            <a:r>
              <a:rPr lang="sk-SK" sz="4000" dirty="0" smtClean="0">
                <a:solidFill>
                  <a:srgbClr val="002060"/>
                </a:solidFill>
              </a:rPr>
              <a:t/>
            </a:r>
            <a:br>
              <a:rPr lang="sk-SK" sz="4000" dirty="0" smtClean="0">
                <a:solidFill>
                  <a:srgbClr val="002060"/>
                </a:solidFill>
              </a:rPr>
            </a:br>
            <a:r>
              <a:rPr lang="sk-SK" sz="4000" dirty="0" err="1" smtClean="0"/>
              <a:t>Tantárgy</a:t>
            </a:r>
            <a:r>
              <a:rPr lang="sk-SK" sz="4000" dirty="0" smtClean="0"/>
              <a:t>: </a:t>
            </a:r>
            <a:r>
              <a:rPr lang="sk-SK" sz="4000" dirty="0" err="1" smtClean="0"/>
              <a:t>Földrajz</a:t>
            </a:r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000" dirty="0" err="1" smtClean="0"/>
              <a:t>Évfolyam</a:t>
            </a:r>
            <a:r>
              <a:rPr lang="sk-SK" sz="4000" dirty="0" smtClean="0"/>
              <a:t>: </a:t>
            </a:r>
            <a:r>
              <a:rPr lang="sk-SK" sz="4000" dirty="0" err="1" smtClean="0"/>
              <a:t>nyolcadik</a:t>
            </a:r>
            <a:endParaRPr lang="sk-SK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endParaRPr lang="sk-SK" sz="4400" b="1" dirty="0" smtClean="0">
              <a:solidFill>
                <a:srgbClr val="FF0000"/>
              </a:solidFill>
            </a:endParaRPr>
          </a:p>
          <a:p>
            <a:pPr algn="ctr"/>
            <a:r>
              <a:rPr lang="sk-SK" sz="4400" b="1" dirty="0" err="1" smtClean="0">
                <a:solidFill>
                  <a:srgbClr val="FF0000"/>
                </a:solidFill>
              </a:rPr>
              <a:t>Tananyag:Óceánia</a:t>
            </a:r>
            <a:endParaRPr lang="sk-SK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950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 </a:t>
            </a:r>
            <a:r>
              <a:rPr lang="sk-SK" dirty="0" err="1"/>
              <a:t>milliónyi</a:t>
            </a:r>
            <a:r>
              <a:rPr lang="sk-SK" dirty="0"/>
              <a:t> </a:t>
            </a:r>
            <a:r>
              <a:rPr lang="sk-SK" dirty="0" err="1"/>
              <a:t>sziget</a:t>
            </a:r>
            <a:r>
              <a:rPr lang="sk-SK" dirty="0"/>
              <a:t> </a:t>
            </a:r>
            <a:r>
              <a:rPr lang="sk-SK" dirty="0" err="1"/>
              <a:t>világa</a:t>
            </a:r>
            <a:r>
              <a:rPr lang="sk-SK" dirty="0"/>
              <a:t>: </a:t>
            </a:r>
            <a:r>
              <a:rPr lang="sk-SK" dirty="0" err="1"/>
              <a:t>Óceánia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8026" y="1641341"/>
            <a:ext cx="7994615" cy="519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4428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675" y="283335"/>
            <a:ext cx="9968246" cy="652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8592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I. A </a:t>
            </a:r>
            <a:r>
              <a:rPr lang="sk-SK" dirty="0" err="1"/>
              <a:t>szigetvilág</a:t>
            </a:r>
            <a:r>
              <a:rPr lang="sk-SK" dirty="0"/>
              <a:t> </a:t>
            </a:r>
            <a:r>
              <a:rPr lang="sk-SK" dirty="0" err="1"/>
              <a:t>földrajzi</a:t>
            </a:r>
            <a:r>
              <a:rPr lang="sk-SK" dirty="0"/>
              <a:t> </a:t>
            </a:r>
            <a:r>
              <a:rPr lang="sk-SK" dirty="0" err="1"/>
              <a:t>helyzete</a:t>
            </a:r>
            <a:r>
              <a:rPr lang="sk-SK" dirty="0"/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48502" y="2181896"/>
            <a:ext cx="9613861" cy="4089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>
                <a:solidFill>
                  <a:srgbClr val="FF0000"/>
                </a:solidFill>
              </a:rPr>
              <a:t>1.) </a:t>
            </a:r>
            <a:r>
              <a:rPr lang="sk-SK" b="1" dirty="0" err="1" smtClean="0">
                <a:solidFill>
                  <a:srgbClr val="FF0000"/>
                </a:solidFill>
              </a:rPr>
              <a:t>Elhelyezkedése</a:t>
            </a:r>
            <a:r>
              <a:rPr lang="sk-SK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>
                <a:solidFill>
                  <a:schemeClr val="bg1"/>
                </a:solidFill>
              </a:rPr>
              <a:t>a </a:t>
            </a:r>
            <a:r>
              <a:rPr lang="sk-SK" dirty="0" err="1">
                <a:solidFill>
                  <a:schemeClr val="bg1"/>
                </a:solidFill>
              </a:rPr>
              <a:t>Csendes-óceán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nyugati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részén</a:t>
            </a:r>
            <a:r>
              <a:rPr lang="sk-SK" dirty="0">
                <a:solidFill>
                  <a:schemeClr val="bg1"/>
                </a:solidFill>
              </a:rPr>
              <a:t> 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>
                <a:solidFill>
                  <a:schemeClr val="bg1"/>
                </a:solidFill>
              </a:rPr>
              <a:t>a </a:t>
            </a:r>
            <a:r>
              <a:rPr lang="sk-SK" dirty="0" err="1">
                <a:solidFill>
                  <a:schemeClr val="bg1"/>
                </a:solidFill>
              </a:rPr>
              <a:t>Ráktérítő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és</a:t>
            </a:r>
            <a:r>
              <a:rPr lang="sk-SK" dirty="0">
                <a:solidFill>
                  <a:schemeClr val="bg1"/>
                </a:solidFill>
              </a:rPr>
              <a:t> a </a:t>
            </a:r>
            <a:r>
              <a:rPr lang="sk-SK" dirty="0" err="1">
                <a:solidFill>
                  <a:schemeClr val="bg1"/>
                </a:solidFill>
              </a:rPr>
              <a:t>Baktérítő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között</a:t>
            </a:r>
            <a:r>
              <a:rPr lang="sk-SK" dirty="0">
                <a:solidFill>
                  <a:schemeClr val="bg1"/>
                </a:solidFill>
              </a:rPr>
              <a:t> 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több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tízezer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sziget</a:t>
            </a:r>
            <a:r>
              <a:rPr lang="sk-SK" dirty="0">
                <a:solidFill>
                  <a:schemeClr val="bg1"/>
                </a:solidFill>
              </a:rPr>
              <a:t> </a:t>
            </a:r>
            <a:endParaRPr lang="sk-SK" dirty="0" smtClean="0">
              <a:solidFill>
                <a:schemeClr val="bg1"/>
              </a:solidFill>
            </a:endParaRPr>
          </a:p>
          <a:p>
            <a:endParaRPr lang="sk-SK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rgbClr val="FF0000"/>
                </a:solidFill>
              </a:rPr>
              <a:t>2</a:t>
            </a:r>
            <a:r>
              <a:rPr lang="sk-SK" b="1" dirty="0">
                <a:solidFill>
                  <a:srgbClr val="FF0000"/>
                </a:solidFill>
              </a:rPr>
              <a:t>.) </a:t>
            </a:r>
            <a:r>
              <a:rPr lang="sk-SK" b="1" dirty="0" err="1">
                <a:solidFill>
                  <a:srgbClr val="FF0000"/>
                </a:solidFill>
              </a:rPr>
              <a:t>Részei</a:t>
            </a:r>
            <a:r>
              <a:rPr lang="sk-SK" b="1" dirty="0">
                <a:solidFill>
                  <a:srgbClr val="FF0000"/>
                </a:solidFill>
              </a:rPr>
              <a:t>: </a:t>
            </a:r>
            <a:endParaRPr lang="sk-SK" b="1" dirty="0" smtClean="0">
              <a:solidFill>
                <a:srgbClr val="FF0000"/>
              </a:solidFill>
            </a:endParaRPr>
          </a:p>
          <a:p>
            <a:r>
              <a:rPr lang="sk-SK" b="1" dirty="0" smtClean="0">
                <a:solidFill>
                  <a:schemeClr val="bg1"/>
                </a:solidFill>
              </a:rPr>
              <a:t>Melanézia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>
                <a:solidFill>
                  <a:schemeClr val="bg1"/>
                </a:solidFill>
              </a:rPr>
              <a:t>(</a:t>
            </a:r>
            <a:r>
              <a:rPr lang="sk-SK" dirty="0" err="1">
                <a:solidFill>
                  <a:schemeClr val="bg1"/>
                </a:solidFill>
              </a:rPr>
              <a:t>legnagyobb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szigetei</a:t>
            </a:r>
            <a:r>
              <a:rPr lang="sk-SK" dirty="0">
                <a:solidFill>
                  <a:schemeClr val="bg1"/>
                </a:solidFill>
              </a:rPr>
              <a:t>: </a:t>
            </a:r>
            <a:r>
              <a:rPr lang="sk-SK" dirty="0" err="1">
                <a:solidFill>
                  <a:schemeClr val="bg1"/>
                </a:solidFill>
              </a:rPr>
              <a:t>Új</a:t>
            </a:r>
            <a:r>
              <a:rPr lang="sk-SK" dirty="0">
                <a:solidFill>
                  <a:schemeClr val="bg1"/>
                </a:solidFill>
              </a:rPr>
              <a:t>-Guinea, </a:t>
            </a:r>
            <a:r>
              <a:rPr lang="sk-SK" dirty="0" err="1">
                <a:solidFill>
                  <a:schemeClr val="bg1"/>
                </a:solidFill>
              </a:rPr>
              <a:t>Új</a:t>
            </a:r>
            <a:r>
              <a:rPr lang="sk-SK" dirty="0">
                <a:solidFill>
                  <a:schemeClr val="bg1"/>
                </a:solidFill>
              </a:rPr>
              <a:t>-Zéland) 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b="1" dirty="0" smtClean="0">
                <a:solidFill>
                  <a:schemeClr val="bg1"/>
                </a:solidFill>
              </a:rPr>
              <a:t>Mikronézia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</a:p>
          <a:p>
            <a:r>
              <a:rPr lang="sk-SK" b="1" dirty="0" err="1" smtClean="0">
                <a:solidFill>
                  <a:schemeClr val="bg1"/>
                </a:solidFill>
              </a:rPr>
              <a:t>Polinézia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>
                <a:solidFill>
                  <a:schemeClr val="bg1"/>
                </a:solidFill>
              </a:rPr>
              <a:t>(</a:t>
            </a:r>
            <a:r>
              <a:rPr lang="sk-SK" dirty="0" err="1">
                <a:solidFill>
                  <a:schemeClr val="bg1"/>
                </a:solidFill>
              </a:rPr>
              <a:t>legészakabbra</a:t>
            </a:r>
            <a:r>
              <a:rPr lang="sk-SK" dirty="0">
                <a:solidFill>
                  <a:schemeClr val="bg1"/>
                </a:solidFill>
              </a:rPr>
              <a:t> a </a:t>
            </a:r>
            <a:r>
              <a:rPr lang="sk-SK" dirty="0" err="1">
                <a:solidFill>
                  <a:schemeClr val="bg1"/>
                </a:solidFill>
              </a:rPr>
              <a:t>Hawaii-szigetek</a:t>
            </a:r>
            <a:r>
              <a:rPr lang="sk-SK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158029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II. </a:t>
            </a:r>
            <a:r>
              <a:rPr lang="sk-SK" dirty="0" err="1"/>
              <a:t>Természeti</a:t>
            </a:r>
            <a:r>
              <a:rPr lang="sk-SK" dirty="0"/>
              <a:t> </a:t>
            </a:r>
            <a:r>
              <a:rPr lang="sk-SK" dirty="0" err="1"/>
              <a:t>viszonyai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0321" y="1674254"/>
            <a:ext cx="9613861" cy="49197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u-H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rgbClr val="FF0000"/>
                </a:solidFill>
              </a:rPr>
              <a:t>1</a:t>
            </a:r>
            <a:r>
              <a:rPr lang="hu-HU" b="1" dirty="0">
                <a:solidFill>
                  <a:srgbClr val="FF0000"/>
                </a:solidFill>
              </a:rPr>
              <a:t>.) Melanézia </a:t>
            </a:r>
            <a:endParaRPr lang="hu-HU" b="1" dirty="0" smtClean="0">
              <a:solidFill>
                <a:srgbClr val="FF0000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</a:rPr>
              <a:t>szigetei </a:t>
            </a:r>
            <a:r>
              <a:rPr lang="hu-HU" dirty="0">
                <a:solidFill>
                  <a:schemeClr val="bg1"/>
                </a:solidFill>
              </a:rPr>
              <a:t>a Pacifikus-hegységrendszer tengerbe süllyedt részei </a:t>
            </a:r>
            <a:endParaRPr lang="hu-H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rgbClr val="FF0000"/>
                </a:solidFill>
              </a:rPr>
              <a:t>2</a:t>
            </a:r>
            <a:r>
              <a:rPr lang="hu-HU" b="1" dirty="0">
                <a:solidFill>
                  <a:srgbClr val="FF0000"/>
                </a:solidFill>
              </a:rPr>
              <a:t>.) Óceánia </a:t>
            </a:r>
            <a:endParaRPr lang="hu-HU" b="1" dirty="0" smtClean="0">
              <a:solidFill>
                <a:srgbClr val="FF0000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</a:rPr>
              <a:t>szigetei </a:t>
            </a:r>
            <a:r>
              <a:rPr lang="hu-HU" dirty="0">
                <a:solidFill>
                  <a:schemeClr val="bg1"/>
                </a:solidFill>
              </a:rPr>
              <a:t>vulkáni eredetűek </a:t>
            </a:r>
            <a:endParaRPr lang="hu-HU" dirty="0" smtClean="0">
              <a:solidFill>
                <a:schemeClr val="bg1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</a:rPr>
              <a:t>a </a:t>
            </a:r>
            <a:r>
              <a:rPr lang="hu-HU" dirty="0">
                <a:solidFill>
                  <a:schemeClr val="bg1"/>
                </a:solidFill>
              </a:rPr>
              <a:t>tenger alatti vulkánok működése hozta létre </a:t>
            </a:r>
            <a:endParaRPr lang="hu-HU" dirty="0" smtClean="0">
              <a:solidFill>
                <a:schemeClr val="bg1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</a:rPr>
              <a:t>szigetformái</a:t>
            </a:r>
            <a:r>
              <a:rPr lang="hu-HU" dirty="0">
                <a:solidFill>
                  <a:schemeClr val="bg1"/>
                </a:solidFill>
              </a:rPr>
              <a:t>: gyűrű alakú </a:t>
            </a:r>
            <a:r>
              <a:rPr lang="hu-HU" dirty="0" err="1">
                <a:solidFill>
                  <a:schemeClr val="bg1"/>
                </a:solidFill>
              </a:rPr>
              <a:t>atollok</a:t>
            </a:r>
            <a:r>
              <a:rPr lang="hu-HU" dirty="0">
                <a:solidFill>
                  <a:schemeClr val="bg1"/>
                </a:solidFill>
              </a:rPr>
              <a:t> (korallokból jön létre) korall: parányi </a:t>
            </a:r>
            <a:endParaRPr lang="hu-HU" dirty="0" smtClean="0">
              <a:solidFill>
                <a:schemeClr val="bg1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</a:rPr>
              <a:t>élőlények</a:t>
            </a:r>
            <a:r>
              <a:rPr lang="hu-HU" dirty="0">
                <a:solidFill>
                  <a:schemeClr val="bg1"/>
                </a:solidFill>
              </a:rPr>
              <a:t>, mészvázukból épül fel a korallsziget </a:t>
            </a:r>
            <a:endParaRPr lang="hu-H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rgbClr val="FF0000"/>
                </a:solidFill>
              </a:rPr>
              <a:t>3</a:t>
            </a:r>
            <a:r>
              <a:rPr lang="hu-HU" b="1" dirty="0">
                <a:solidFill>
                  <a:srgbClr val="FF0000"/>
                </a:solidFill>
              </a:rPr>
              <a:t>.) Éghajlata </a:t>
            </a:r>
            <a:endParaRPr lang="hu-HU" b="1" dirty="0" smtClean="0">
              <a:solidFill>
                <a:srgbClr val="FF0000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</a:rPr>
              <a:t>trópusi </a:t>
            </a:r>
            <a:r>
              <a:rPr lang="hu-HU" dirty="0">
                <a:solidFill>
                  <a:schemeClr val="bg1"/>
                </a:solidFill>
              </a:rPr>
              <a:t>éghajlati </a:t>
            </a:r>
            <a:r>
              <a:rPr lang="hu-HU" dirty="0" smtClean="0">
                <a:solidFill>
                  <a:schemeClr val="bg1"/>
                </a:solidFill>
              </a:rPr>
              <a:t>övezet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magas </a:t>
            </a:r>
            <a:r>
              <a:rPr lang="hu-HU" dirty="0">
                <a:solidFill>
                  <a:schemeClr val="bg1"/>
                </a:solidFill>
              </a:rPr>
              <a:t>átlaghőmérséklet </a:t>
            </a:r>
            <a:endParaRPr lang="hu-HU" dirty="0" smtClean="0">
              <a:solidFill>
                <a:schemeClr val="bg1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</a:rPr>
              <a:t>sok </a:t>
            </a:r>
            <a:r>
              <a:rPr lang="hu-HU" dirty="0">
                <a:solidFill>
                  <a:schemeClr val="bg1"/>
                </a:solidFill>
              </a:rPr>
              <a:t>csapadék - heves trópusi viharok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5669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III. A </a:t>
            </a:r>
            <a:r>
              <a:rPr lang="sk-SK" dirty="0" err="1"/>
              <a:t>szigetvilág</a:t>
            </a:r>
            <a:r>
              <a:rPr lang="sk-SK" dirty="0"/>
              <a:t> </a:t>
            </a:r>
            <a:r>
              <a:rPr lang="sk-SK" dirty="0" err="1"/>
              <a:t>lakói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3200" b="1" dirty="0" err="1" smtClean="0">
                <a:solidFill>
                  <a:srgbClr val="FF0000"/>
                </a:solidFill>
              </a:rPr>
              <a:t>őslakosok</a:t>
            </a:r>
            <a:endParaRPr lang="sk-SK" sz="32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sk-SK" sz="3200" b="1" dirty="0" err="1" smtClean="0">
                <a:solidFill>
                  <a:srgbClr val="FF0000"/>
                </a:solidFill>
              </a:rPr>
              <a:t>bevándorlók</a:t>
            </a:r>
            <a:r>
              <a:rPr lang="sk-SK" sz="3200" b="1" dirty="0">
                <a:solidFill>
                  <a:srgbClr val="FF0000"/>
                </a:solidFill>
              </a:rPr>
              <a:t>: </a:t>
            </a:r>
            <a:r>
              <a:rPr lang="sk-SK" sz="3200" dirty="0" err="1" smtClean="0">
                <a:solidFill>
                  <a:schemeClr val="bg1"/>
                </a:solidFill>
              </a:rPr>
              <a:t>angolok</a:t>
            </a:r>
            <a:r>
              <a:rPr lang="sk-SK" sz="3200" dirty="0">
                <a:solidFill>
                  <a:schemeClr val="bg1"/>
                </a:solidFill>
              </a:rPr>
              <a:t>, </a:t>
            </a:r>
            <a:r>
              <a:rPr lang="sk-SK" sz="3200" dirty="0" err="1" smtClean="0">
                <a:solidFill>
                  <a:schemeClr val="bg1"/>
                </a:solidFill>
              </a:rPr>
              <a:t>japánok</a:t>
            </a:r>
            <a:r>
              <a:rPr lang="sk-SK" sz="3200" dirty="0">
                <a:solidFill>
                  <a:schemeClr val="bg1"/>
                </a:solidFill>
              </a:rPr>
              <a:t>, </a:t>
            </a:r>
            <a:r>
              <a:rPr lang="sk-SK" sz="3200" dirty="0" err="1" smtClean="0">
                <a:solidFill>
                  <a:schemeClr val="bg1"/>
                </a:solidFill>
              </a:rPr>
              <a:t>kínaiak</a:t>
            </a:r>
            <a:r>
              <a:rPr lang="sk-SK" sz="3200" dirty="0">
                <a:solidFill>
                  <a:schemeClr val="bg1"/>
                </a:solidFill>
              </a:rPr>
              <a:t>, </a:t>
            </a:r>
            <a:r>
              <a:rPr lang="sk-SK" sz="3200" dirty="0" err="1" smtClean="0">
                <a:solidFill>
                  <a:schemeClr val="bg1"/>
                </a:solidFill>
              </a:rPr>
              <a:t>indiaiak</a:t>
            </a:r>
            <a:r>
              <a:rPr lang="sk-SK" sz="3200" dirty="0">
                <a:solidFill>
                  <a:schemeClr val="bg1"/>
                </a:solidFill>
              </a:rPr>
              <a:t>, </a:t>
            </a:r>
            <a:r>
              <a:rPr lang="sk-SK" sz="3200" dirty="0" err="1" smtClean="0">
                <a:solidFill>
                  <a:schemeClr val="bg1"/>
                </a:solidFill>
              </a:rPr>
              <a:t>filippínók</a:t>
            </a:r>
            <a:r>
              <a:rPr lang="sk-SK" sz="3200" dirty="0">
                <a:solidFill>
                  <a:schemeClr val="bg1"/>
                </a:solidFill>
              </a:rPr>
              <a:t>, </a:t>
            </a:r>
            <a:r>
              <a:rPr lang="sk-SK" sz="3200" dirty="0" err="1" smtClean="0">
                <a:solidFill>
                  <a:schemeClr val="bg1"/>
                </a:solidFill>
              </a:rPr>
              <a:t>amerikaiak</a:t>
            </a:r>
            <a:endParaRPr lang="sk-SK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991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IV. Az alacsony szintű gazdasági élet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Mezőgazdaság </a:t>
            </a:r>
          </a:p>
          <a:p>
            <a:pPr marL="0" indent="0">
              <a:buNone/>
            </a:pPr>
            <a:r>
              <a:rPr lang="hu-HU" dirty="0" smtClean="0"/>
              <a:t>- </a:t>
            </a:r>
            <a:r>
              <a:rPr lang="hu-HU" dirty="0"/>
              <a:t>termelési forma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>
                <a:solidFill>
                  <a:schemeClr val="bg1"/>
                </a:solidFill>
              </a:rPr>
              <a:t> </a:t>
            </a:r>
            <a:r>
              <a:rPr lang="hu-HU" dirty="0">
                <a:solidFill>
                  <a:schemeClr val="bg1"/>
                </a:solidFill>
              </a:rPr>
              <a:t>hagyományos </a:t>
            </a:r>
            <a:r>
              <a:rPr lang="hu-HU" dirty="0" smtClean="0">
                <a:solidFill>
                  <a:schemeClr val="bg1"/>
                </a:solidFill>
              </a:rPr>
              <a:t>földművelés: manióka</a:t>
            </a:r>
            <a:r>
              <a:rPr lang="hu-HU" dirty="0">
                <a:solidFill>
                  <a:schemeClr val="bg1"/>
                </a:solidFill>
              </a:rPr>
              <a:t>, </a:t>
            </a:r>
            <a:r>
              <a:rPr lang="hu-HU" dirty="0" err="1" smtClean="0">
                <a:solidFill>
                  <a:schemeClr val="bg1"/>
                </a:solidFill>
              </a:rPr>
              <a:t>jamgyökér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bg1"/>
                </a:solidFill>
              </a:rPr>
              <a:t> </a:t>
            </a:r>
            <a:r>
              <a:rPr lang="hu-HU" dirty="0">
                <a:solidFill>
                  <a:schemeClr val="bg1"/>
                </a:solidFill>
              </a:rPr>
              <a:t>ültetvényes gazdálkodás: kókusz, kakaó, kávé, banán, </a:t>
            </a:r>
            <a:r>
              <a:rPr lang="hu-HU" dirty="0" smtClean="0">
                <a:solidFill>
                  <a:schemeClr val="bg1"/>
                </a:solidFill>
              </a:rPr>
              <a:t>ananász</a:t>
            </a:r>
          </a:p>
          <a:p>
            <a:pPr marL="0" indent="0">
              <a:buNone/>
            </a:pPr>
            <a:endParaRPr lang="hu-HU" dirty="0" smtClean="0">
              <a:solidFill>
                <a:schemeClr val="bg1"/>
              </a:solidFill>
            </a:endParaRPr>
          </a:p>
          <a:p>
            <a:r>
              <a:rPr lang="hu-HU" b="1" dirty="0" smtClean="0">
                <a:solidFill>
                  <a:srgbClr val="FF0000"/>
                </a:solidFill>
              </a:rPr>
              <a:t>Ipara </a:t>
            </a:r>
            <a:r>
              <a:rPr lang="hu-HU" b="1" dirty="0">
                <a:solidFill>
                  <a:srgbClr val="FF0000"/>
                </a:solidFill>
              </a:rPr>
              <a:t>fellendülőben </a:t>
            </a:r>
            <a:endParaRPr lang="hu-H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b="1" dirty="0" smtClean="0">
              <a:solidFill>
                <a:srgbClr val="FF0000"/>
              </a:solidFill>
            </a:endParaRPr>
          </a:p>
          <a:p>
            <a:r>
              <a:rPr lang="hu-HU" b="1" dirty="0" smtClean="0">
                <a:solidFill>
                  <a:srgbClr val="FF0000"/>
                </a:solidFill>
              </a:rPr>
              <a:t>Idegenforgalom</a:t>
            </a:r>
            <a:endParaRPr lang="sk-SK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058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9859" y="141668"/>
            <a:ext cx="9017923" cy="64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6323823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16</TotalTime>
  <Words>171</Words>
  <Application>Microsoft Office PowerPoint</Application>
  <PresentationFormat>Vlastná</PresentationFormat>
  <Paragraphs>39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Berlín</vt:lpstr>
      <vt:lpstr>Magyar Tannyelvű Speciális Alapiskola Rimaszombat   Tantárgy: Földrajz  Évfolyam: nyolcadik</vt:lpstr>
      <vt:lpstr>A milliónyi sziget világa: Óceánia</vt:lpstr>
      <vt:lpstr>Snímka 3</vt:lpstr>
      <vt:lpstr>I. A szigetvilág földrajzi helyzete </vt:lpstr>
      <vt:lpstr>II. Természeti viszonyai</vt:lpstr>
      <vt:lpstr>III. A szigetvilág lakói</vt:lpstr>
      <vt:lpstr>IV. Az alacsony szintű gazdasági élet </vt:lpstr>
      <vt:lpstr>Snímka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 Tannyelvű Speciális Alapiskola Rimaszombat   Tantárgy: Földrajz  Évfolyam: nyolcadik</dc:title>
  <dc:creator>Admin</dc:creator>
  <cp:lastModifiedBy>pc</cp:lastModifiedBy>
  <cp:revision>13</cp:revision>
  <dcterms:created xsi:type="dcterms:W3CDTF">2020-05-25T08:47:47Z</dcterms:created>
  <dcterms:modified xsi:type="dcterms:W3CDTF">2020-05-25T09:34:51Z</dcterms:modified>
</cp:coreProperties>
</file>