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02566"/>
          </a:xfrm>
        </p:spPr>
        <p:txBody>
          <a:bodyPr/>
          <a:lstStyle/>
          <a:p>
            <a:pPr algn="ctr"/>
            <a:r>
              <a:rPr lang="sk-SK" sz="4000" dirty="0" err="1" smtClean="0"/>
              <a:t>Magyar</a:t>
            </a:r>
            <a:r>
              <a:rPr lang="sk-SK" sz="4000" dirty="0" smtClean="0"/>
              <a:t> </a:t>
            </a:r>
            <a:r>
              <a:rPr lang="sk-SK" sz="4000" dirty="0" err="1" smtClean="0"/>
              <a:t>Tannyelvű</a:t>
            </a:r>
            <a:r>
              <a:rPr lang="sk-SK" sz="4000" dirty="0" smtClean="0"/>
              <a:t> </a:t>
            </a:r>
            <a:r>
              <a:rPr lang="sk-SK" sz="4000" dirty="0" err="1" smtClean="0"/>
              <a:t>Speciális</a:t>
            </a:r>
            <a:r>
              <a:rPr lang="sk-SK" sz="4000" dirty="0" smtClean="0"/>
              <a:t> </a:t>
            </a:r>
            <a:r>
              <a:rPr lang="sk-SK" sz="4000" dirty="0" err="1" smtClean="0"/>
              <a:t>Alapiskola</a:t>
            </a:r>
            <a:r>
              <a:rPr lang="sk-SK" sz="4000" dirty="0" smtClean="0"/>
              <a:t> </a:t>
            </a:r>
            <a:r>
              <a:rPr lang="sk-SK" sz="4000" dirty="0" err="1" smtClean="0"/>
              <a:t>Rimaszombat</a:t>
            </a: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err="1" smtClean="0">
                <a:solidFill>
                  <a:srgbClr val="FF0000"/>
                </a:solidFill>
              </a:rPr>
              <a:t>Tantárgy</a:t>
            </a:r>
            <a:r>
              <a:rPr lang="sk-SK" sz="4000" dirty="0" smtClean="0">
                <a:solidFill>
                  <a:srgbClr val="FF0000"/>
                </a:solidFill>
              </a:rPr>
              <a:t>: </a:t>
            </a:r>
            <a:r>
              <a:rPr lang="sk-SK" sz="4000" dirty="0" err="1" smtClean="0">
                <a:solidFill>
                  <a:srgbClr val="FF0000"/>
                </a:solidFill>
              </a:rPr>
              <a:t>Földrajz</a:t>
            </a:r>
            <a:r>
              <a:rPr lang="sk-SK" sz="4000" dirty="0" smtClean="0">
                <a:solidFill>
                  <a:srgbClr val="FF0000"/>
                </a:solidFill>
              </a:rPr>
              <a:t/>
            </a:r>
            <a:br>
              <a:rPr lang="sk-SK" sz="4000" dirty="0" smtClean="0">
                <a:solidFill>
                  <a:srgbClr val="FF0000"/>
                </a:solidFill>
              </a:rPr>
            </a:br>
            <a:r>
              <a:rPr lang="sk-SK" sz="4000" dirty="0" err="1" smtClean="0">
                <a:solidFill>
                  <a:srgbClr val="FF0000"/>
                </a:solidFill>
              </a:rPr>
              <a:t>Évfolyam</a:t>
            </a:r>
            <a:r>
              <a:rPr lang="sk-SK" sz="4000" dirty="0" smtClean="0">
                <a:solidFill>
                  <a:srgbClr val="FF0000"/>
                </a:solidFill>
              </a:rPr>
              <a:t>: </a:t>
            </a:r>
            <a:r>
              <a:rPr lang="sk-SK" sz="4000" dirty="0" err="1" smtClean="0">
                <a:solidFill>
                  <a:srgbClr val="FF0000"/>
                </a:solidFill>
              </a:rPr>
              <a:t>nyolcadik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198513"/>
            <a:ext cx="8825658" cy="1440287"/>
          </a:xfrm>
        </p:spPr>
        <p:txBody>
          <a:bodyPr/>
          <a:lstStyle/>
          <a:p>
            <a:pPr algn="ctr"/>
            <a:r>
              <a:rPr lang="sk-SK" sz="4000" b="1" dirty="0" err="1" smtClean="0">
                <a:solidFill>
                  <a:srgbClr val="FFFF00"/>
                </a:solidFill>
              </a:rPr>
              <a:t>Tananyag</a:t>
            </a:r>
            <a:r>
              <a:rPr lang="sk-SK" sz="4000" b="1" dirty="0" smtClean="0">
                <a:solidFill>
                  <a:srgbClr val="FFFF00"/>
                </a:solidFill>
              </a:rPr>
              <a:t>: </a:t>
            </a:r>
            <a:r>
              <a:rPr lang="sk-SK" sz="4000" b="1" dirty="0" err="1" smtClean="0">
                <a:solidFill>
                  <a:srgbClr val="FFFF00"/>
                </a:solidFill>
              </a:rPr>
              <a:t>antarktisz</a:t>
            </a:r>
            <a:r>
              <a:rPr lang="sk-SK" sz="4000" b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sk-SK" sz="4000" b="1" dirty="0" smtClean="0">
                <a:solidFill>
                  <a:srgbClr val="FFFF00"/>
                </a:solidFill>
              </a:rPr>
              <a:t>a </a:t>
            </a:r>
            <a:r>
              <a:rPr lang="sk-SK" sz="4000" b="1" dirty="0" err="1" smtClean="0">
                <a:solidFill>
                  <a:srgbClr val="FFFF00"/>
                </a:solidFill>
              </a:rPr>
              <a:t>jég</a:t>
            </a:r>
            <a:r>
              <a:rPr lang="sk-SK" sz="4000" b="1" dirty="0" smtClean="0">
                <a:solidFill>
                  <a:srgbClr val="FFFF00"/>
                </a:solidFill>
              </a:rPr>
              <a:t> </a:t>
            </a:r>
            <a:r>
              <a:rPr lang="sk-SK" sz="4000" b="1" dirty="0" err="1" smtClean="0">
                <a:solidFill>
                  <a:srgbClr val="FFFF00"/>
                </a:solidFill>
              </a:rPr>
              <a:t>birodalma</a:t>
            </a:r>
            <a:endParaRPr lang="sk-SK" sz="4000" b="1" dirty="0" smtClean="0">
              <a:solidFill>
                <a:srgbClr val="FFFF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9615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469569"/>
            <a:ext cx="9015212" cy="5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91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7" y="307576"/>
            <a:ext cx="8733898" cy="65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2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I. Hol alakultak ki a sarkvidékek?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>
                <a:solidFill>
                  <a:srgbClr val="002060"/>
                </a:solidFill>
              </a:rPr>
              <a:t>Északi-sarkvidék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dirty="0">
                <a:solidFill>
                  <a:schemeClr val="tx1"/>
                </a:solidFill>
              </a:rPr>
              <a:t>- </a:t>
            </a:r>
            <a:r>
              <a:rPr lang="sk-SK" sz="2800" dirty="0" err="1">
                <a:solidFill>
                  <a:schemeClr val="tx1"/>
                </a:solidFill>
              </a:rPr>
              <a:t>északi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sarkkörön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belül</a:t>
            </a:r>
            <a:r>
              <a:rPr lang="sk-SK" sz="2800" dirty="0">
                <a:solidFill>
                  <a:schemeClr val="tx1"/>
                </a:solidFill>
              </a:rPr>
              <a:t> - </a:t>
            </a:r>
            <a:r>
              <a:rPr lang="sk-SK" sz="2800" dirty="0" err="1">
                <a:solidFill>
                  <a:schemeClr val="tx1"/>
                </a:solidFill>
              </a:rPr>
              <a:t>természetes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határa</a:t>
            </a:r>
            <a:r>
              <a:rPr lang="sk-SK" sz="2800" dirty="0">
                <a:solidFill>
                  <a:schemeClr val="tx1"/>
                </a:solidFill>
              </a:rPr>
              <a:t> a </a:t>
            </a:r>
            <a:r>
              <a:rPr lang="sk-SK" sz="2800" dirty="0" err="1">
                <a:solidFill>
                  <a:schemeClr val="tx1"/>
                </a:solidFill>
              </a:rPr>
              <a:t>fahatár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</a:p>
          <a:p>
            <a:r>
              <a:rPr lang="sk-SK" sz="2800" b="1" dirty="0" err="1" smtClean="0">
                <a:solidFill>
                  <a:srgbClr val="002060"/>
                </a:solidFill>
              </a:rPr>
              <a:t>Déli-sarkvidék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>
                <a:solidFill>
                  <a:schemeClr val="tx1"/>
                </a:solidFill>
              </a:rPr>
              <a:t>- </a:t>
            </a:r>
            <a:r>
              <a:rPr lang="sk-SK" sz="2800" dirty="0" err="1">
                <a:solidFill>
                  <a:schemeClr val="tx1"/>
                </a:solidFill>
              </a:rPr>
              <a:t>déli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sarkkörön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belül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endParaRPr lang="sk-SK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smtClean="0">
                <a:solidFill>
                  <a:schemeClr val="tx1"/>
                </a:solidFill>
              </a:rPr>
              <a:t>   - </a:t>
            </a:r>
            <a:r>
              <a:rPr lang="sk-SK" sz="2800" dirty="0" err="1">
                <a:solidFill>
                  <a:schemeClr val="tx1"/>
                </a:solidFill>
              </a:rPr>
              <a:t>déli</a:t>
            </a: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szélesség</a:t>
            </a:r>
            <a:r>
              <a:rPr lang="sk-SK" sz="2800" dirty="0">
                <a:solidFill>
                  <a:schemeClr val="tx1"/>
                </a:solidFill>
              </a:rPr>
              <a:t> 50-60o </a:t>
            </a:r>
            <a:r>
              <a:rPr lang="sk-SK" sz="2800" dirty="0" err="1">
                <a:solidFill>
                  <a:schemeClr val="tx1"/>
                </a:solidFill>
              </a:rPr>
              <a:t>körül</a:t>
            </a:r>
            <a:r>
              <a:rPr lang="sk-SK" sz="2800" dirty="0">
                <a:solidFill>
                  <a:schemeClr val="tx1"/>
                </a:solidFill>
              </a:rPr>
              <a:t> = a </a:t>
            </a:r>
            <a:r>
              <a:rPr lang="sk-SK" sz="2800" dirty="0" err="1" smtClean="0">
                <a:solidFill>
                  <a:schemeClr val="tx1"/>
                </a:solidFill>
              </a:rPr>
              <a:t>júliusi</a:t>
            </a:r>
            <a:endParaRPr lang="sk-SK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</a:rPr>
              <a:t> </a:t>
            </a:r>
            <a:r>
              <a:rPr lang="sk-SK" sz="2800" dirty="0" smtClean="0">
                <a:solidFill>
                  <a:schemeClr val="tx1"/>
                </a:solidFill>
              </a:rPr>
              <a:t>     </a:t>
            </a:r>
            <a:r>
              <a:rPr lang="sk-SK" sz="2800" dirty="0" err="1" smtClean="0">
                <a:solidFill>
                  <a:schemeClr val="tx1"/>
                </a:solidFill>
              </a:rPr>
              <a:t>középhőmérséklet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dirty="0" err="1">
                <a:solidFill>
                  <a:schemeClr val="tx1"/>
                </a:solidFill>
              </a:rPr>
              <a:t>eléri</a:t>
            </a:r>
            <a:r>
              <a:rPr lang="sk-SK" sz="2800" dirty="0">
                <a:solidFill>
                  <a:schemeClr val="tx1"/>
                </a:solidFill>
              </a:rPr>
              <a:t> a 10 </a:t>
            </a:r>
            <a:r>
              <a:rPr lang="sk-SK" sz="2800" dirty="0" smtClean="0">
                <a:solidFill>
                  <a:schemeClr val="tx1"/>
                </a:solidFill>
              </a:rPr>
              <a:t>ºC-</a:t>
            </a:r>
            <a:r>
              <a:rPr lang="sk-SK" sz="2800" dirty="0" err="1" smtClean="0">
                <a:solidFill>
                  <a:schemeClr val="tx1"/>
                </a:solidFill>
              </a:rPr>
              <a:t>ot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27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II. A természetes hűtőszekrény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/>
              <a:t>1.) A </a:t>
            </a:r>
            <a:r>
              <a:rPr lang="sk-SK" sz="2800" b="1" dirty="0" err="1"/>
              <a:t>jégvilág</a:t>
            </a:r>
            <a:r>
              <a:rPr lang="sk-SK" sz="2800" b="1" dirty="0"/>
              <a:t> </a:t>
            </a:r>
            <a:r>
              <a:rPr lang="sk-SK" sz="2800" b="1" dirty="0" err="1"/>
              <a:t>kialakulása</a:t>
            </a:r>
            <a:r>
              <a:rPr lang="sk-SK" sz="2800" b="1" dirty="0"/>
              <a:t> </a:t>
            </a:r>
            <a:endParaRPr lang="sk-SK" sz="2800" b="1" dirty="0" smtClean="0"/>
          </a:p>
          <a:p>
            <a:r>
              <a:rPr lang="sk-SK" sz="2800" dirty="0" smtClean="0"/>
              <a:t>- </a:t>
            </a:r>
            <a:r>
              <a:rPr lang="sk-SK" sz="2800" dirty="0" err="1"/>
              <a:t>alacsonyan</a:t>
            </a:r>
            <a:r>
              <a:rPr lang="sk-SK" sz="2800" dirty="0"/>
              <a:t> </a:t>
            </a:r>
            <a:r>
              <a:rPr lang="sk-SK" sz="2800" dirty="0" err="1"/>
              <a:t>jár</a:t>
            </a:r>
            <a:r>
              <a:rPr lang="sk-SK" sz="2800" dirty="0"/>
              <a:t> a </a:t>
            </a:r>
            <a:r>
              <a:rPr lang="sk-SK" sz="2800" dirty="0" err="1"/>
              <a:t>Nap</a:t>
            </a:r>
            <a:r>
              <a:rPr lang="sk-SK" sz="2800" dirty="0"/>
              <a:t> → </a:t>
            </a:r>
            <a:r>
              <a:rPr lang="sk-SK" sz="2800" dirty="0" err="1"/>
              <a:t>sugarai</a:t>
            </a:r>
            <a:r>
              <a:rPr lang="sk-SK" sz="2800" dirty="0"/>
              <a:t> </a:t>
            </a:r>
            <a:r>
              <a:rPr lang="sk-SK" sz="2800" dirty="0" err="1"/>
              <a:t>kis</a:t>
            </a:r>
            <a:r>
              <a:rPr lang="sk-SK" sz="2800" dirty="0"/>
              <a:t> </a:t>
            </a:r>
            <a:r>
              <a:rPr lang="sk-SK" sz="2800" dirty="0" err="1"/>
              <a:t>szögben</a:t>
            </a:r>
            <a:r>
              <a:rPr lang="sk-SK" sz="2800" dirty="0"/>
              <a:t> </a:t>
            </a:r>
            <a:r>
              <a:rPr lang="sk-SK" sz="2800" dirty="0" err="1"/>
              <a:t>érik</a:t>
            </a:r>
            <a:r>
              <a:rPr lang="sk-SK" sz="2800" dirty="0"/>
              <a:t> a </a:t>
            </a:r>
            <a:r>
              <a:rPr lang="sk-SK" sz="2800" dirty="0" err="1"/>
              <a:t>felszínt</a:t>
            </a:r>
            <a:r>
              <a:rPr lang="sk-SK" sz="2800" dirty="0"/>
              <a:t> → </a:t>
            </a:r>
            <a:r>
              <a:rPr lang="sk-SK" sz="2800" dirty="0" err="1"/>
              <a:t>csekély</a:t>
            </a:r>
            <a:r>
              <a:rPr lang="sk-SK" sz="2800" dirty="0"/>
              <a:t> a </a:t>
            </a:r>
            <a:r>
              <a:rPr lang="sk-SK" sz="2800" dirty="0" err="1"/>
              <a:t>felmelegedés</a:t>
            </a:r>
            <a:r>
              <a:rPr lang="sk-SK" sz="2800" dirty="0"/>
              <a:t> → a </a:t>
            </a:r>
            <a:r>
              <a:rPr lang="sk-SK" sz="2800" dirty="0" err="1"/>
              <a:t>csapadék</a:t>
            </a:r>
            <a:r>
              <a:rPr lang="sk-SK" sz="2800" dirty="0"/>
              <a:t> </a:t>
            </a:r>
            <a:r>
              <a:rPr lang="sk-SK" sz="2800" dirty="0" err="1"/>
              <a:t>legtöbbször</a:t>
            </a:r>
            <a:r>
              <a:rPr lang="sk-SK" sz="2800" dirty="0"/>
              <a:t> </a:t>
            </a:r>
            <a:r>
              <a:rPr lang="sk-SK" sz="2800" dirty="0" smtClean="0"/>
              <a:t>hó</a:t>
            </a:r>
          </a:p>
          <a:p>
            <a:r>
              <a:rPr lang="sk-SK" sz="2800" dirty="0" smtClean="0"/>
              <a:t> </a:t>
            </a:r>
            <a:r>
              <a:rPr lang="sk-SK" sz="2800" dirty="0"/>
              <a:t>- a hó </a:t>
            </a:r>
            <a:r>
              <a:rPr lang="sk-SK" sz="2800" dirty="0" err="1"/>
              <a:t>visszaveri</a:t>
            </a:r>
            <a:r>
              <a:rPr lang="sk-SK" sz="2800" dirty="0"/>
              <a:t> a </a:t>
            </a:r>
            <a:r>
              <a:rPr lang="sk-SK" sz="2800" dirty="0" err="1"/>
              <a:t>napsugarakat</a:t>
            </a:r>
            <a:r>
              <a:rPr lang="sk-SK" sz="2800" dirty="0"/>
              <a:t> - </a:t>
            </a:r>
            <a:r>
              <a:rPr lang="sk-SK" sz="2800" dirty="0" err="1"/>
              <a:t>gyakran</a:t>
            </a:r>
            <a:r>
              <a:rPr lang="sk-SK" sz="2800" dirty="0"/>
              <a:t> van </a:t>
            </a:r>
            <a:r>
              <a:rPr lang="sk-SK" sz="2800" dirty="0" err="1"/>
              <a:t>köd</a:t>
            </a:r>
            <a:r>
              <a:rPr lang="sk-SK" sz="2800" dirty="0"/>
              <a:t> → a </a:t>
            </a:r>
            <a:r>
              <a:rPr lang="sk-SK" sz="2800" dirty="0" err="1"/>
              <a:t>napsugarak</a:t>
            </a:r>
            <a:r>
              <a:rPr lang="sk-SK" sz="2800" dirty="0"/>
              <a:t> </a:t>
            </a:r>
            <a:r>
              <a:rPr lang="sk-SK" sz="2800" dirty="0" err="1"/>
              <a:t>nem</a:t>
            </a:r>
            <a:r>
              <a:rPr lang="sk-SK" sz="2800" dirty="0"/>
              <a:t> </a:t>
            </a:r>
            <a:r>
              <a:rPr lang="sk-SK" sz="2800" dirty="0" err="1"/>
              <a:t>érik</a:t>
            </a:r>
            <a:r>
              <a:rPr lang="sk-SK" sz="2800" dirty="0"/>
              <a:t> </a:t>
            </a:r>
            <a:r>
              <a:rPr lang="sk-SK" sz="2800" dirty="0" err="1"/>
              <a:t>el</a:t>
            </a:r>
            <a:r>
              <a:rPr lang="sk-SK" sz="2800" dirty="0"/>
              <a:t> a </a:t>
            </a:r>
            <a:r>
              <a:rPr lang="sk-SK" sz="2800" dirty="0" err="1"/>
              <a:t>felszínt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235740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5" y="2240924"/>
            <a:ext cx="8761412" cy="37788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2.) Hideg övezet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b="1" dirty="0">
                <a:solidFill>
                  <a:srgbClr val="FF0000"/>
                </a:solidFill>
              </a:rPr>
              <a:t>) Sarkvidéki öv 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      - </a:t>
            </a:r>
            <a:r>
              <a:rPr lang="hu-HU" dirty="0"/>
              <a:t>éghajlat: fagyos (évi középhőmérséklet 0o alatt)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- </a:t>
            </a:r>
            <a:r>
              <a:rPr lang="hu-HU" dirty="0"/>
              <a:t>évszak: zord tél 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b</a:t>
            </a:r>
            <a:r>
              <a:rPr lang="hu-HU" b="1" dirty="0">
                <a:solidFill>
                  <a:srgbClr val="FF0000"/>
                </a:solidFill>
              </a:rPr>
              <a:t>) Sarkköri </a:t>
            </a:r>
            <a:r>
              <a:rPr lang="hu-HU" b="1" dirty="0" smtClean="0">
                <a:solidFill>
                  <a:srgbClr val="FF0000"/>
                </a:solidFill>
              </a:rPr>
              <a:t>öv</a:t>
            </a:r>
          </a:p>
          <a:p>
            <a:pPr marL="0" indent="0">
              <a:buNone/>
            </a:pPr>
            <a:r>
              <a:rPr lang="hu-HU" b="1" dirty="0"/>
              <a:t> </a:t>
            </a:r>
            <a:r>
              <a:rPr lang="hu-HU" b="1" dirty="0" smtClean="0"/>
              <a:t>     </a:t>
            </a:r>
            <a:r>
              <a:rPr lang="hu-HU" b="1" dirty="0"/>
              <a:t>- éghajlat: </a:t>
            </a:r>
            <a:r>
              <a:rPr lang="hu-HU" dirty="0"/>
              <a:t>tundra (évi középhőmérséklet néhány hétig fagypont fölött) 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      - </a:t>
            </a:r>
            <a:r>
              <a:rPr lang="hu-HU" b="1" dirty="0"/>
              <a:t>évszakok: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       </a:t>
            </a:r>
            <a:r>
              <a:rPr lang="hu-HU" dirty="0"/>
              <a:t>tél: hosszú, zord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 </a:t>
            </a:r>
            <a:r>
              <a:rPr lang="hu-HU" dirty="0"/>
              <a:t>nyár: rövid, hűvös 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mocsártenger </a:t>
            </a:r>
            <a:r>
              <a:rPr lang="hu-HU" dirty="0"/>
              <a:t>→ szúnyogok gyér növényzet: mohák, zuzmók, fűfélék, </a:t>
            </a:r>
            <a:r>
              <a:rPr lang="hu-HU" dirty="0" smtClean="0"/>
              <a:t>  törpefenyő</a:t>
            </a:r>
            <a:r>
              <a:rPr lang="hu-HU" dirty="0"/>
              <a:t>, törpenyír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6235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III. </a:t>
            </a:r>
            <a:r>
              <a:rPr lang="sk-SK" dirty="0" err="1" smtClean="0"/>
              <a:t>Az</a:t>
            </a:r>
            <a:r>
              <a:rPr lang="sk-SK" dirty="0" smtClean="0"/>
              <a:t> </a:t>
            </a:r>
            <a:r>
              <a:rPr lang="sk-SK" dirty="0" err="1"/>
              <a:t>Északi-sarkvidék</a:t>
            </a:r>
            <a:r>
              <a:rPr lang="sk-SK" dirty="0"/>
              <a:t> = </a:t>
            </a:r>
            <a:r>
              <a:rPr lang="sk-SK" dirty="0" err="1"/>
              <a:t>Arktisz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3" y="2356834"/>
            <a:ext cx="8761412" cy="4255394"/>
          </a:xfrm>
        </p:spPr>
        <p:txBody>
          <a:bodyPr>
            <a:normAutofit lnSpcReduction="10000"/>
          </a:bodyPr>
          <a:lstStyle/>
          <a:p>
            <a:r>
              <a:rPr lang="sk-SK" sz="2400" b="1" dirty="0" err="1" smtClean="0">
                <a:solidFill>
                  <a:schemeClr val="tx1"/>
                </a:solidFill>
              </a:rPr>
              <a:t>Elhelyezkedése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a </a:t>
            </a:r>
            <a:r>
              <a:rPr lang="sk-SK" sz="2400" dirty="0" err="1">
                <a:solidFill>
                  <a:schemeClr val="tx1"/>
                </a:solidFill>
              </a:rPr>
              <a:t>Jeges-tenger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medencéje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sz="2400" dirty="0" err="1" smtClean="0">
                <a:solidFill>
                  <a:schemeClr val="tx1"/>
                </a:solidFill>
              </a:rPr>
              <a:t>Észak</a:t>
            </a:r>
            <a:r>
              <a:rPr lang="sk-SK" sz="2400" dirty="0" smtClean="0">
                <a:solidFill>
                  <a:schemeClr val="tx1"/>
                </a:solidFill>
              </a:rPr>
              <a:t>-Amerika, </a:t>
            </a:r>
            <a:r>
              <a:rPr lang="sk-SK" sz="2400" dirty="0" err="1" smtClean="0">
                <a:solidFill>
                  <a:schemeClr val="tx1"/>
                </a:solidFill>
              </a:rPr>
              <a:t>Ázsia</a:t>
            </a:r>
            <a:r>
              <a:rPr lang="sk-SK" sz="2400" dirty="0" smtClean="0">
                <a:solidFill>
                  <a:schemeClr val="tx1"/>
                </a:solidFill>
              </a:rPr>
              <a:t>, Európa </a:t>
            </a:r>
            <a:r>
              <a:rPr lang="sk-SK" sz="2400" dirty="0" err="1" smtClean="0">
                <a:solidFill>
                  <a:schemeClr val="tx1"/>
                </a:solidFill>
              </a:rPr>
              <a:t>legészakibb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részei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ÉSZAKI-SARK </a:t>
            </a:r>
            <a:r>
              <a:rPr lang="sk-SK" sz="2400" dirty="0">
                <a:solidFill>
                  <a:schemeClr val="tx1"/>
                </a:solidFill>
              </a:rPr>
              <a:t>– a </a:t>
            </a:r>
            <a:r>
              <a:rPr lang="sk-SK" sz="2400" dirty="0" err="1">
                <a:solidFill>
                  <a:schemeClr val="tx1"/>
                </a:solidFill>
              </a:rPr>
              <a:t>tengeren</a:t>
            </a:r>
            <a:r>
              <a:rPr lang="sk-SK" sz="2400" dirty="0">
                <a:solidFill>
                  <a:schemeClr val="tx1"/>
                </a:solidFill>
              </a:rPr>
              <a:t> van 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Éghajlata</a:t>
            </a:r>
            <a:r>
              <a:rPr lang="sk-SK" sz="2400" b="1" dirty="0">
                <a:solidFill>
                  <a:schemeClr val="tx1"/>
                </a:solidFill>
              </a:rPr>
              <a:t>: </a:t>
            </a:r>
            <a:r>
              <a:rPr lang="sk-SK" sz="2400" dirty="0" err="1" smtClean="0">
                <a:solidFill>
                  <a:schemeClr val="tx1"/>
                </a:solidFill>
              </a:rPr>
              <a:t>tundraéghajlat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Lakói</a:t>
            </a:r>
            <a:r>
              <a:rPr lang="sk-SK" sz="2400" b="1" dirty="0">
                <a:solidFill>
                  <a:schemeClr val="tx1"/>
                </a:solidFill>
              </a:rPr>
              <a:t>: </a:t>
            </a:r>
            <a:r>
              <a:rPr lang="sk-SK" sz="2400" dirty="0" err="1">
                <a:solidFill>
                  <a:schemeClr val="tx1"/>
                </a:solidFill>
              </a:rPr>
              <a:t>eszkimók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err="1">
                <a:solidFill>
                  <a:schemeClr val="tx1"/>
                </a:solidFill>
              </a:rPr>
              <a:t>lappok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endParaRPr lang="sk-SK" sz="2400" dirty="0" smtClean="0">
              <a:solidFill>
                <a:schemeClr val="tx1"/>
              </a:solidFill>
            </a:endParaRPr>
          </a:p>
          <a:p>
            <a:r>
              <a:rPr lang="sk-SK" sz="2400" b="1" dirty="0" err="1" smtClean="0">
                <a:solidFill>
                  <a:schemeClr val="tx1"/>
                </a:solidFill>
              </a:rPr>
              <a:t>Állatvilág</a:t>
            </a:r>
            <a:r>
              <a:rPr lang="sk-SK" sz="2400" b="1" dirty="0">
                <a:solidFill>
                  <a:schemeClr val="tx1"/>
                </a:solidFill>
              </a:rPr>
              <a:t>: </a:t>
            </a:r>
            <a:r>
              <a:rPr lang="sk-SK" sz="2400" dirty="0">
                <a:solidFill>
                  <a:schemeClr val="tx1"/>
                </a:solidFill>
              </a:rPr>
              <a:t>- </a:t>
            </a:r>
            <a:r>
              <a:rPr lang="sk-SK" sz="2400" dirty="0" err="1">
                <a:solidFill>
                  <a:schemeClr val="tx1"/>
                </a:solidFill>
              </a:rPr>
              <a:t>halászó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err="1">
                <a:solidFill>
                  <a:schemeClr val="tx1"/>
                </a:solidFill>
              </a:rPr>
              <a:t>madarak</a:t>
            </a:r>
            <a:r>
              <a:rPr lang="sk-SK" sz="2400" dirty="0">
                <a:solidFill>
                  <a:schemeClr val="tx1"/>
                </a:solidFill>
              </a:rPr>
              <a:t>; </a:t>
            </a:r>
            <a:endParaRPr lang="sk-S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</a:rPr>
              <a:t>                     - </a:t>
            </a:r>
            <a:r>
              <a:rPr lang="sk-SK" sz="2400" dirty="0" err="1" smtClean="0">
                <a:solidFill>
                  <a:schemeClr val="tx1"/>
                </a:solidFill>
              </a:rPr>
              <a:t>fókák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err="1">
                <a:solidFill>
                  <a:schemeClr val="tx1"/>
                </a:solidFill>
              </a:rPr>
              <a:t>rozmárok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endParaRPr lang="sk-S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                      - </a:t>
            </a:r>
            <a:r>
              <a:rPr lang="sk-SK" sz="2400" dirty="0" err="1" smtClean="0">
                <a:solidFill>
                  <a:schemeClr val="tx1"/>
                </a:solidFill>
              </a:rPr>
              <a:t>jegesmedvék</a:t>
            </a:r>
            <a:r>
              <a:rPr lang="sk-SK" sz="2400" dirty="0">
                <a:solidFill>
                  <a:schemeClr val="tx1"/>
                </a:solidFill>
              </a:rPr>
              <a:t>; </a:t>
            </a:r>
            <a:r>
              <a:rPr lang="sk-SK" sz="2400" dirty="0" err="1">
                <a:solidFill>
                  <a:schemeClr val="tx1"/>
                </a:solidFill>
              </a:rPr>
              <a:t>bálnák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10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IV. A </a:t>
            </a:r>
            <a:r>
              <a:rPr lang="sk-SK" dirty="0" err="1"/>
              <a:t>Déli-sarkvidék</a:t>
            </a:r>
            <a:r>
              <a:rPr lang="sk-SK" dirty="0"/>
              <a:t> = </a:t>
            </a:r>
            <a:r>
              <a:rPr lang="sk-SK" dirty="0" err="1"/>
              <a:t>Antarktisz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5" y="2292439"/>
            <a:ext cx="8761412" cy="4172755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1.) Önálló kontinens </a:t>
            </a:r>
            <a:endParaRPr lang="hu-HU" b="1" dirty="0" smtClean="0"/>
          </a:p>
          <a:p>
            <a:pPr>
              <a:buFontTx/>
              <a:buChar char="-"/>
            </a:pPr>
            <a:r>
              <a:rPr lang="hu-HU" dirty="0" smtClean="0"/>
              <a:t>felépítése </a:t>
            </a:r>
          </a:p>
          <a:p>
            <a:pPr marL="0" indent="0">
              <a:buNone/>
            </a:pPr>
            <a:r>
              <a:rPr lang="hu-HU" dirty="0" smtClean="0"/>
              <a:t> </a:t>
            </a:r>
            <a:r>
              <a:rPr lang="hu-HU" dirty="0"/>
              <a:t>ősi kőzetek , működő vulkán (</a:t>
            </a:r>
            <a:r>
              <a:rPr lang="hu-HU" dirty="0" err="1"/>
              <a:t>Erebus</a:t>
            </a:r>
            <a:r>
              <a:rPr lang="hu-HU" dirty="0"/>
              <a:t>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 </a:t>
            </a:r>
            <a:r>
              <a:rPr lang="hu-HU" dirty="0"/>
              <a:t>bányakincsek: feketeszén, kőolaj - felszíne: 5 km vastag jégtakaró </a:t>
            </a:r>
            <a:endParaRPr lang="hu-HU" dirty="0" smtClean="0"/>
          </a:p>
          <a:p>
            <a:r>
              <a:rPr lang="hu-HU" b="1" dirty="0" smtClean="0"/>
              <a:t>2</a:t>
            </a:r>
            <a:r>
              <a:rPr lang="hu-HU" b="1" dirty="0"/>
              <a:t>.) Éghajlata: </a:t>
            </a:r>
            <a:r>
              <a:rPr lang="hu-HU" dirty="0"/>
              <a:t>fagyos </a:t>
            </a:r>
            <a:endParaRPr lang="hu-HU" dirty="0" smtClean="0"/>
          </a:p>
          <a:p>
            <a:r>
              <a:rPr lang="hu-HU" b="1" dirty="0" smtClean="0"/>
              <a:t>3</a:t>
            </a:r>
            <a:r>
              <a:rPr lang="hu-HU" b="1" dirty="0"/>
              <a:t>.) Állatvilága: </a:t>
            </a:r>
            <a:r>
              <a:rPr lang="hu-HU" dirty="0"/>
              <a:t>pingvinek, fókák, bálnák </a:t>
            </a:r>
            <a:endParaRPr lang="hu-HU" dirty="0" smtClean="0"/>
          </a:p>
          <a:p>
            <a:r>
              <a:rPr lang="hu-HU" b="1" dirty="0" smtClean="0"/>
              <a:t>4</a:t>
            </a:r>
            <a:r>
              <a:rPr lang="hu-HU" b="1" dirty="0"/>
              <a:t>.) </a:t>
            </a:r>
            <a:r>
              <a:rPr lang="hu-HU" b="1" dirty="0" smtClean="0"/>
              <a:t>Tudomány: </a:t>
            </a:r>
          </a:p>
          <a:p>
            <a:pPr>
              <a:buFontTx/>
              <a:buChar char="-"/>
            </a:pPr>
            <a:r>
              <a:rPr lang="hu-HU" b="1" dirty="0" smtClean="0"/>
              <a:t>kutatóállomások </a:t>
            </a:r>
          </a:p>
          <a:p>
            <a:pPr>
              <a:buFontTx/>
              <a:buChar char="-"/>
            </a:pPr>
            <a:r>
              <a:rPr lang="hu-HU" dirty="0" smtClean="0"/>
              <a:t>1959 - </a:t>
            </a:r>
            <a:r>
              <a:rPr lang="hu-HU" b="1" dirty="0" smtClean="0"/>
              <a:t>Antarktiszi </a:t>
            </a:r>
            <a:r>
              <a:rPr lang="hu-HU" b="1" dirty="0"/>
              <a:t>Egyezmény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 </a:t>
            </a:r>
            <a:r>
              <a:rPr lang="hu-HU" dirty="0"/>
              <a:t>tilos a katonai tevékenység, a nukleáris kísérlet, a radioaktív hulladék elhelyezése, a bányakincsek kiaknázása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2579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10" y="470079"/>
            <a:ext cx="6387921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96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899244"/>
            <a:ext cx="9159875" cy="46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3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80" y="232110"/>
            <a:ext cx="4172613" cy="61039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11" y="1403796"/>
            <a:ext cx="7076639" cy="46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769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295</Words>
  <Application>Microsoft Office PowerPoint</Application>
  <PresentationFormat>Vlastná</PresentationFormat>
  <Paragraphs>43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Ión − zasadacia miestnosť</vt:lpstr>
      <vt:lpstr>Magyar Tannyelvű Speciális Alapiskola Rimaszombat Tantárgy: Földrajz Évfolyam: nyolcadik</vt:lpstr>
      <vt:lpstr>I. Hol alakultak ki a sarkvidékek?</vt:lpstr>
      <vt:lpstr>II. A természetes hűtőszekrény</vt:lpstr>
      <vt:lpstr>Snímka 4</vt:lpstr>
      <vt:lpstr>III. Az Északi-sarkvidék = Arktisz</vt:lpstr>
      <vt:lpstr>IV. A Déli-sarkvidék = Antarktisz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Tantárgy: Földrajz Évfolyam: nyolcadik</dc:title>
  <dc:creator>Admin</dc:creator>
  <cp:lastModifiedBy>pc</cp:lastModifiedBy>
  <cp:revision>11</cp:revision>
  <dcterms:created xsi:type="dcterms:W3CDTF">2020-05-25T09:24:32Z</dcterms:created>
  <dcterms:modified xsi:type="dcterms:W3CDTF">2020-05-25T09:52:12Z</dcterms:modified>
</cp:coreProperties>
</file>