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2" r:id="rId4"/>
    <p:sldId id="263" r:id="rId5"/>
    <p:sldId id="257" r:id="rId6"/>
    <p:sldId id="261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F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err="1" smtClean="0"/>
              <a:t>Magyar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Tannyelvű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Speciális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Alapiskola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Rimaszombat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b="1" dirty="0" err="1" smtClean="0">
                <a:solidFill>
                  <a:schemeClr val="tx1"/>
                </a:solidFill>
              </a:rPr>
              <a:t>Tantárgy</a:t>
            </a:r>
            <a:r>
              <a:rPr lang="sk-SK" sz="3200" b="1" dirty="0" smtClean="0">
                <a:solidFill>
                  <a:schemeClr val="tx1"/>
                </a:solidFill>
              </a:rPr>
              <a:t>: Matematika – geometria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b="1" dirty="0" err="1" smtClean="0">
                <a:solidFill>
                  <a:schemeClr val="tx1"/>
                </a:solidFill>
              </a:rPr>
              <a:t>Osztály</a:t>
            </a:r>
            <a:r>
              <a:rPr lang="sk-SK" sz="3200" b="1" dirty="0" smtClean="0">
                <a:solidFill>
                  <a:schemeClr val="tx1"/>
                </a:solidFill>
              </a:rPr>
              <a:t>: </a:t>
            </a:r>
            <a:r>
              <a:rPr lang="sk-SK" sz="3200" b="1" dirty="0" err="1" smtClean="0">
                <a:solidFill>
                  <a:schemeClr val="tx1"/>
                </a:solidFill>
              </a:rPr>
              <a:t>nyolcadik</a:t>
            </a:r>
            <a:endParaRPr lang="sk-SK" sz="32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err="1" smtClean="0">
                <a:solidFill>
                  <a:srgbClr val="FF0000"/>
                </a:solidFill>
              </a:rPr>
              <a:t>Tananyag</a:t>
            </a:r>
            <a:r>
              <a:rPr lang="sk-SK" sz="4000" b="1" dirty="0" smtClean="0">
                <a:solidFill>
                  <a:srgbClr val="FF0000"/>
                </a:solidFill>
              </a:rPr>
              <a:t>: </a:t>
            </a:r>
            <a:r>
              <a:rPr lang="sk-SK" sz="4000" b="1" dirty="0" err="1" smtClean="0">
                <a:solidFill>
                  <a:srgbClr val="FF0000"/>
                </a:solidFill>
              </a:rPr>
              <a:t>Mértani</a:t>
            </a:r>
            <a:r>
              <a:rPr lang="sk-SK" sz="40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err="1" smtClean="0">
                <a:solidFill>
                  <a:srgbClr val="FF0000"/>
                </a:solidFill>
              </a:rPr>
              <a:t>testek</a:t>
            </a:r>
            <a:endParaRPr lang="sk-SK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29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AD0F13"/>
                </a:solidFill>
              </a:rPr>
              <a:t>Melyik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tárgy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melyik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mértani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testre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hasonlít</a:t>
            </a:r>
            <a:r>
              <a:rPr lang="sk-SK" b="1" dirty="0" smtClean="0">
                <a:solidFill>
                  <a:srgbClr val="AD0F13"/>
                </a:solidFill>
              </a:rPr>
              <a:t>? </a:t>
            </a:r>
            <a:r>
              <a:rPr lang="sk-SK" b="1" dirty="0" err="1" smtClean="0">
                <a:solidFill>
                  <a:srgbClr val="AD0F13"/>
                </a:solidFill>
              </a:rPr>
              <a:t>Csoportosítsd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őket</a:t>
            </a:r>
            <a:r>
              <a:rPr lang="sk-SK" b="1" dirty="0" smtClean="0">
                <a:solidFill>
                  <a:srgbClr val="AD0F13"/>
                </a:solidFill>
              </a:rPr>
              <a:t>!</a:t>
            </a:r>
            <a:endParaRPr lang="sk-SK" b="1" dirty="0">
              <a:solidFill>
                <a:srgbClr val="AD0F13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756"/>
          <a:stretch/>
        </p:blipFill>
        <p:spPr>
          <a:xfrm>
            <a:off x="5267459" y="707624"/>
            <a:ext cx="4984123" cy="54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31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 smtClean="0">
                <a:solidFill>
                  <a:srgbClr val="AD0F13"/>
                </a:solidFill>
              </a:rPr>
              <a:t>Hány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darab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kockát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látsz</a:t>
            </a:r>
            <a:r>
              <a:rPr lang="sk-SK" b="1" dirty="0" smtClean="0">
                <a:solidFill>
                  <a:srgbClr val="AD0F13"/>
                </a:solidFill>
              </a:rPr>
              <a:t>      a </a:t>
            </a:r>
            <a:r>
              <a:rPr lang="sk-SK" b="1" dirty="0" err="1" smtClean="0">
                <a:solidFill>
                  <a:srgbClr val="AD0F13"/>
                </a:solidFill>
              </a:rPr>
              <a:t>képen</a:t>
            </a:r>
            <a:r>
              <a:rPr lang="sk-SK" b="1" dirty="0">
                <a:solidFill>
                  <a:srgbClr val="AD0F13"/>
                </a:solidFill>
              </a:rPr>
              <a:t>?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48" t="27351" r="4953" b="8476"/>
          <a:stretch/>
        </p:blipFill>
        <p:spPr>
          <a:xfrm>
            <a:off x="4868214" y="450759"/>
            <a:ext cx="5941173" cy="54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86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 smtClean="0"/>
              <a:t>A </a:t>
            </a:r>
            <a:r>
              <a:rPr lang="sk-SK" dirty="0" err="1" smtClean="0"/>
              <a:t>mértani</a:t>
            </a:r>
            <a:r>
              <a:rPr lang="sk-SK" dirty="0" smtClean="0"/>
              <a:t> </a:t>
            </a:r>
            <a:r>
              <a:rPr lang="sk-SK" dirty="0" err="1" smtClean="0"/>
              <a:t>testekről</a:t>
            </a:r>
            <a:r>
              <a:rPr lang="sk-SK" dirty="0" smtClean="0"/>
              <a:t> </a:t>
            </a:r>
            <a:r>
              <a:rPr lang="sk-SK" dirty="0" err="1" smtClean="0"/>
              <a:t>tanultak</a:t>
            </a:r>
            <a:r>
              <a:rPr lang="sk-SK" dirty="0" smtClean="0"/>
              <a:t> </a:t>
            </a:r>
            <a:r>
              <a:rPr lang="sk-SK" dirty="0" err="1" smtClean="0"/>
              <a:t>ismétlése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400" b="1" dirty="0" err="1" smtClean="0">
                <a:solidFill>
                  <a:srgbClr val="AD0F13"/>
                </a:solidFill>
              </a:rPr>
              <a:t>Olvasd</a:t>
            </a:r>
            <a:r>
              <a:rPr lang="sk-SK" sz="4400" b="1" dirty="0" smtClean="0">
                <a:solidFill>
                  <a:srgbClr val="AD0F13"/>
                </a:solidFill>
              </a:rPr>
              <a:t> </a:t>
            </a:r>
            <a:r>
              <a:rPr lang="sk-SK" sz="4400" b="1" dirty="0" err="1" smtClean="0">
                <a:solidFill>
                  <a:srgbClr val="AD0F13"/>
                </a:solidFill>
              </a:rPr>
              <a:t>el</a:t>
            </a:r>
            <a:r>
              <a:rPr lang="sk-SK" sz="4400" b="1" dirty="0" smtClean="0">
                <a:solidFill>
                  <a:srgbClr val="AD0F13"/>
                </a:solidFill>
              </a:rPr>
              <a:t> </a:t>
            </a:r>
            <a:r>
              <a:rPr lang="sk-SK" sz="4400" b="1" dirty="0" err="1" smtClean="0">
                <a:solidFill>
                  <a:srgbClr val="AD0F13"/>
                </a:solidFill>
              </a:rPr>
              <a:t>figyelmesen</a:t>
            </a:r>
            <a:r>
              <a:rPr lang="sk-SK" sz="4400" b="1" dirty="0" smtClean="0">
                <a:solidFill>
                  <a:srgbClr val="AD0F13"/>
                </a:solidFill>
              </a:rPr>
              <a:t>               a </a:t>
            </a:r>
            <a:r>
              <a:rPr lang="sk-SK" sz="4400" b="1" dirty="0" err="1" smtClean="0">
                <a:solidFill>
                  <a:srgbClr val="AD0F13"/>
                </a:solidFill>
              </a:rPr>
              <a:t>következő</a:t>
            </a:r>
            <a:r>
              <a:rPr lang="sk-SK" sz="4400" b="1" dirty="0" smtClean="0">
                <a:solidFill>
                  <a:srgbClr val="AD0F13"/>
                </a:solidFill>
              </a:rPr>
              <a:t> </a:t>
            </a:r>
            <a:r>
              <a:rPr lang="sk-SK" sz="4400" b="1" dirty="0" err="1" smtClean="0">
                <a:solidFill>
                  <a:srgbClr val="AD0F13"/>
                </a:solidFill>
              </a:rPr>
              <a:t>feladatokat</a:t>
            </a:r>
            <a:r>
              <a:rPr lang="sk-SK" sz="4400" b="1" dirty="0" smtClean="0">
                <a:solidFill>
                  <a:srgbClr val="AD0F13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sk-SK" sz="4400" b="1" dirty="0" smtClean="0">
                <a:solidFill>
                  <a:srgbClr val="AD0F13"/>
                </a:solidFill>
              </a:rPr>
              <a:t>A </a:t>
            </a:r>
            <a:r>
              <a:rPr lang="sk-SK" sz="4400" b="1" dirty="0" err="1" smtClean="0">
                <a:solidFill>
                  <a:srgbClr val="AD0F13"/>
                </a:solidFill>
              </a:rPr>
              <a:t>megoldásokat</a:t>
            </a:r>
            <a:r>
              <a:rPr lang="sk-SK" sz="4400" b="1" dirty="0" smtClean="0">
                <a:solidFill>
                  <a:srgbClr val="AD0F13"/>
                </a:solidFill>
              </a:rPr>
              <a:t> </a:t>
            </a:r>
            <a:r>
              <a:rPr lang="sk-SK" sz="4400" b="1" dirty="0" err="1" smtClean="0">
                <a:solidFill>
                  <a:srgbClr val="AD0F13"/>
                </a:solidFill>
              </a:rPr>
              <a:t>írd</a:t>
            </a:r>
            <a:r>
              <a:rPr lang="sk-SK" sz="4400" b="1" dirty="0" smtClean="0">
                <a:solidFill>
                  <a:srgbClr val="AD0F13"/>
                </a:solidFill>
              </a:rPr>
              <a:t> </a:t>
            </a:r>
            <a:r>
              <a:rPr lang="sk-SK" sz="4400" b="1" dirty="0" err="1" smtClean="0">
                <a:solidFill>
                  <a:srgbClr val="AD0F13"/>
                </a:solidFill>
              </a:rPr>
              <a:t>be</a:t>
            </a:r>
            <a:r>
              <a:rPr lang="sk-SK" sz="4400" b="1" dirty="0" smtClean="0">
                <a:solidFill>
                  <a:srgbClr val="AD0F13"/>
                </a:solidFill>
              </a:rPr>
              <a:t>              a </a:t>
            </a:r>
            <a:r>
              <a:rPr lang="sk-SK" sz="4400" b="1" dirty="0" err="1" smtClean="0">
                <a:solidFill>
                  <a:srgbClr val="AD0F13"/>
                </a:solidFill>
              </a:rPr>
              <a:t>füzetedbe</a:t>
            </a:r>
            <a:r>
              <a:rPr lang="sk-SK" sz="4400" b="1" dirty="0" smtClean="0">
                <a:solidFill>
                  <a:srgbClr val="AD0F13"/>
                </a:solidFill>
              </a:rPr>
              <a:t>!</a:t>
            </a:r>
          </a:p>
          <a:p>
            <a:pPr marL="0" indent="0" algn="ctr">
              <a:buNone/>
            </a:pPr>
            <a:endParaRPr lang="sk-SK" sz="4400" b="1" dirty="0">
              <a:solidFill>
                <a:srgbClr val="AD0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68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err="1" smtClean="0">
                <a:solidFill>
                  <a:srgbClr val="AD0F13"/>
                </a:solidFill>
              </a:rPr>
              <a:t>Milyen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mértani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testeket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látsz</a:t>
            </a:r>
            <a:r>
              <a:rPr lang="sk-SK" b="1" dirty="0" smtClean="0">
                <a:solidFill>
                  <a:srgbClr val="AD0F13"/>
                </a:solidFill>
              </a:rPr>
              <a:t> a </a:t>
            </a:r>
            <a:r>
              <a:rPr lang="sk-SK" b="1" dirty="0" err="1" smtClean="0">
                <a:solidFill>
                  <a:srgbClr val="AD0F13"/>
                </a:solidFill>
              </a:rPr>
              <a:t>képen</a:t>
            </a:r>
            <a:r>
              <a:rPr lang="sk-SK" b="1" dirty="0" smtClean="0">
                <a:solidFill>
                  <a:srgbClr val="AD0F13"/>
                </a:solidFill>
              </a:rPr>
              <a:t>?</a:t>
            </a:r>
            <a:endParaRPr lang="sk-SK" b="1" dirty="0">
              <a:solidFill>
                <a:srgbClr val="AD0F13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462" y="643945"/>
            <a:ext cx="7767489" cy="51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44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AD0F13"/>
                </a:solidFill>
              </a:rPr>
              <a:t>Mi a </a:t>
            </a:r>
            <a:r>
              <a:rPr lang="sk-SK" b="1" dirty="0" err="1" smtClean="0">
                <a:solidFill>
                  <a:srgbClr val="AD0F13"/>
                </a:solidFill>
              </a:rPr>
              <a:t>neve</a:t>
            </a:r>
            <a:r>
              <a:rPr lang="sk-SK" b="1" dirty="0" smtClean="0">
                <a:solidFill>
                  <a:srgbClr val="AD0F13"/>
                </a:solidFill>
              </a:rPr>
              <a:t>          a </a:t>
            </a:r>
            <a:r>
              <a:rPr lang="sk-SK" b="1" dirty="0" err="1" smtClean="0">
                <a:solidFill>
                  <a:srgbClr val="AD0F13"/>
                </a:solidFill>
              </a:rPr>
              <a:t>piros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színű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mértani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testeknek</a:t>
            </a:r>
            <a:r>
              <a:rPr lang="sk-SK" b="1" dirty="0" smtClean="0">
                <a:solidFill>
                  <a:srgbClr val="AD0F13"/>
                </a:solidFill>
              </a:rPr>
              <a:t>?</a:t>
            </a:r>
            <a:endParaRPr lang="sk-SK" b="1" dirty="0">
              <a:solidFill>
                <a:srgbClr val="AD0F13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718" b="21712"/>
          <a:stretch/>
        </p:blipFill>
        <p:spPr>
          <a:xfrm>
            <a:off x="3618963" y="901521"/>
            <a:ext cx="8247279" cy="474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28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AD0F13"/>
                </a:solidFill>
              </a:rPr>
              <a:t>A </a:t>
            </a:r>
            <a:r>
              <a:rPr lang="sk-SK" b="1" dirty="0" err="1" smtClean="0">
                <a:solidFill>
                  <a:srgbClr val="AD0F13"/>
                </a:solidFill>
              </a:rPr>
              <a:t>szöveg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elé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írd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oda</a:t>
            </a:r>
            <a:r>
              <a:rPr lang="sk-SK" b="1" dirty="0" smtClean="0">
                <a:solidFill>
                  <a:srgbClr val="AD0F13"/>
                </a:solidFill>
              </a:rPr>
              <a:t> a </a:t>
            </a:r>
            <a:r>
              <a:rPr lang="sk-SK" b="1" dirty="0" err="1" smtClean="0">
                <a:solidFill>
                  <a:srgbClr val="AD0F13"/>
                </a:solidFill>
              </a:rPr>
              <a:t>hozzátartozó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mértani</a:t>
            </a:r>
            <a:r>
              <a:rPr lang="sk-SK" b="1" dirty="0" smtClean="0">
                <a:solidFill>
                  <a:srgbClr val="AD0F13"/>
                </a:solidFill>
              </a:rPr>
              <a:t> test </a:t>
            </a:r>
            <a:r>
              <a:rPr lang="sk-SK" b="1" dirty="0" err="1" smtClean="0">
                <a:solidFill>
                  <a:srgbClr val="AD0F13"/>
                </a:solidFill>
              </a:rPr>
              <a:t>számát</a:t>
            </a:r>
            <a:r>
              <a:rPr lang="sk-SK" b="1" dirty="0" smtClean="0">
                <a:solidFill>
                  <a:srgbClr val="AD0F13"/>
                </a:solidFill>
              </a:rPr>
              <a:t>!</a:t>
            </a:r>
            <a:endParaRPr lang="sk-SK" b="1" dirty="0">
              <a:solidFill>
                <a:srgbClr val="AD0F13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627" y="772732"/>
            <a:ext cx="6603051" cy="495228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152180" y="588066"/>
            <a:ext cx="521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</a:t>
            </a:r>
            <a:r>
              <a:rPr lang="sk-SK" sz="2400" b="1" dirty="0" smtClean="0"/>
              <a:t>1.             2.            3.            4.             5.            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8120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k-SK" b="1" dirty="0" err="1" smtClean="0">
                <a:solidFill>
                  <a:srgbClr val="AD0F13"/>
                </a:solidFill>
              </a:rPr>
              <a:t>Csoportosítsd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az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ábrákat</a:t>
            </a:r>
            <a:r>
              <a:rPr lang="sk-SK" b="1" dirty="0" smtClean="0">
                <a:solidFill>
                  <a:srgbClr val="AD0F13"/>
                </a:solidFill>
              </a:rPr>
              <a:t>!</a:t>
            </a:r>
            <a:br>
              <a:rPr lang="sk-SK" b="1" dirty="0" smtClean="0">
                <a:solidFill>
                  <a:srgbClr val="AD0F13"/>
                </a:solidFill>
              </a:rPr>
            </a:br>
            <a:r>
              <a:rPr lang="sk-SK" b="1" dirty="0" err="1" smtClean="0">
                <a:solidFill>
                  <a:srgbClr val="AD0F13"/>
                </a:solidFill>
              </a:rPr>
              <a:t>Írd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be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az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ábrák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számát</a:t>
            </a:r>
            <a:r>
              <a:rPr lang="sk-SK" b="1" dirty="0" smtClean="0">
                <a:solidFill>
                  <a:srgbClr val="AD0F13"/>
                </a:solidFill>
              </a:rPr>
              <a:t> a </a:t>
            </a:r>
            <a:r>
              <a:rPr lang="sk-SK" b="1" dirty="0" err="1" smtClean="0">
                <a:solidFill>
                  <a:srgbClr val="AD0F13"/>
                </a:solidFill>
              </a:rPr>
              <a:t>megfelelő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helyre</a:t>
            </a:r>
            <a:r>
              <a:rPr lang="sk-SK" b="1" dirty="0" smtClean="0">
                <a:solidFill>
                  <a:srgbClr val="AD0F13"/>
                </a:solidFill>
              </a:rPr>
              <a:t>!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59" b="72857"/>
          <a:stretch/>
        </p:blipFill>
        <p:spPr>
          <a:xfrm>
            <a:off x="3351865" y="711925"/>
            <a:ext cx="8525814" cy="177966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139482" y="939171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1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869775" y="939171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2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796039" y="90107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3.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6316352" y="1401701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4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7131833" y="79466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5.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878586" y="87259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6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8568271" y="79586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7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9380664" y="878481"/>
            <a:ext cx="27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8.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0118341" y="872596"/>
            <a:ext cx="41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9.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10797724" y="884488"/>
            <a:ext cx="54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10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3"/>
          <a:srcRect b="47738"/>
          <a:stretch/>
        </p:blipFill>
        <p:spPr>
          <a:xfrm>
            <a:off x="4125823" y="2596376"/>
            <a:ext cx="6780360" cy="22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05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AD0F13"/>
                </a:solidFill>
              </a:rPr>
              <a:t>Írd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be</a:t>
            </a:r>
            <a:r>
              <a:rPr lang="sk-SK" b="1" dirty="0" smtClean="0">
                <a:solidFill>
                  <a:srgbClr val="AD0F13"/>
                </a:solidFill>
              </a:rPr>
              <a:t> a </a:t>
            </a:r>
            <a:r>
              <a:rPr lang="sk-SK" b="1" dirty="0" err="1" smtClean="0">
                <a:solidFill>
                  <a:srgbClr val="AD0F13"/>
                </a:solidFill>
              </a:rPr>
              <a:t>képen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látható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tárgyak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nevét</a:t>
            </a:r>
            <a:r>
              <a:rPr lang="sk-SK" b="1" dirty="0" smtClean="0">
                <a:solidFill>
                  <a:srgbClr val="AD0F13"/>
                </a:solidFill>
              </a:rPr>
              <a:t> a </a:t>
            </a:r>
            <a:r>
              <a:rPr lang="sk-SK" b="1" dirty="0" err="1" smtClean="0">
                <a:solidFill>
                  <a:srgbClr val="AD0F13"/>
                </a:solidFill>
              </a:rPr>
              <a:t>megfelelő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mértani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testek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mellé</a:t>
            </a:r>
            <a:r>
              <a:rPr lang="sk-SK" b="1" dirty="0" smtClean="0">
                <a:solidFill>
                  <a:srgbClr val="AD0F13"/>
                </a:solidFill>
              </a:rPr>
              <a:t>!</a:t>
            </a:r>
            <a:endParaRPr lang="sk-SK" b="1" dirty="0">
              <a:solidFill>
                <a:srgbClr val="AD0F13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63" b="2637"/>
          <a:stretch/>
        </p:blipFill>
        <p:spPr>
          <a:xfrm>
            <a:off x="4301544" y="2202286"/>
            <a:ext cx="7018986" cy="465571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7042" t="10032" r="6640" b="65107"/>
          <a:stretch/>
        </p:blipFill>
        <p:spPr>
          <a:xfrm>
            <a:off x="4301544" y="0"/>
            <a:ext cx="6864439" cy="23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86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AD0F13"/>
                </a:solidFill>
              </a:rPr>
              <a:t>A </a:t>
            </a:r>
            <a:r>
              <a:rPr lang="sk-SK" b="1" dirty="0" err="1" smtClean="0">
                <a:solidFill>
                  <a:srgbClr val="AD0F13"/>
                </a:solidFill>
              </a:rPr>
              <a:t>képen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látható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tárgyak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közül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rajzold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le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azokat</a:t>
            </a:r>
            <a:r>
              <a:rPr lang="sk-SK" b="1" dirty="0" smtClean="0">
                <a:solidFill>
                  <a:srgbClr val="AD0F13"/>
                </a:solidFill>
              </a:rPr>
              <a:t>, </a:t>
            </a:r>
            <a:r>
              <a:rPr lang="sk-SK" b="1" dirty="0" err="1" smtClean="0">
                <a:solidFill>
                  <a:srgbClr val="AD0F13"/>
                </a:solidFill>
              </a:rPr>
              <a:t>amelyek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alakja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kúpra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hasonlít</a:t>
            </a:r>
            <a:r>
              <a:rPr lang="sk-SK" b="1" dirty="0" smtClean="0">
                <a:solidFill>
                  <a:srgbClr val="AD0F13"/>
                </a:solidFill>
              </a:rPr>
              <a:t>!</a:t>
            </a:r>
            <a:endParaRPr lang="sk-SK" b="1" dirty="0">
              <a:solidFill>
                <a:srgbClr val="AD0F13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28" t="30872" r="5744" b="4179"/>
          <a:stretch/>
        </p:blipFill>
        <p:spPr>
          <a:xfrm>
            <a:off x="4828586" y="0"/>
            <a:ext cx="5783605" cy="60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89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AD0F13"/>
                </a:solidFill>
              </a:rPr>
              <a:t>A </a:t>
            </a:r>
            <a:r>
              <a:rPr lang="sk-SK" b="1" dirty="0" err="1" smtClean="0">
                <a:solidFill>
                  <a:srgbClr val="AD0F13"/>
                </a:solidFill>
              </a:rPr>
              <a:t>képen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látható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tárgyak</a:t>
            </a:r>
            <a:r>
              <a:rPr lang="sk-SK" b="1" dirty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közül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rajzold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le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azokat</a:t>
            </a:r>
            <a:r>
              <a:rPr lang="sk-SK" b="1" dirty="0" smtClean="0">
                <a:solidFill>
                  <a:srgbClr val="AD0F13"/>
                </a:solidFill>
              </a:rPr>
              <a:t>, </a:t>
            </a:r>
            <a:r>
              <a:rPr lang="sk-SK" b="1" dirty="0" err="1" smtClean="0">
                <a:solidFill>
                  <a:srgbClr val="AD0F13"/>
                </a:solidFill>
              </a:rPr>
              <a:t>amelyek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alakja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hengerre</a:t>
            </a:r>
            <a:r>
              <a:rPr lang="sk-SK" b="1" dirty="0" smtClean="0">
                <a:solidFill>
                  <a:srgbClr val="AD0F13"/>
                </a:solidFill>
              </a:rPr>
              <a:t> </a:t>
            </a:r>
            <a:r>
              <a:rPr lang="sk-SK" b="1" dirty="0" err="1" smtClean="0">
                <a:solidFill>
                  <a:srgbClr val="AD0F13"/>
                </a:solidFill>
              </a:rPr>
              <a:t>hasonlít</a:t>
            </a:r>
            <a:r>
              <a:rPr lang="sk-SK" b="1" dirty="0" smtClean="0">
                <a:solidFill>
                  <a:srgbClr val="AD0F13"/>
                </a:solidFill>
              </a:rPr>
              <a:t>!</a:t>
            </a:r>
            <a:endParaRPr lang="sk-SK" b="1" dirty="0">
              <a:solidFill>
                <a:srgbClr val="AD0F13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65" t="31421" r="7851" b="4955"/>
          <a:stretch/>
        </p:blipFill>
        <p:spPr>
          <a:xfrm>
            <a:off x="5370490" y="631066"/>
            <a:ext cx="5260180" cy="58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010653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149</TotalTime>
  <Words>148</Words>
  <Application>Microsoft Office PowerPoint</Application>
  <PresentationFormat>Vlastná</PresentationFormat>
  <Paragraphs>25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Rám</vt:lpstr>
      <vt:lpstr>Magyar Tannyelvű Speciális Alapiskola Rimaszombat  Tantárgy: Matematika – geometria  Osztály: nyolcadik</vt:lpstr>
      <vt:lpstr>A mértani testekről tanultak ismétlése</vt:lpstr>
      <vt:lpstr>Milyen mértani testeket látsz a képen?</vt:lpstr>
      <vt:lpstr>Mi a neve          a piros színű mértani testeknek?</vt:lpstr>
      <vt:lpstr>A szöveg elé írd oda a hozzátartozó mértani test számát!</vt:lpstr>
      <vt:lpstr>Csoportosítsd az ábrákat! Írd be az ábrák számát a megfelelő helyre! </vt:lpstr>
      <vt:lpstr>Írd be a képen látható tárgyak nevét a megfelelő mértani testek mellé!</vt:lpstr>
      <vt:lpstr>A képen látható tárgyak közül rajzold le azokat, amelyek alakja kúpra hasonlít!</vt:lpstr>
      <vt:lpstr>A képen látható tárgyak közül rajzold le azokat, amelyek alakja hengerre hasonlít!</vt:lpstr>
      <vt:lpstr>Melyik tárgy melyik mértani testre hasonlít? Csoportosítsd őket!</vt:lpstr>
      <vt:lpstr>Hány darab kockát látsz      a képen?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 Tantárgy: Matematika – geometria  Osztály: nyolcadik</dc:title>
  <dc:creator>Admin</dc:creator>
  <cp:lastModifiedBy>pc</cp:lastModifiedBy>
  <cp:revision>20</cp:revision>
  <dcterms:created xsi:type="dcterms:W3CDTF">2020-06-04T06:44:24Z</dcterms:created>
  <dcterms:modified xsi:type="dcterms:W3CDTF">2020-06-04T09:27:40Z</dcterms:modified>
</cp:coreProperties>
</file>