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7" r:id="rId1"/>
  </p:sldMasterIdLst>
  <p:sldIdLst>
    <p:sldId id="256" r:id="rId2"/>
    <p:sldId id="272"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92" r:id="rId19"/>
    <p:sldId id="273" r:id="rId20"/>
    <p:sldId id="310" r:id="rId21"/>
    <p:sldId id="293" r:id="rId22"/>
    <p:sldId id="275" r:id="rId23"/>
    <p:sldId id="276" r:id="rId24"/>
    <p:sldId id="294" r:id="rId25"/>
    <p:sldId id="295" r:id="rId26"/>
    <p:sldId id="278" r:id="rId27"/>
    <p:sldId id="279" r:id="rId28"/>
    <p:sldId id="280" r:id="rId29"/>
    <p:sldId id="281" r:id="rId30"/>
    <p:sldId id="282" r:id="rId31"/>
    <p:sldId id="283" r:id="rId32"/>
    <p:sldId id="284" r:id="rId33"/>
    <p:sldId id="285" r:id="rId34"/>
    <p:sldId id="322" r:id="rId35"/>
    <p:sldId id="286" r:id="rId36"/>
    <p:sldId id="287" r:id="rId37"/>
    <p:sldId id="311" r:id="rId38"/>
    <p:sldId id="288" r:id="rId39"/>
    <p:sldId id="289" r:id="rId40"/>
    <p:sldId id="290" r:id="rId41"/>
    <p:sldId id="291" r:id="rId42"/>
    <p:sldId id="296" r:id="rId43"/>
    <p:sldId id="297" r:id="rId44"/>
    <p:sldId id="298" r:id="rId45"/>
    <p:sldId id="321" r:id="rId46"/>
    <p:sldId id="326" r:id="rId47"/>
    <p:sldId id="299" r:id="rId48"/>
    <p:sldId id="300" r:id="rId49"/>
    <p:sldId id="301" r:id="rId50"/>
    <p:sldId id="302" r:id="rId51"/>
    <p:sldId id="309" r:id="rId52"/>
    <p:sldId id="303" r:id="rId53"/>
    <p:sldId id="325" r:id="rId54"/>
    <p:sldId id="315" r:id="rId55"/>
    <p:sldId id="304" r:id="rId56"/>
    <p:sldId id="305" r:id="rId57"/>
    <p:sldId id="306" r:id="rId58"/>
    <p:sldId id="312" r:id="rId59"/>
    <p:sldId id="307" r:id="rId60"/>
    <p:sldId id="313" r:id="rId61"/>
    <p:sldId id="323" r:id="rId62"/>
    <p:sldId id="324" r:id="rId63"/>
    <p:sldId id="328" r:id="rId64"/>
    <p:sldId id="316" r:id="rId65"/>
    <p:sldId id="329" r:id="rId66"/>
    <p:sldId id="330" r:id="rId67"/>
    <p:sldId id="308" r:id="rId68"/>
    <p:sldId id="314" r:id="rId69"/>
    <p:sldId id="327" r:id="rId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gnieszka Konstancja" initials="AK" lastIdx="1" clrIdx="0">
    <p:extLst>
      <p:ext uri="{19B8F6BF-5375-455C-9EA6-DF929625EA0E}">
        <p15:presenceInfo xmlns:p15="http://schemas.microsoft.com/office/powerpoint/2012/main" xmlns="" userId="0723b5ca9f28cd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5" autoAdjust="0"/>
    <p:restoredTop sz="94660"/>
  </p:normalViewPr>
  <p:slideViewPr>
    <p:cSldViewPr snapToGrid="0">
      <p:cViewPr varScale="1">
        <p:scale>
          <a:sx n="73" d="100"/>
          <a:sy n="73" d="100"/>
        </p:scale>
        <p:origin x="-624" y="-10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914400" y="2130430"/>
            <a:ext cx="103632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50CEE210-E9D5-461C-93B4-9A8A8DED9F6E}" type="datetimeFigureOut">
              <a:rPr lang="pl-PL" smtClean="0"/>
              <a:pPr/>
              <a:t>2020-04-20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CE6F363-467C-46FB-A6E0-B56FA16F3E82}"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50CEE210-E9D5-461C-93B4-9A8A8DED9F6E}" type="datetimeFigureOut">
              <a:rPr lang="pl-PL" smtClean="0"/>
              <a:pPr/>
              <a:t>2020-04-20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CE6F363-467C-46FB-A6E0-B56FA16F3E82}"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1785600" y="274643"/>
            <a:ext cx="36576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12800" y="274643"/>
            <a:ext cx="107696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50CEE210-E9D5-461C-93B4-9A8A8DED9F6E}" type="datetimeFigureOut">
              <a:rPr lang="pl-PL" smtClean="0"/>
              <a:pPr/>
              <a:t>2020-04-20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CE6F363-467C-46FB-A6E0-B56FA16F3E82}"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50CEE210-E9D5-461C-93B4-9A8A8DED9F6E}" type="datetimeFigureOut">
              <a:rPr lang="pl-PL" smtClean="0"/>
              <a:pPr/>
              <a:t>2020-04-20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CE6F363-467C-46FB-A6E0-B56FA16F3E82}"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963084" y="4406905"/>
            <a:ext cx="103632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Symbol zastępczy daty 3"/>
          <p:cNvSpPr>
            <a:spLocks noGrp="1"/>
          </p:cNvSpPr>
          <p:nvPr>
            <p:ph type="dt" sz="half" idx="10"/>
          </p:nvPr>
        </p:nvSpPr>
        <p:spPr/>
        <p:txBody>
          <a:bodyPr/>
          <a:lstStyle/>
          <a:p>
            <a:fld id="{50CEE210-E9D5-461C-93B4-9A8A8DED9F6E}" type="datetimeFigureOut">
              <a:rPr lang="pl-PL" smtClean="0"/>
              <a:pPr/>
              <a:t>2020-04-20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CE6F363-467C-46FB-A6E0-B56FA16F3E82}"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128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8229600" y="1600205"/>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50CEE210-E9D5-461C-93B4-9A8A8DED9F6E}" type="datetimeFigureOut">
              <a:rPr lang="pl-PL" smtClean="0"/>
              <a:pPr/>
              <a:t>2020-04-20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CE6F363-467C-46FB-A6E0-B56FA16F3E82}"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609600" y="274638"/>
            <a:ext cx="10972800" cy="1143000"/>
          </a:xfrm>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50CEE210-E9D5-461C-93B4-9A8A8DED9F6E}" type="datetimeFigureOut">
              <a:rPr lang="pl-PL" smtClean="0"/>
              <a:pPr/>
              <a:t>2020-04-20</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CCE6F363-467C-46FB-A6E0-B56FA16F3E82}"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50CEE210-E9D5-461C-93B4-9A8A8DED9F6E}" type="datetimeFigureOut">
              <a:rPr lang="pl-PL" smtClean="0"/>
              <a:pPr/>
              <a:t>2020-04-20</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CCE6F363-467C-46FB-A6E0-B56FA16F3E82}"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50CEE210-E9D5-461C-93B4-9A8A8DED9F6E}" type="datetimeFigureOut">
              <a:rPr lang="pl-PL" smtClean="0"/>
              <a:pPr/>
              <a:t>2020-04-20</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CCE6F363-467C-46FB-A6E0-B56FA16F3E82}"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09603" y="273050"/>
            <a:ext cx="4011084"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50CEE210-E9D5-461C-93B4-9A8A8DED9F6E}" type="datetimeFigureOut">
              <a:rPr lang="pl-PL" smtClean="0"/>
              <a:pPr/>
              <a:t>2020-04-20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CE6F363-467C-46FB-A6E0-B56FA16F3E82}"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2389717" y="4800600"/>
            <a:ext cx="73152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Symbol zastępczy daty 4"/>
          <p:cNvSpPr>
            <a:spLocks noGrp="1"/>
          </p:cNvSpPr>
          <p:nvPr>
            <p:ph type="dt" sz="half" idx="10"/>
          </p:nvPr>
        </p:nvSpPr>
        <p:spPr/>
        <p:txBody>
          <a:bodyPr/>
          <a:lstStyle/>
          <a:p>
            <a:fld id="{50CEE210-E9D5-461C-93B4-9A8A8DED9F6E}" type="datetimeFigureOut">
              <a:rPr lang="pl-PL" smtClean="0"/>
              <a:pPr/>
              <a:t>2020-04-20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CCE6F363-467C-46FB-A6E0-B56FA16F3E82}"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CEE210-E9D5-461C-93B4-9A8A8DED9F6E}" type="datetimeFigureOut">
              <a:rPr lang="pl-PL" smtClean="0"/>
              <a:pPr/>
              <a:t>2020-04-20</a:t>
            </a:fld>
            <a:endParaRPr lang="pl-PL"/>
          </a:p>
        </p:txBody>
      </p:sp>
      <p:sp>
        <p:nvSpPr>
          <p:cNvPr id="5" name="Symbol zastępczy stopki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E6F363-467C-46FB-A6E0-B56FA16F3E82}"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www.supercoloring.com/?fbclid=IwAR050Sx-JW82AWJgIah3s_-udOXJ1tjUA5M9R2XWLGn6tWRC3Dg2D4X5CuA" TargetMode="Externa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image" Target="../media/image63.jpeg"/></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 Id="rId4" Type="http://schemas.openxmlformats.org/officeDocument/2006/relationships/image" Target="../media/image70.jpeg"/></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4" Type="http://schemas.openxmlformats.org/officeDocument/2006/relationships/image" Target="../media/image73.jpeg"/></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5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4" Type="http://schemas.openxmlformats.org/officeDocument/2006/relationships/image" Target="../media/image85.jpeg"/></Relationships>
</file>

<file path=ppt/slides/_rels/slide5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92.jpeg"/></Relationships>
</file>

<file path=ppt/slides/_rels/slide5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5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5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4" Type="http://schemas.openxmlformats.org/officeDocument/2006/relationships/image" Target="../media/image104.jpeg"/></Relationships>
</file>

<file path=ppt/slides/_rels/slide6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5" Type="http://schemas.openxmlformats.org/officeDocument/2006/relationships/image" Target="../media/image113.jpeg"/><Relationship Id="rId4" Type="http://schemas.openxmlformats.org/officeDocument/2006/relationships/image" Target="../media/image112.jpeg"/></Relationships>
</file>

<file path=ppt/slides/_rels/slide6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png"/><Relationship Id="rId1" Type="http://schemas.openxmlformats.org/officeDocument/2006/relationships/slideLayout" Target="../slideLayouts/slideLayout7.xml"/><Relationship Id="rId4" Type="http://schemas.openxmlformats.org/officeDocument/2006/relationships/image" Target="../media/image116.jpeg"/></Relationships>
</file>

<file path=ppt/slides/_rels/slide6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7.xml"/><Relationship Id="rId5" Type="http://schemas.openxmlformats.org/officeDocument/2006/relationships/image" Target="../media/image120.jpeg"/><Relationship Id="rId4" Type="http://schemas.openxmlformats.org/officeDocument/2006/relationships/image" Target="../media/image119.jpeg"/></Relationships>
</file>

<file path=ppt/slides/_rels/slide6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6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6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13">
            <a:extLst>
              <a:ext uri="{FF2B5EF4-FFF2-40B4-BE49-F238E27FC236}">
                <a16:creationId xmlns:a16="http://schemas.microsoft.com/office/drawing/2014/main" xmlns="" id="{F043A946-B89F-4460-ABC5-A9C8F4219206}"/>
              </a:ext>
            </a:extLst>
          </p:cNvPr>
          <p:cNvSpPr/>
          <p:nvPr/>
        </p:nvSpPr>
        <p:spPr>
          <a:xfrm>
            <a:off x="213065" y="1669004"/>
            <a:ext cx="11754035" cy="2800767"/>
          </a:xfrm>
          <a:prstGeom prst="rect">
            <a:avLst/>
          </a:prstGeom>
          <a:noFill/>
        </p:spPr>
        <p:txBody>
          <a:bodyPr wrap="square" lIns="91440" tIns="45720" rIns="91440" bIns="45720">
            <a:spAutoFit/>
          </a:bodyPr>
          <a:lstStyle/>
          <a:p>
            <a:pPr algn="ctr"/>
            <a:r>
              <a:rPr lang="pl-PL" sz="8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Z</a:t>
            </a:r>
            <a:r>
              <a:rPr lang="pl-PL" sz="8800" b="1" cap="none" spc="0"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aba</a:t>
            </a:r>
            <a:r>
              <a:rPr lang="pl-PL" sz="8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 </a:t>
            </a:r>
            <a:endParaRPr lang="pl-PL" sz="8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a:p>
            <a:pPr algn="ctr"/>
            <a:r>
              <a:rPr lang="pl-PL" sz="8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na czas kwarantanny</a:t>
            </a:r>
            <a:endParaRPr lang="pl-PL" sz="8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xmlns="" val="754487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609531F2-3F5A-4998-91B7-C9AE7AA6FFC1}"/>
              </a:ext>
            </a:extLst>
          </p:cNvPr>
          <p:cNvSpPr txBox="1"/>
          <p:nvPr/>
        </p:nvSpPr>
        <p:spPr>
          <a:xfrm>
            <a:off x="4866444" y="435010"/>
            <a:ext cx="2459115" cy="646331"/>
          </a:xfrm>
          <a:prstGeom prst="rect">
            <a:avLst/>
          </a:prstGeom>
          <a:noFill/>
        </p:spPr>
        <p:txBody>
          <a:bodyPr wrap="square" rtlCol="0">
            <a:spAutoFit/>
          </a:bodyPr>
          <a:lstStyle/>
          <a:p>
            <a:r>
              <a:rPr lang="pl-PL" sz="3600" b="1" dirty="0">
                <a:solidFill>
                  <a:srgbClr val="92D050"/>
                </a:solidFill>
              </a:rPr>
              <a:t>Krowi ogon</a:t>
            </a:r>
          </a:p>
        </p:txBody>
      </p:sp>
      <p:sp>
        <p:nvSpPr>
          <p:cNvPr id="3" name="pole tekstowe 2">
            <a:extLst>
              <a:ext uri="{FF2B5EF4-FFF2-40B4-BE49-F238E27FC236}">
                <a16:creationId xmlns:a16="http://schemas.microsoft.com/office/drawing/2014/main" xmlns="" id="{4E4CA58B-F567-4F0C-98E7-856200A420F2}"/>
              </a:ext>
            </a:extLst>
          </p:cNvPr>
          <p:cNvSpPr txBox="1"/>
          <p:nvPr/>
        </p:nvSpPr>
        <p:spPr>
          <a:xfrm>
            <a:off x="594806" y="1819924"/>
            <a:ext cx="8114191" cy="3416320"/>
          </a:xfrm>
          <a:prstGeom prst="rect">
            <a:avLst/>
          </a:prstGeom>
          <a:noFill/>
        </p:spPr>
        <p:txBody>
          <a:bodyPr wrap="square" rtlCol="0">
            <a:spAutoFit/>
          </a:bodyPr>
          <a:lstStyle/>
          <a:p>
            <a:pPr algn="just"/>
            <a:r>
              <a:rPr lang="pl-PL" dirty="0"/>
              <a:t>Potrzebujecie:</a:t>
            </a:r>
          </a:p>
          <a:p>
            <a:pPr algn="just"/>
            <a:r>
              <a:rPr lang="pl-PL" dirty="0"/>
              <a:t>Kostkę do gry</a:t>
            </a:r>
          </a:p>
          <a:p>
            <a:pPr algn="just"/>
            <a:r>
              <a:rPr lang="pl-PL" dirty="0"/>
              <a:t>Zapałki lub inne znaczniki</a:t>
            </a:r>
          </a:p>
          <a:p>
            <a:pPr algn="just"/>
            <a:r>
              <a:rPr lang="pl-PL" dirty="0"/>
              <a:t>Kartkę i ołówek</a:t>
            </a:r>
          </a:p>
          <a:p>
            <a:pPr algn="just"/>
            <a:endParaRPr lang="pl-PL" dirty="0"/>
          </a:p>
          <a:p>
            <a:pPr algn="just"/>
            <a:r>
              <a:rPr lang="pl-PL" dirty="0"/>
              <a:t>Każdy gracz układa lub rysuje przed sobą jeden „krowi ogon, taki sam jak na rysunku (lub układamy go ze znaczników). Kolejno rzucamy kostką. Każdy może skreślić rząd odpowiadający wyrzuconej liczbie oczek. Jeśli jednak odpowiedni rząd jest już skreślony, nie można go skreślić drugi raz. </a:t>
            </a:r>
          </a:p>
          <a:p>
            <a:pPr algn="just"/>
            <a:r>
              <a:rPr lang="pl-PL" dirty="0"/>
              <a:t>Zwycięzcą jest gracz, który pierwszy „usunie” swój krowi ogon. </a:t>
            </a:r>
          </a:p>
          <a:p>
            <a:pPr algn="just"/>
            <a:r>
              <a:rPr lang="pl-PL" dirty="0"/>
              <a:t>Można się też umówić, przed rozpoczęciem gry, że rzędy można uprzątnąć częściowo – odpowiednio do wyrzuconej liczby oczek. To już zależy od Was.</a:t>
            </a:r>
          </a:p>
        </p:txBody>
      </p:sp>
      <p:pic>
        <p:nvPicPr>
          <p:cNvPr id="5" name="Obraz 4" descr="Obraz zawierający obiekt&#10;&#10;Opis wygenerowany automatycznie">
            <a:extLst>
              <a:ext uri="{FF2B5EF4-FFF2-40B4-BE49-F238E27FC236}">
                <a16:creationId xmlns:a16="http://schemas.microsoft.com/office/drawing/2014/main" xmlns="" id="{51370AAA-EE79-42EA-89DB-462CCB6BB054}"/>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16691" r="53599"/>
          <a:stretch/>
        </p:blipFill>
        <p:spPr>
          <a:xfrm>
            <a:off x="8788894" y="435006"/>
            <a:ext cx="2627791" cy="4539144"/>
          </a:xfrm>
          <a:prstGeom prst="rect">
            <a:avLst/>
          </a:prstGeom>
        </p:spPr>
      </p:pic>
    </p:spTree>
    <p:extLst>
      <p:ext uri="{BB962C8B-B14F-4D97-AF65-F5344CB8AC3E}">
        <p14:creationId xmlns:p14="http://schemas.microsoft.com/office/powerpoint/2010/main" xmlns="" val="3685695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6C28E176-200E-4057-9BA1-AFE9C3D177E1}"/>
              </a:ext>
            </a:extLst>
          </p:cNvPr>
          <p:cNvSpPr txBox="1"/>
          <p:nvPr/>
        </p:nvSpPr>
        <p:spPr>
          <a:xfrm>
            <a:off x="4688891" y="408376"/>
            <a:ext cx="2814221" cy="646331"/>
          </a:xfrm>
          <a:prstGeom prst="rect">
            <a:avLst/>
          </a:prstGeom>
          <a:noFill/>
        </p:spPr>
        <p:txBody>
          <a:bodyPr wrap="square" rtlCol="0">
            <a:spAutoFit/>
          </a:bodyPr>
          <a:lstStyle/>
          <a:p>
            <a:r>
              <a:rPr lang="pl-PL" sz="3600" b="1" dirty="0">
                <a:solidFill>
                  <a:srgbClr val="92D050"/>
                </a:solidFill>
              </a:rPr>
              <a:t>Gra w szóstki</a:t>
            </a:r>
          </a:p>
        </p:txBody>
      </p:sp>
      <p:sp>
        <p:nvSpPr>
          <p:cNvPr id="3" name="pole tekstowe 2">
            <a:extLst>
              <a:ext uri="{FF2B5EF4-FFF2-40B4-BE49-F238E27FC236}">
                <a16:creationId xmlns:a16="http://schemas.microsoft.com/office/drawing/2014/main" xmlns="" id="{3B0B5DD8-3661-4F65-A8F3-F5EC2CF1271E}"/>
              </a:ext>
            </a:extLst>
          </p:cNvPr>
          <p:cNvSpPr txBox="1"/>
          <p:nvPr/>
        </p:nvSpPr>
        <p:spPr>
          <a:xfrm>
            <a:off x="967668" y="1828803"/>
            <a:ext cx="6853561" cy="4247317"/>
          </a:xfrm>
          <a:prstGeom prst="rect">
            <a:avLst/>
          </a:prstGeom>
          <a:noFill/>
        </p:spPr>
        <p:txBody>
          <a:bodyPr wrap="square" rtlCol="0">
            <a:spAutoFit/>
          </a:bodyPr>
          <a:lstStyle/>
          <a:p>
            <a:pPr algn="just"/>
            <a:r>
              <a:rPr lang="pl-PL" dirty="0"/>
              <a:t>Gra dla 2 – 6 graczy</a:t>
            </a:r>
          </a:p>
          <a:p>
            <a:pPr algn="just"/>
            <a:r>
              <a:rPr lang="pl-PL" dirty="0"/>
              <a:t>Potrzebujecie:</a:t>
            </a:r>
          </a:p>
          <a:p>
            <a:pPr algn="just"/>
            <a:r>
              <a:rPr lang="pl-PL" dirty="0"/>
              <a:t>Kostki do gry</a:t>
            </a:r>
          </a:p>
          <a:p>
            <a:pPr algn="just"/>
            <a:r>
              <a:rPr lang="pl-PL" dirty="0"/>
              <a:t>Kartki i ołówka</a:t>
            </a:r>
          </a:p>
          <a:p>
            <a:pPr algn="just"/>
            <a:endParaRPr lang="pl-PL" dirty="0"/>
          </a:p>
          <a:p>
            <a:pPr algn="just"/>
            <a:r>
              <a:rPr lang="pl-PL" dirty="0"/>
              <a:t>Prowadzący grę rysuje tabelę (taką jak na rysunku).</a:t>
            </a:r>
          </a:p>
          <a:p>
            <a:pPr algn="just"/>
            <a:endParaRPr lang="pl-PL" dirty="0"/>
          </a:p>
          <a:p>
            <a:pPr algn="just"/>
            <a:r>
              <a:rPr lang="pl-PL" dirty="0"/>
              <a:t>Gracze kolejno rzucają kostką. Prowadzący grę nanosi ich rzuty w kolumnie odpowiedniego gracza w linijce, w której wskaże sam gracz. Liczbę wyrzuconych oczek mnoży się przez liczbę, która stoi przed daną linijką i nanosi wynik w tabeli. Np. wyrzucę 6, chcę wpisać w linijkę  z 6 – zapisuję w tabeli wynik 36 (6 razy 6 = 36).  Trudność polega na tym, że każdą linijkę w tabeli możemy wykorzystać tylko jeden raz.</a:t>
            </a:r>
          </a:p>
          <a:p>
            <a:pPr algn="just"/>
            <a:r>
              <a:rPr lang="pl-PL" dirty="0"/>
              <a:t>Po sześciu kolejkach podsumowuje się każdą kolumnę. Zwycięża gracz, który uzyskał najwyższą sumę.</a:t>
            </a:r>
          </a:p>
        </p:txBody>
      </p:sp>
      <p:graphicFrame>
        <p:nvGraphicFramePr>
          <p:cNvPr id="4" name="Tabela 4">
            <a:extLst>
              <a:ext uri="{FF2B5EF4-FFF2-40B4-BE49-F238E27FC236}">
                <a16:creationId xmlns:a16="http://schemas.microsoft.com/office/drawing/2014/main" xmlns="" id="{F3752B8B-8C5A-49E8-942E-28C634252342}"/>
              </a:ext>
            </a:extLst>
          </p:cNvPr>
          <p:cNvGraphicFramePr>
            <a:graphicFrameLocks noGrp="1"/>
          </p:cNvGraphicFramePr>
          <p:nvPr>
            <p:extLst>
              <p:ext uri="{D42A27DB-BD31-4B8C-83A1-F6EECF244321}">
                <p14:modId xmlns:p14="http://schemas.microsoft.com/office/powerpoint/2010/main" xmlns="" val="3765934567"/>
              </p:ext>
            </p:extLst>
          </p:nvPr>
        </p:nvGraphicFramePr>
        <p:xfrm>
          <a:off x="8113204" y="1054703"/>
          <a:ext cx="3330112" cy="2907198"/>
        </p:xfrm>
        <a:graphic>
          <a:graphicData uri="http://schemas.openxmlformats.org/drawingml/2006/table">
            <a:tbl>
              <a:tblPr firstRow="1" bandRow="1">
                <a:tableStyleId>{5C22544A-7EE6-4342-B048-85BDC9FD1C3A}</a:tableStyleId>
              </a:tblPr>
              <a:tblGrid>
                <a:gridCol w="832528">
                  <a:extLst>
                    <a:ext uri="{9D8B030D-6E8A-4147-A177-3AD203B41FA5}">
                      <a16:colId xmlns:a16="http://schemas.microsoft.com/office/drawing/2014/main" xmlns="" val="1613691782"/>
                    </a:ext>
                  </a:extLst>
                </a:gridCol>
                <a:gridCol w="832528">
                  <a:extLst>
                    <a:ext uri="{9D8B030D-6E8A-4147-A177-3AD203B41FA5}">
                      <a16:colId xmlns:a16="http://schemas.microsoft.com/office/drawing/2014/main" xmlns="" val="3796977039"/>
                    </a:ext>
                  </a:extLst>
                </a:gridCol>
                <a:gridCol w="832528">
                  <a:extLst>
                    <a:ext uri="{9D8B030D-6E8A-4147-A177-3AD203B41FA5}">
                      <a16:colId xmlns:a16="http://schemas.microsoft.com/office/drawing/2014/main" xmlns="" val="4205461598"/>
                    </a:ext>
                  </a:extLst>
                </a:gridCol>
                <a:gridCol w="832528">
                  <a:extLst>
                    <a:ext uri="{9D8B030D-6E8A-4147-A177-3AD203B41FA5}">
                      <a16:colId xmlns:a16="http://schemas.microsoft.com/office/drawing/2014/main" xmlns="" val="1401946659"/>
                    </a:ext>
                  </a:extLst>
                </a:gridCol>
              </a:tblGrid>
              <a:tr h="377853">
                <a:tc>
                  <a:txBody>
                    <a:bodyPr/>
                    <a:lstStyle/>
                    <a:p>
                      <a:endParaRPr lang="pl-PL" dirty="0"/>
                    </a:p>
                  </a:txBody>
                  <a:tcPr/>
                </a:tc>
                <a:tc>
                  <a:txBody>
                    <a:bodyPr/>
                    <a:lstStyle/>
                    <a:p>
                      <a:r>
                        <a:rPr lang="pl-PL" dirty="0"/>
                        <a:t>Gracz 1</a:t>
                      </a:r>
                    </a:p>
                  </a:txBody>
                  <a:tcPr/>
                </a:tc>
                <a:tc>
                  <a:txBody>
                    <a:bodyPr/>
                    <a:lstStyle/>
                    <a:p>
                      <a:r>
                        <a:rPr lang="pl-PL" dirty="0"/>
                        <a:t>Gracz 2</a:t>
                      </a:r>
                    </a:p>
                  </a:txBody>
                  <a:tcPr/>
                </a:tc>
                <a:tc>
                  <a:txBody>
                    <a:bodyPr/>
                    <a:lstStyle/>
                    <a:p>
                      <a:r>
                        <a:rPr lang="pl-PL" dirty="0"/>
                        <a:t>Gracz 3</a:t>
                      </a:r>
                    </a:p>
                  </a:txBody>
                  <a:tcPr/>
                </a:tc>
                <a:extLst>
                  <a:ext uri="{0D108BD9-81ED-4DB2-BD59-A6C34878D82A}">
                    <a16:rowId xmlns:a16="http://schemas.microsoft.com/office/drawing/2014/main" xmlns="" val="91431884"/>
                  </a:ext>
                </a:extLst>
              </a:tr>
              <a:tr h="377853">
                <a:tc>
                  <a:txBody>
                    <a:bodyPr/>
                    <a:lstStyle/>
                    <a:p>
                      <a:pPr algn="ctr"/>
                      <a:r>
                        <a:rPr lang="pl-PL" dirty="0"/>
                        <a:t>1</a:t>
                      </a:r>
                    </a:p>
                  </a:txBody>
                  <a:tcPr anchor="ctr"/>
                </a:tc>
                <a:tc>
                  <a:txBody>
                    <a:bodyPr/>
                    <a:lstStyle/>
                    <a:p>
                      <a:endParaRPr lang="pl-PL" dirty="0"/>
                    </a:p>
                  </a:txBody>
                  <a:tcPr/>
                </a:tc>
                <a:tc>
                  <a:txBody>
                    <a:bodyPr/>
                    <a:lstStyle/>
                    <a:p>
                      <a:endParaRPr lang="pl-PL"/>
                    </a:p>
                  </a:txBody>
                  <a:tcPr/>
                </a:tc>
                <a:tc>
                  <a:txBody>
                    <a:bodyPr/>
                    <a:lstStyle/>
                    <a:p>
                      <a:endParaRPr lang="pl-PL"/>
                    </a:p>
                  </a:txBody>
                  <a:tcPr/>
                </a:tc>
                <a:extLst>
                  <a:ext uri="{0D108BD9-81ED-4DB2-BD59-A6C34878D82A}">
                    <a16:rowId xmlns:a16="http://schemas.microsoft.com/office/drawing/2014/main" xmlns="" val="1651747927"/>
                  </a:ext>
                </a:extLst>
              </a:tr>
              <a:tr h="377853">
                <a:tc>
                  <a:txBody>
                    <a:bodyPr/>
                    <a:lstStyle/>
                    <a:p>
                      <a:pPr algn="ctr"/>
                      <a:r>
                        <a:rPr lang="pl-PL" dirty="0"/>
                        <a:t>2</a:t>
                      </a:r>
                    </a:p>
                  </a:txBody>
                  <a:tcPr anchor="ctr"/>
                </a:tc>
                <a:tc>
                  <a:txBody>
                    <a:bodyPr/>
                    <a:lstStyle/>
                    <a:p>
                      <a:endParaRPr lang="pl-PL"/>
                    </a:p>
                  </a:txBody>
                  <a:tcPr/>
                </a:tc>
                <a:tc>
                  <a:txBody>
                    <a:bodyPr/>
                    <a:lstStyle/>
                    <a:p>
                      <a:endParaRPr lang="pl-PL"/>
                    </a:p>
                  </a:txBody>
                  <a:tcPr/>
                </a:tc>
                <a:tc>
                  <a:txBody>
                    <a:bodyPr/>
                    <a:lstStyle/>
                    <a:p>
                      <a:endParaRPr lang="pl-PL"/>
                    </a:p>
                  </a:txBody>
                  <a:tcPr/>
                </a:tc>
                <a:extLst>
                  <a:ext uri="{0D108BD9-81ED-4DB2-BD59-A6C34878D82A}">
                    <a16:rowId xmlns:a16="http://schemas.microsoft.com/office/drawing/2014/main" xmlns="" val="1264527480"/>
                  </a:ext>
                </a:extLst>
              </a:tr>
              <a:tr h="377853">
                <a:tc>
                  <a:txBody>
                    <a:bodyPr/>
                    <a:lstStyle/>
                    <a:p>
                      <a:pPr algn="ctr"/>
                      <a:r>
                        <a:rPr lang="pl-PL" dirty="0"/>
                        <a:t>3</a:t>
                      </a:r>
                    </a:p>
                  </a:txBody>
                  <a:tcPr anchor="ctr"/>
                </a:tc>
                <a:tc>
                  <a:txBody>
                    <a:bodyPr/>
                    <a:lstStyle/>
                    <a:p>
                      <a:endParaRPr lang="pl-PL"/>
                    </a:p>
                  </a:txBody>
                  <a:tcPr/>
                </a:tc>
                <a:tc>
                  <a:txBody>
                    <a:bodyPr/>
                    <a:lstStyle/>
                    <a:p>
                      <a:endParaRPr lang="pl-PL"/>
                    </a:p>
                  </a:txBody>
                  <a:tcPr/>
                </a:tc>
                <a:tc>
                  <a:txBody>
                    <a:bodyPr/>
                    <a:lstStyle/>
                    <a:p>
                      <a:endParaRPr lang="pl-PL"/>
                    </a:p>
                  </a:txBody>
                  <a:tcPr/>
                </a:tc>
                <a:extLst>
                  <a:ext uri="{0D108BD9-81ED-4DB2-BD59-A6C34878D82A}">
                    <a16:rowId xmlns:a16="http://schemas.microsoft.com/office/drawing/2014/main" xmlns="" val="3921802590"/>
                  </a:ext>
                </a:extLst>
              </a:tr>
              <a:tr h="377853">
                <a:tc>
                  <a:txBody>
                    <a:bodyPr/>
                    <a:lstStyle/>
                    <a:p>
                      <a:pPr algn="ctr"/>
                      <a:r>
                        <a:rPr lang="pl-PL" dirty="0"/>
                        <a:t>4</a:t>
                      </a:r>
                    </a:p>
                  </a:txBody>
                  <a:tcPr anchor="ctr"/>
                </a:tc>
                <a:tc>
                  <a:txBody>
                    <a:bodyPr/>
                    <a:lstStyle/>
                    <a:p>
                      <a:endParaRPr lang="pl-PL"/>
                    </a:p>
                  </a:txBody>
                  <a:tcPr/>
                </a:tc>
                <a:tc>
                  <a:txBody>
                    <a:bodyPr/>
                    <a:lstStyle/>
                    <a:p>
                      <a:endParaRPr lang="pl-PL"/>
                    </a:p>
                  </a:txBody>
                  <a:tcPr/>
                </a:tc>
                <a:tc>
                  <a:txBody>
                    <a:bodyPr/>
                    <a:lstStyle/>
                    <a:p>
                      <a:endParaRPr lang="pl-PL" dirty="0"/>
                    </a:p>
                  </a:txBody>
                  <a:tcPr/>
                </a:tc>
                <a:extLst>
                  <a:ext uri="{0D108BD9-81ED-4DB2-BD59-A6C34878D82A}">
                    <a16:rowId xmlns:a16="http://schemas.microsoft.com/office/drawing/2014/main" xmlns="" val="542140130"/>
                  </a:ext>
                </a:extLst>
              </a:tr>
              <a:tr h="377853">
                <a:tc>
                  <a:txBody>
                    <a:bodyPr/>
                    <a:lstStyle/>
                    <a:p>
                      <a:pPr algn="ctr"/>
                      <a:r>
                        <a:rPr lang="pl-PL" dirty="0"/>
                        <a:t>5</a:t>
                      </a:r>
                    </a:p>
                  </a:txBody>
                  <a:tcPr anchor="ctr"/>
                </a:tc>
                <a:tc>
                  <a:txBody>
                    <a:bodyPr/>
                    <a:lstStyle/>
                    <a:p>
                      <a:endParaRPr lang="pl-PL"/>
                    </a:p>
                  </a:txBody>
                  <a:tcPr/>
                </a:tc>
                <a:tc>
                  <a:txBody>
                    <a:bodyPr/>
                    <a:lstStyle/>
                    <a:p>
                      <a:endParaRPr lang="pl-PL"/>
                    </a:p>
                  </a:txBody>
                  <a:tcPr/>
                </a:tc>
                <a:tc>
                  <a:txBody>
                    <a:bodyPr/>
                    <a:lstStyle/>
                    <a:p>
                      <a:endParaRPr lang="pl-PL" dirty="0"/>
                    </a:p>
                  </a:txBody>
                  <a:tcPr/>
                </a:tc>
                <a:extLst>
                  <a:ext uri="{0D108BD9-81ED-4DB2-BD59-A6C34878D82A}">
                    <a16:rowId xmlns:a16="http://schemas.microsoft.com/office/drawing/2014/main" xmlns="" val="3026140897"/>
                  </a:ext>
                </a:extLst>
              </a:tr>
              <a:tr h="377853">
                <a:tc>
                  <a:txBody>
                    <a:bodyPr/>
                    <a:lstStyle/>
                    <a:p>
                      <a:pPr algn="ctr"/>
                      <a:r>
                        <a:rPr lang="pl-PL" dirty="0"/>
                        <a:t>6</a:t>
                      </a:r>
                    </a:p>
                  </a:txBody>
                  <a:tcPr anchor="ctr"/>
                </a:tc>
                <a:tc>
                  <a:txBody>
                    <a:bodyPr/>
                    <a:lstStyle/>
                    <a:p>
                      <a:endParaRPr lang="pl-PL"/>
                    </a:p>
                  </a:txBody>
                  <a:tcPr/>
                </a:tc>
                <a:tc>
                  <a:txBody>
                    <a:bodyPr/>
                    <a:lstStyle/>
                    <a:p>
                      <a:endParaRPr lang="pl-PL"/>
                    </a:p>
                  </a:txBody>
                  <a:tcPr/>
                </a:tc>
                <a:tc>
                  <a:txBody>
                    <a:bodyPr/>
                    <a:lstStyle/>
                    <a:p>
                      <a:endParaRPr lang="pl-PL" dirty="0"/>
                    </a:p>
                  </a:txBody>
                  <a:tcPr/>
                </a:tc>
                <a:extLst>
                  <a:ext uri="{0D108BD9-81ED-4DB2-BD59-A6C34878D82A}">
                    <a16:rowId xmlns:a16="http://schemas.microsoft.com/office/drawing/2014/main" xmlns="" val="424570432"/>
                  </a:ext>
                </a:extLst>
              </a:tr>
            </a:tbl>
          </a:graphicData>
        </a:graphic>
      </p:graphicFrame>
    </p:spTree>
    <p:extLst>
      <p:ext uri="{BB962C8B-B14F-4D97-AF65-F5344CB8AC3E}">
        <p14:creationId xmlns:p14="http://schemas.microsoft.com/office/powerpoint/2010/main" xmlns="" val="119648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CFDC58E3-073B-4EC0-AA05-01797BB72850}"/>
              </a:ext>
            </a:extLst>
          </p:cNvPr>
          <p:cNvSpPr txBox="1"/>
          <p:nvPr/>
        </p:nvSpPr>
        <p:spPr>
          <a:xfrm>
            <a:off x="3966100" y="435010"/>
            <a:ext cx="4259803" cy="646331"/>
          </a:xfrm>
          <a:prstGeom prst="rect">
            <a:avLst/>
          </a:prstGeom>
          <a:noFill/>
        </p:spPr>
        <p:txBody>
          <a:bodyPr wrap="square" rtlCol="0">
            <a:spAutoFit/>
          </a:bodyPr>
          <a:lstStyle/>
          <a:p>
            <a:r>
              <a:rPr lang="pl-PL" sz="3600" b="1" dirty="0">
                <a:solidFill>
                  <a:srgbClr val="92D050"/>
                </a:solidFill>
              </a:rPr>
              <a:t>Wysoki numer domu</a:t>
            </a:r>
          </a:p>
        </p:txBody>
      </p:sp>
      <p:sp>
        <p:nvSpPr>
          <p:cNvPr id="3" name="pole tekstowe 2">
            <a:extLst>
              <a:ext uri="{FF2B5EF4-FFF2-40B4-BE49-F238E27FC236}">
                <a16:creationId xmlns:a16="http://schemas.microsoft.com/office/drawing/2014/main" xmlns="" id="{367EA3A2-A913-4888-9FA3-03080A418713}"/>
              </a:ext>
            </a:extLst>
          </p:cNvPr>
          <p:cNvSpPr txBox="1"/>
          <p:nvPr/>
        </p:nvSpPr>
        <p:spPr>
          <a:xfrm>
            <a:off x="896647" y="1748903"/>
            <a:ext cx="6445188" cy="2308324"/>
          </a:xfrm>
          <a:prstGeom prst="rect">
            <a:avLst/>
          </a:prstGeom>
          <a:noFill/>
        </p:spPr>
        <p:txBody>
          <a:bodyPr wrap="square" rtlCol="0">
            <a:spAutoFit/>
          </a:bodyPr>
          <a:lstStyle/>
          <a:p>
            <a:pPr algn="just"/>
            <a:r>
              <a:rPr lang="pl-PL" dirty="0"/>
              <a:t>Potrzebujecie:</a:t>
            </a:r>
          </a:p>
          <a:p>
            <a:pPr algn="just"/>
            <a:r>
              <a:rPr lang="pl-PL" dirty="0"/>
              <a:t>Kostkę</a:t>
            </a:r>
          </a:p>
          <a:p>
            <a:pPr algn="just"/>
            <a:r>
              <a:rPr lang="pl-PL" dirty="0"/>
              <a:t>Kartkę i ołówek</a:t>
            </a:r>
          </a:p>
          <a:p>
            <a:pPr algn="just"/>
            <a:endParaRPr lang="pl-PL" dirty="0"/>
          </a:p>
          <a:p>
            <a:pPr algn="just"/>
            <a:r>
              <a:rPr lang="pl-PL" dirty="0"/>
              <a:t>W grze chodzi o to, by wyrzucić kostką najwyższy trzycyfrowy numer domu. Każdy gracz ma 3 minuty. Musi się jednak po każdym rzucie natychmiast zdecydować, czy wpisze wyrzuconą cyfrę w miejscu jedności, dziesiątek czy setek swojego numeru domu.</a:t>
            </a:r>
          </a:p>
        </p:txBody>
      </p:sp>
      <p:pic>
        <p:nvPicPr>
          <p:cNvPr id="5" name="Obraz 4">
            <a:extLst>
              <a:ext uri="{FF2B5EF4-FFF2-40B4-BE49-F238E27FC236}">
                <a16:creationId xmlns:a16="http://schemas.microsoft.com/office/drawing/2014/main" xmlns="" id="{71DD2E36-8E63-47B8-BA81-3DD4A026E91E}"/>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t="3755" b="35534"/>
          <a:stretch/>
        </p:blipFill>
        <p:spPr>
          <a:xfrm>
            <a:off x="7674007" y="1379608"/>
            <a:ext cx="4009008" cy="2433948"/>
          </a:xfrm>
          <a:prstGeom prst="rect">
            <a:avLst/>
          </a:prstGeom>
        </p:spPr>
      </p:pic>
    </p:spTree>
    <p:extLst>
      <p:ext uri="{BB962C8B-B14F-4D97-AF65-F5344CB8AC3E}">
        <p14:creationId xmlns:p14="http://schemas.microsoft.com/office/powerpoint/2010/main" xmlns="" val="72257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A6218B6F-612F-41F7-A53E-3A5ABA40C38A}"/>
              </a:ext>
            </a:extLst>
          </p:cNvPr>
          <p:cNvSpPr txBox="1"/>
          <p:nvPr/>
        </p:nvSpPr>
        <p:spPr>
          <a:xfrm>
            <a:off x="3845512" y="506031"/>
            <a:ext cx="4500979" cy="646331"/>
          </a:xfrm>
          <a:prstGeom prst="rect">
            <a:avLst/>
          </a:prstGeom>
          <a:noFill/>
        </p:spPr>
        <p:txBody>
          <a:bodyPr wrap="square" rtlCol="0">
            <a:spAutoFit/>
          </a:bodyPr>
          <a:lstStyle/>
          <a:p>
            <a:r>
              <a:rPr lang="pl-PL" sz="3600" b="1" dirty="0">
                <a:solidFill>
                  <a:srgbClr val="92D050"/>
                </a:solidFill>
              </a:rPr>
              <a:t>101 ale żadnej jedynki</a:t>
            </a:r>
          </a:p>
        </p:txBody>
      </p:sp>
      <p:sp>
        <p:nvSpPr>
          <p:cNvPr id="3" name="pole tekstowe 2">
            <a:extLst>
              <a:ext uri="{FF2B5EF4-FFF2-40B4-BE49-F238E27FC236}">
                <a16:creationId xmlns:a16="http://schemas.microsoft.com/office/drawing/2014/main" xmlns="" id="{69B5A626-8EE1-4A8F-B939-DE23984F3A13}"/>
              </a:ext>
            </a:extLst>
          </p:cNvPr>
          <p:cNvSpPr txBox="1"/>
          <p:nvPr/>
        </p:nvSpPr>
        <p:spPr>
          <a:xfrm>
            <a:off x="506028" y="1740025"/>
            <a:ext cx="8087557" cy="3139321"/>
          </a:xfrm>
          <a:prstGeom prst="rect">
            <a:avLst/>
          </a:prstGeom>
          <a:noFill/>
        </p:spPr>
        <p:txBody>
          <a:bodyPr wrap="square" rtlCol="0">
            <a:spAutoFit/>
          </a:bodyPr>
          <a:lstStyle/>
          <a:p>
            <a:pPr algn="just"/>
            <a:r>
              <a:rPr lang="pl-PL" dirty="0"/>
              <a:t>Potrzebujecie:</a:t>
            </a:r>
          </a:p>
          <a:p>
            <a:pPr algn="just"/>
            <a:r>
              <a:rPr lang="pl-PL" dirty="0"/>
              <a:t>Kostkę do gry</a:t>
            </a:r>
          </a:p>
          <a:p>
            <a:pPr algn="just"/>
            <a:endParaRPr lang="pl-PL" dirty="0"/>
          </a:p>
          <a:p>
            <a:pPr algn="just"/>
            <a:r>
              <a:rPr lang="pl-PL" dirty="0"/>
              <a:t>Każdy gracz może rzucać kostką tak długo, jak uważa za konieczne. Rzuty są na bieżąco zliczane, a celem jest osiągniecie przed innymi graczami 101 lub więcej punktów. </a:t>
            </a:r>
          </a:p>
          <a:p>
            <a:pPr algn="just"/>
            <a:r>
              <a:rPr lang="pl-PL" dirty="0"/>
              <a:t>Jeśli gracz sam przerywa rzuty, zapamiętuje sobie zdobytą łączną sumę. Z tą liczbą zaczyna znowu, gdy następnym razem przyjdzie na niego kolej. </a:t>
            </a:r>
          </a:p>
          <a:p>
            <a:pPr algn="just"/>
            <a:r>
              <a:rPr lang="pl-PL" dirty="0"/>
              <a:t>Jedynym szkopułem w tej grze jest „1” – kto ją wyrzuci musi przerwać rzuty, traci wszystko, co dotychczas wyrzucił i zaczyna od zera, gdy następnym razem przypada na niego kolej.</a:t>
            </a:r>
          </a:p>
        </p:txBody>
      </p:sp>
      <p:pic>
        <p:nvPicPr>
          <p:cNvPr id="5" name="Obraz 4" descr="Obraz zawierający czerwony, siedzi, patrzenie, stół&#10;&#10;Opis wygenerowany automatycznie">
            <a:extLst>
              <a:ext uri="{FF2B5EF4-FFF2-40B4-BE49-F238E27FC236}">
                <a16:creationId xmlns:a16="http://schemas.microsoft.com/office/drawing/2014/main" xmlns="" id="{509307D2-358C-4623-8A7B-BA2238576A4C}"/>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823435" y="829192"/>
            <a:ext cx="2162175" cy="2076450"/>
          </a:xfrm>
          <a:prstGeom prst="rect">
            <a:avLst/>
          </a:prstGeom>
        </p:spPr>
      </p:pic>
    </p:spTree>
    <p:extLst>
      <p:ext uri="{BB962C8B-B14F-4D97-AF65-F5344CB8AC3E}">
        <p14:creationId xmlns:p14="http://schemas.microsoft.com/office/powerpoint/2010/main" xmlns="" val="422791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E970825F-9582-4627-B335-5E4196E78631}"/>
              </a:ext>
            </a:extLst>
          </p:cNvPr>
          <p:cNvSpPr txBox="1"/>
          <p:nvPr/>
        </p:nvSpPr>
        <p:spPr>
          <a:xfrm>
            <a:off x="4737719" y="319598"/>
            <a:ext cx="2716567" cy="646331"/>
          </a:xfrm>
          <a:prstGeom prst="rect">
            <a:avLst/>
          </a:prstGeom>
          <a:noFill/>
        </p:spPr>
        <p:txBody>
          <a:bodyPr wrap="square" rtlCol="0">
            <a:spAutoFit/>
          </a:bodyPr>
          <a:lstStyle/>
          <a:p>
            <a:r>
              <a:rPr lang="pl-PL" sz="3600" b="1" dirty="0">
                <a:solidFill>
                  <a:srgbClr val="92D050"/>
                </a:solidFill>
              </a:rPr>
              <a:t>Gry karciane</a:t>
            </a:r>
          </a:p>
        </p:txBody>
      </p:sp>
      <p:sp>
        <p:nvSpPr>
          <p:cNvPr id="3" name="pole tekstowe 2">
            <a:extLst>
              <a:ext uri="{FF2B5EF4-FFF2-40B4-BE49-F238E27FC236}">
                <a16:creationId xmlns:a16="http://schemas.microsoft.com/office/drawing/2014/main" xmlns="" id="{07F6FFE1-D512-43E3-A115-885EE7303057}"/>
              </a:ext>
            </a:extLst>
          </p:cNvPr>
          <p:cNvSpPr txBox="1"/>
          <p:nvPr/>
        </p:nvSpPr>
        <p:spPr>
          <a:xfrm>
            <a:off x="363985" y="1367162"/>
            <a:ext cx="11363419" cy="5078313"/>
          </a:xfrm>
          <a:prstGeom prst="rect">
            <a:avLst/>
          </a:prstGeom>
          <a:noFill/>
        </p:spPr>
        <p:txBody>
          <a:bodyPr wrap="square" rtlCol="0">
            <a:spAutoFit/>
          </a:bodyPr>
          <a:lstStyle/>
          <a:p>
            <a:r>
              <a:rPr lang="pl-PL" dirty="0"/>
              <a:t>Zasad wymienionych przez nas gier musicie poszukać sami, na przykład w Internecie. Postaramy się w paru słowach nakreślić na czym polega dana gra.</a:t>
            </a:r>
          </a:p>
          <a:p>
            <a:pPr marL="342900" indent="-342900">
              <a:buAutoNum type="arabicPeriod"/>
            </a:pPr>
            <a:r>
              <a:rPr lang="pl-PL" dirty="0"/>
              <a:t>Tysiąc – to gra dla „starszaków”. Gramy kartami od 9 do asa. Grając w tysiąca liczy się logiczne myślenie. Gra dla 2 – 4 osób.</a:t>
            </a:r>
          </a:p>
          <a:p>
            <a:pPr marL="342900" indent="-342900">
              <a:buAutoNum type="arabicPeriod"/>
            </a:pPr>
            <a:r>
              <a:rPr lang="pl-PL" dirty="0"/>
              <a:t>Makao – wersji makao jest chyba tyle ilu graczy w nią gra. Można grać jedną talią lub wieloma. Ilość osób zależy tylko i wyłącznie od nas. Gra jest dość szybka, nawet najmłodsi uczniowie szybko przyswoją zasady. </a:t>
            </a:r>
          </a:p>
          <a:p>
            <a:pPr marL="342900" indent="-342900">
              <a:buAutoNum type="arabicPeriod"/>
            </a:pPr>
            <a:r>
              <a:rPr lang="pl-PL" dirty="0"/>
              <a:t>Wojna – gra, która jest jedną z pierwszych gier karcianych, których się uczymy. Polega w dużej mierze na szczęściu. Jest prosta, przyjemna i dynamiczna</a:t>
            </a:r>
          </a:p>
          <a:p>
            <a:pPr marL="342900" indent="-342900">
              <a:buAutoNum type="arabicPeriod"/>
            </a:pPr>
            <a:r>
              <a:rPr lang="pl-PL" dirty="0"/>
              <a:t>Kierki – to trochę odwrócona wojna. Chodzi o to żeby zebrać jak najmniejszą liczbę kart. Gra składa się z wielu rund, każda runda ma trochę inne zasady. Do gry wykorzystujemy całą talię kart. W grę można grać od 2 osób ale najlepiej gra się w 3 lub 4.</a:t>
            </a:r>
          </a:p>
          <a:p>
            <a:pPr marL="342900" indent="-342900">
              <a:buAutoNum type="arabicPeriod"/>
            </a:pPr>
            <a:r>
              <a:rPr lang="pl-PL" dirty="0"/>
              <a:t>Remik – w remika gra się na całym świecie, dużą popularnością remik cieszy się w USA. Jej zasady zostały spisane w 1909 roku. Remik podobny jest trochę do brydża, trochę do tysiąca. Remika możemy zaliczyć do „klasycznych” gier karcianych.</a:t>
            </a:r>
          </a:p>
          <a:p>
            <a:pPr marL="342900" indent="-342900">
              <a:buAutoNum type="arabicPeriod"/>
            </a:pPr>
            <a:r>
              <a:rPr lang="pl-PL" dirty="0"/>
              <a:t>Piotruś – do gry w Piotrusia musimy z talii wybrać 12 par i jedną niepasującą, tzw. Piotrusia. To bardzo prosta i sympatyczna gra.</a:t>
            </a:r>
          </a:p>
          <a:p>
            <a:endParaRPr lang="pl-PL" dirty="0"/>
          </a:p>
          <a:p>
            <a:r>
              <a:rPr lang="pl-PL" dirty="0"/>
              <a:t>Zapewne znacie też oszusta, brydża, baśkę, koko, kuku, atu, 3-5-8, pana, </a:t>
            </a:r>
            <a:r>
              <a:rPr lang="pl-PL" dirty="0" err="1"/>
              <a:t>blefa</a:t>
            </a:r>
            <a:r>
              <a:rPr lang="pl-PL" dirty="0"/>
              <a:t> i wiele innych…..</a:t>
            </a:r>
          </a:p>
        </p:txBody>
      </p:sp>
      <p:pic>
        <p:nvPicPr>
          <p:cNvPr id="5" name="Obraz 4" descr="Obraz zawierający tekst, królowa&#10;&#10;Opis wygenerowany automatycznie">
            <a:extLst>
              <a:ext uri="{FF2B5EF4-FFF2-40B4-BE49-F238E27FC236}">
                <a16:creationId xmlns:a16="http://schemas.microsoft.com/office/drawing/2014/main" xmlns="" id="{941F039C-ADF0-444D-8417-45B322BA94D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863044" y="319596"/>
            <a:ext cx="1454645" cy="1106795"/>
          </a:xfrm>
          <a:prstGeom prst="rect">
            <a:avLst/>
          </a:prstGeom>
        </p:spPr>
      </p:pic>
      <p:pic>
        <p:nvPicPr>
          <p:cNvPr id="7" name="Obraz 6">
            <a:extLst>
              <a:ext uri="{FF2B5EF4-FFF2-40B4-BE49-F238E27FC236}">
                <a16:creationId xmlns:a16="http://schemas.microsoft.com/office/drawing/2014/main" xmlns="" id="{CE064A16-CCD3-481A-8653-97059767090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157589" y="5556832"/>
            <a:ext cx="1220563" cy="1017137"/>
          </a:xfrm>
          <a:prstGeom prst="rect">
            <a:avLst/>
          </a:prstGeom>
        </p:spPr>
      </p:pic>
      <p:pic>
        <p:nvPicPr>
          <p:cNvPr id="9" name="Obraz 8" descr="Obraz zawierający królowa, tekst, papier, stół&#10;&#10;Opis wygenerowany automatycznie">
            <a:extLst>
              <a:ext uri="{FF2B5EF4-FFF2-40B4-BE49-F238E27FC236}">
                <a16:creationId xmlns:a16="http://schemas.microsoft.com/office/drawing/2014/main" xmlns="" id="{271568AD-FA38-4585-AFF0-30183AE1F30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749726" y="336590"/>
            <a:ext cx="1238575" cy="1089800"/>
          </a:xfrm>
          <a:prstGeom prst="rect">
            <a:avLst/>
          </a:prstGeom>
        </p:spPr>
      </p:pic>
    </p:spTree>
    <p:extLst>
      <p:ext uri="{BB962C8B-B14F-4D97-AF65-F5344CB8AC3E}">
        <p14:creationId xmlns:p14="http://schemas.microsoft.com/office/powerpoint/2010/main" xmlns="" val="2765496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4B2C8725-C0EE-4A17-8444-EF98AF5B3088}"/>
              </a:ext>
            </a:extLst>
          </p:cNvPr>
          <p:cNvSpPr txBox="1"/>
          <p:nvPr/>
        </p:nvSpPr>
        <p:spPr>
          <a:xfrm>
            <a:off x="5208235" y="461643"/>
            <a:ext cx="1775535" cy="646331"/>
          </a:xfrm>
          <a:prstGeom prst="rect">
            <a:avLst/>
          </a:prstGeom>
          <a:noFill/>
        </p:spPr>
        <p:txBody>
          <a:bodyPr wrap="square" rtlCol="0">
            <a:spAutoFit/>
          </a:bodyPr>
          <a:lstStyle/>
          <a:p>
            <a:r>
              <a:rPr lang="pl-PL" sz="3600" b="1" dirty="0">
                <a:solidFill>
                  <a:srgbClr val="92D050"/>
                </a:solidFill>
              </a:rPr>
              <a:t>Pasjans</a:t>
            </a:r>
          </a:p>
        </p:txBody>
      </p:sp>
      <p:sp>
        <p:nvSpPr>
          <p:cNvPr id="3" name="pole tekstowe 2">
            <a:extLst>
              <a:ext uri="{FF2B5EF4-FFF2-40B4-BE49-F238E27FC236}">
                <a16:creationId xmlns:a16="http://schemas.microsoft.com/office/drawing/2014/main" xmlns="" id="{F80198DD-0885-48D4-8432-510E98039E4E}"/>
              </a:ext>
            </a:extLst>
          </p:cNvPr>
          <p:cNvSpPr txBox="1"/>
          <p:nvPr/>
        </p:nvSpPr>
        <p:spPr>
          <a:xfrm>
            <a:off x="621438" y="1740025"/>
            <a:ext cx="11061577" cy="2585323"/>
          </a:xfrm>
          <a:prstGeom prst="rect">
            <a:avLst/>
          </a:prstGeom>
          <a:noFill/>
        </p:spPr>
        <p:txBody>
          <a:bodyPr wrap="square" rtlCol="0">
            <a:spAutoFit/>
          </a:bodyPr>
          <a:lstStyle/>
          <a:p>
            <a:r>
              <a:rPr lang="pl-PL" dirty="0"/>
              <a:t>Układanie pasjansów to jednoosobowe zadanie. Możemy w nie grać wtedy, gdy nikt nie ma czasu albo ochoty zagrać z nami.</a:t>
            </a:r>
          </a:p>
          <a:p>
            <a:r>
              <a:rPr lang="pl-PL" dirty="0"/>
              <a:t>Najbardziej znanym pasjansem jest Mały  Fortepian. Oprócz niego możecie zagrać np. w:</a:t>
            </a:r>
          </a:p>
          <a:p>
            <a:pPr marL="285750" indent="-285750">
              <a:buFont typeface="Arial" panose="020B0604020202020204" pitchFamily="34" charset="0"/>
              <a:buChar char="•"/>
            </a:pPr>
            <a:r>
              <a:rPr lang="pl-PL" dirty="0"/>
              <a:t>Grób Napoleona</a:t>
            </a:r>
          </a:p>
          <a:p>
            <a:pPr marL="285750" indent="-285750">
              <a:buFont typeface="Arial" panose="020B0604020202020204" pitchFamily="34" charset="0"/>
              <a:buChar char="•"/>
            </a:pPr>
            <a:r>
              <a:rPr lang="pl-PL" dirty="0"/>
              <a:t>Pasjansa pająka</a:t>
            </a:r>
          </a:p>
          <a:p>
            <a:pPr marL="285750" indent="-285750">
              <a:buFont typeface="Arial" panose="020B0604020202020204" pitchFamily="34" charset="0"/>
              <a:buChar char="•"/>
            </a:pPr>
            <a:r>
              <a:rPr lang="pl-PL" dirty="0"/>
              <a:t>Piramidę</a:t>
            </a:r>
          </a:p>
          <a:p>
            <a:pPr marL="285750" indent="-285750">
              <a:buFont typeface="Arial" panose="020B0604020202020204" pitchFamily="34" charset="0"/>
              <a:buChar char="•"/>
            </a:pPr>
            <a:r>
              <a:rPr lang="pl-PL" dirty="0"/>
              <a:t>Rachmistrza</a:t>
            </a:r>
          </a:p>
          <a:p>
            <a:pPr marL="285750" indent="-285750">
              <a:buFont typeface="Arial" panose="020B0604020202020204" pitchFamily="34" charset="0"/>
              <a:buChar char="•"/>
            </a:pPr>
            <a:r>
              <a:rPr lang="pl-PL" dirty="0"/>
              <a:t>Ogródek</a:t>
            </a:r>
          </a:p>
          <a:p>
            <a:pPr marL="285750" indent="-285750">
              <a:buFont typeface="Arial" panose="020B0604020202020204" pitchFamily="34" charset="0"/>
              <a:buChar char="•"/>
            </a:pPr>
            <a:r>
              <a:rPr lang="pl-PL" dirty="0"/>
              <a:t>Krzyżówkę itd.</a:t>
            </a:r>
          </a:p>
        </p:txBody>
      </p:sp>
      <p:pic>
        <p:nvPicPr>
          <p:cNvPr id="5" name="Obraz 4">
            <a:extLst>
              <a:ext uri="{FF2B5EF4-FFF2-40B4-BE49-F238E27FC236}">
                <a16:creationId xmlns:a16="http://schemas.microsoft.com/office/drawing/2014/main" xmlns="" id="{142DC3B3-08B9-44D3-93A9-A2609095E74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817419" y="4289785"/>
            <a:ext cx="2907232" cy="2180424"/>
          </a:xfrm>
          <a:prstGeom prst="rect">
            <a:avLst/>
          </a:prstGeom>
        </p:spPr>
      </p:pic>
      <p:pic>
        <p:nvPicPr>
          <p:cNvPr id="7" name="Obraz 6">
            <a:extLst>
              <a:ext uri="{FF2B5EF4-FFF2-40B4-BE49-F238E27FC236}">
                <a16:creationId xmlns:a16="http://schemas.microsoft.com/office/drawing/2014/main" xmlns="" id="{A28050DB-590F-4A9C-9693-E1D4CCF3B5F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096002" y="3164017"/>
            <a:ext cx="3002060" cy="2251545"/>
          </a:xfrm>
          <a:prstGeom prst="rect">
            <a:avLst/>
          </a:prstGeom>
        </p:spPr>
      </p:pic>
      <p:pic>
        <p:nvPicPr>
          <p:cNvPr id="9" name="Obraz 8" descr="Obraz zawierający pomieszczenie&#10;&#10;Opis wygenerowany automatycznie">
            <a:extLst>
              <a:ext uri="{FF2B5EF4-FFF2-40B4-BE49-F238E27FC236}">
                <a16:creationId xmlns:a16="http://schemas.microsoft.com/office/drawing/2014/main" xmlns="" id="{E40157CD-EE18-4FA7-A1A9-B5DECFA9DE43}"/>
              </a:ext>
            </a:extLst>
          </p:cNvPr>
          <p:cNvPicPr>
            <a:picLocks noChangeAspect="1"/>
          </p:cNvPicPr>
          <p:nvPr/>
        </p:nvPicPr>
        <p:blipFill rotWithShape="1">
          <a:blip r:embed="rId4">
            <a:extLst>
              <a:ext uri="{28A0092B-C50C-407E-A947-70E740481C1C}">
                <a14:useLocalDpi xmlns:a14="http://schemas.microsoft.com/office/drawing/2010/main" xmlns="" val="0"/>
              </a:ext>
            </a:extLst>
          </a:blip>
          <a:srcRect b="8814"/>
          <a:stretch/>
        </p:blipFill>
        <p:spPr>
          <a:xfrm>
            <a:off x="9469412" y="2382537"/>
            <a:ext cx="2285353" cy="1562952"/>
          </a:xfrm>
          <a:prstGeom prst="rect">
            <a:avLst/>
          </a:prstGeom>
        </p:spPr>
      </p:pic>
    </p:spTree>
    <p:extLst>
      <p:ext uri="{BB962C8B-B14F-4D97-AF65-F5344CB8AC3E}">
        <p14:creationId xmlns:p14="http://schemas.microsoft.com/office/powerpoint/2010/main" xmlns="" val="1730369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00012A03-988E-4F06-81F0-B30BD4EDD19A}"/>
              </a:ext>
            </a:extLst>
          </p:cNvPr>
          <p:cNvSpPr txBox="1"/>
          <p:nvPr/>
        </p:nvSpPr>
        <p:spPr>
          <a:xfrm>
            <a:off x="5394664" y="461643"/>
            <a:ext cx="1402672" cy="646331"/>
          </a:xfrm>
          <a:prstGeom prst="rect">
            <a:avLst/>
          </a:prstGeom>
          <a:noFill/>
        </p:spPr>
        <p:txBody>
          <a:bodyPr wrap="square" rtlCol="0">
            <a:spAutoFit/>
          </a:bodyPr>
          <a:lstStyle/>
          <a:p>
            <a:r>
              <a:rPr lang="pl-PL" sz="3600" b="1">
                <a:solidFill>
                  <a:srgbClr val="92D050"/>
                </a:solidFill>
              </a:rPr>
              <a:t>Statki</a:t>
            </a:r>
            <a:endParaRPr lang="pl-PL" sz="3600" b="1" dirty="0">
              <a:solidFill>
                <a:srgbClr val="92D050"/>
              </a:solidFill>
            </a:endParaRPr>
          </a:p>
        </p:txBody>
      </p:sp>
      <p:sp>
        <p:nvSpPr>
          <p:cNvPr id="3" name="Prostokąt 2">
            <a:extLst>
              <a:ext uri="{FF2B5EF4-FFF2-40B4-BE49-F238E27FC236}">
                <a16:creationId xmlns:a16="http://schemas.microsoft.com/office/drawing/2014/main" xmlns="" id="{7BFB17A1-8591-479D-945A-1B5860AF088E}"/>
              </a:ext>
            </a:extLst>
          </p:cNvPr>
          <p:cNvSpPr/>
          <p:nvPr/>
        </p:nvSpPr>
        <p:spPr>
          <a:xfrm>
            <a:off x="329955" y="1582343"/>
            <a:ext cx="11532093" cy="3416320"/>
          </a:xfrm>
          <a:prstGeom prst="rect">
            <a:avLst/>
          </a:prstGeom>
        </p:spPr>
        <p:txBody>
          <a:bodyPr wrap="square">
            <a:spAutoFit/>
          </a:bodyPr>
          <a:lstStyle/>
          <a:p>
            <a:pPr algn="just"/>
            <a:r>
              <a:rPr lang="pl-PL" dirty="0"/>
              <a:t>Gra może się toczyć zarówno na kartce papieru. Każdy z graczy posiada po dwie plansze o wielkości, zazwyczaj, 10x10 pól. Kolumny są oznaczone poprzez współrzędne literami od A do J i liczbami 1 do 10. Na jednym z kwadratów gracz zaznacza swoje statki, których położenie będzie odgadywał przeciwnik. Na drugim zaznacza trafione statki przeciwnika i oddane przez siebie strzały. Statki ustawiane są w pionie lub poziomie, w taki sposób, aby nie stykały się one ze sobą ani bokami, ani rogami. Okręty są różnej wielkości i zazwyczaj więcej jest jednostek o mniejszej wielkości, np. gracze mogą posiadać po jednym czteromasztowcu wielkości czterech kratek, dwóch trójmasztowcach wielkości trzech kratek, trzech dwumasztowcach o wielkości dwóch kratek i po czterech jednomasztowcach. </a:t>
            </a:r>
          </a:p>
          <a:p>
            <a:pPr algn="just"/>
            <a:r>
              <a:rPr lang="pl-PL" dirty="0"/>
              <a:t>Trafienie okrętu przeciwnika polega na strzale, który jest odgadnięciem położenia jakiegoś statku. Strzały oddawane są naprzemiennie, poprzez podanie współrzędnych pola (np. B5). W przypadku strzału trafionego, gracz kontynuuje strzelanie (czyli swój ruch) aż do momentu chybienia. Zatopienie statku ma miejsce wówczas, gdy gracz odgadnie położenie całego statku. O chybieniu gracz informuje przeciwnika słowem „pudło”, o trafieniu „trafiony” lub „(trafiony) zatopiony”. </a:t>
            </a:r>
          </a:p>
          <a:p>
            <a:pPr algn="just"/>
            <a:r>
              <a:rPr lang="pl-PL" dirty="0"/>
              <a:t>Wygrywa ten, kto pierwszy zatopi wszystkie statki przeciwnika. </a:t>
            </a:r>
          </a:p>
        </p:txBody>
      </p:sp>
      <p:pic>
        <p:nvPicPr>
          <p:cNvPr id="5" name="Obraz 4" descr="Obraz zawierający ekran, tekst&#10;&#10;Opis wygenerowany automatycznie">
            <a:extLst>
              <a:ext uri="{FF2B5EF4-FFF2-40B4-BE49-F238E27FC236}">
                <a16:creationId xmlns:a16="http://schemas.microsoft.com/office/drawing/2014/main" xmlns="" id="{712533FC-8117-45AD-AA2E-A6D028D6166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877236" y="4754459"/>
            <a:ext cx="3833304" cy="1755653"/>
          </a:xfrm>
          <a:prstGeom prst="rect">
            <a:avLst/>
          </a:prstGeom>
        </p:spPr>
      </p:pic>
    </p:spTree>
    <p:extLst>
      <p:ext uri="{BB962C8B-B14F-4D97-AF65-F5344CB8AC3E}">
        <p14:creationId xmlns:p14="http://schemas.microsoft.com/office/powerpoint/2010/main" xmlns="" val="1111345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91A1C7EF-7F2D-44DF-8935-DA1638F43736}"/>
              </a:ext>
            </a:extLst>
          </p:cNvPr>
          <p:cNvSpPr txBox="1"/>
          <p:nvPr/>
        </p:nvSpPr>
        <p:spPr>
          <a:xfrm>
            <a:off x="4311591" y="310722"/>
            <a:ext cx="3568823" cy="646331"/>
          </a:xfrm>
          <a:prstGeom prst="rect">
            <a:avLst/>
          </a:prstGeom>
          <a:noFill/>
        </p:spPr>
        <p:txBody>
          <a:bodyPr wrap="square" rtlCol="0">
            <a:spAutoFit/>
          </a:bodyPr>
          <a:lstStyle/>
          <a:p>
            <a:r>
              <a:rPr lang="pl-PL" sz="3600" b="1" dirty="0">
                <a:solidFill>
                  <a:srgbClr val="92D050"/>
                </a:solidFill>
              </a:rPr>
              <a:t>Państwa - Miasta</a:t>
            </a:r>
          </a:p>
        </p:txBody>
      </p:sp>
      <p:sp>
        <p:nvSpPr>
          <p:cNvPr id="3" name="Prostokąt 2">
            <a:extLst>
              <a:ext uri="{FF2B5EF4-FFF2-40B4-BE49-F238E27FC236}">
                <a16:creationId xmlns:a16="http://schemas.microsoft.com/office/drawing/2014/main" xmlns="" id="{623C39C3-651E-4AEC-9D41-70729BD4C56B}"/>
              </a:ext>
            </a:extLst>
          </p:cNvPr>
          <p:cNvSpPr/>
          <p:nvPr/>
        </p:nvSpPr>
        <p:spPr>
          <a:xfrm>
            <a:off x="508985" y="957050"/>
            <a:ext cx="11360459" cy="5262979"/>
          </a:xfrm>
          <a:prstGeom prst="rect">
            <a:avLst/>
          </a:prstGeom>
        </p:spPr>
        <p:txBody>
          <a:bodyPr wrap="square">
            <a:spAutoFit/>
          </a:bodyPr>
          <a:lstStyle/>
          <a:p>
            <a:pPr algn="just"/>
            <a:r>
              <a:rPr lang="pl-PL" sz="1600" dirty="0"/>
              <a:t>To rodzaj gry towarzyskiej polegającej na wyszukiwaniu słów z różnych dziedzin rozpoczynających się na zadaną literę. </a:t>
            </a:r>
          </a:p>
          <a:p>
            <a:pPr algn="just"/>
            <a:r>
              <a:rPr lang="pl-PL" sz="1600" dirty="0"/>
              <a:t>Gra jest przeznaczona dla uczestników w liczbie od dwóch do kilkunastu. Każdy uczestnik gry powinien być zaopatrzony w następujące rekwizyty: </a:t>
            </a:r>
          </a:p>
          <a:p>
            <a:pPr algn="just"/>
            <a:r>
              <a:rPr lang="pl-PL" sz="1600" dirty="0"/>
              <a:t>kartka z narysowaną tabelką. Kolumny tabelki powinny być zatytułowane nazwami poszczególnych kategorii, np.: państwo, miasto, roślina, zwierzę, rzecz, imię, dyscyplina sportu, góra, sławny człowiek, kolor, zawód, rzeka albo jeszcze inne. Każdy gracza powinien mieć  coś do pisania.</a:t>
            </a:r>
          </a:p>
          <a:p>
            <a:pPr algn="just"/>
            <a:r>
              <a:rPr lang="pl-PL" sz="1600" dirty="0"/>
              <a:t>Wylosowanie litery – jeden z graczy wymienia w pamięci po kolei wszystkie litery alfabetu, zaznaczając głośno moment, w którym zaczyna (zwyczajowo głośno wypowiada </a:t>
            </a:r>
            <a:r>
              <a:rPr lang="pl-PL" sz="1600" i="1" dirty="0"/>
              <a:t>XYZ</a:t>
            </a:r>
            <a:r>
              <a:rPr lang="pl-PL" sz="1600" dirty="0"/>
              <a:t>), zaś inny, wcześniej ustalony gracz, w wybranym przez siebie momencie mu przerywa. Litera, na której przerwano wyliczanie alfabetu, jest właśnie wybraną literą.</a:t>
            </a:r>
          </a:p>
          <a:p>
            <a:pPr algn="just"/>
            <a:r>
              <a:rPr lang="pl-PL" sz="1600" dirty="0"/>
              <a:t>Od momentu wylosowania litery wszyscy gracze zaczynają wpisywać do swoich tabelek słowa zaczynające się na wylosowaną literę – do każdej kolumny tabelki po jednym słowie pasującym do danej kategorii. </a:t>
            </a:r>
          </a:p>
          <a:p>
            <a:pPr algn="just"/>
            <a:r>
              <a:rPr lang="pl-PL" sz="1600" dirty="0"/>
              <a:t>Wpisywanie słów kończy się, gdy któryś z graczy wpisze odpowiednie słowa do wszystkich kolumn tabelki i głośno to oznajmi lub gdy wszyscy gracze ustalą, że już nic więcej nie są w stanie wymyślić i można zakończyć ten etap gry. </a:t>
            </a:r>
          </a:p>
          <a:p>
            <a:pPr algn="just"/>
            <a:r>
              <a:rPr lang="pl-PL" sz="1600" dirty="0"/>
              <a:t>Zliczanie punktów – wszyscy gracze kolejno wyczytują wpisane przez siebie słowa w poszczególne kolumny. Istnieją dwa systemy przyznawania punktów . Jeżeli gracz jako jedyny wymyślił wyraz, którego nikt nie miał, dostaje 15 pkt, jeżeli każdy gracz miał inne słowo - wszyscy dostają po 10 pkt, jeżeli każdy ma ten sam wyraz dostaje się po 5 pkt, a jeżeli ktoś nie napisał poprawnego wyrazu lub nic nie napisał dostaje 0 pkt, a jednocześnie innym graczom zwiększa się liczba punktów o 5 (nie wliczając w to gracza który ma 15 punktów).</a:t>
            </a:r>
          </a:p>
          <a:p>
            <a:pPr algn="just"/>
            <a:r>
              <a:rPr lang="pl-PL" sz="1600" dirty="0"/>
              <a:t>Gra toczy się tak długo, jak tylko gracze mają na to ochotę. Zwyczajowo, gdy wylosuje się literę, która została wybrana już wcześniej, ponawia się losowanie. Zwycięża ten, kto zbierze w trakcie gry najwięcej punktów.</a:t>
            </a:r>
          </a:p>
          <a:p>
            <a:pPr algn="just"/>
            <a:endParaRPr lang="pl-PL" sz="1600" dirty="0"/>
          </a:p>
          <a:p>
            <a:pPr algn="just"/>
            <a:endParaRPr lang="pl-PL" sz="1600" dirty="0"/>
          </a:p>
        </p:txBody>
      </p:sp>
    </p:spTree>
    <p:extLst>
      <p:ext uri="{BB962C8B-B14F-4D97-AF65-F5344CB8AC3E}">
        <p14:creationId xmlns:p14="http://schemas.microsoft.com/office/powerpoint/2010/main" xmlns="" val="522533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84DAF7AB-AD14-45CE-9BE8-C38DA7428AEF}"/>
              </a:ext>
            </a:extLst>
          </p:cNvPr>
          <p:cNvSpPr txBox="1"/>
          <p:nvPr/>
        </p:nvSpPr>
        <p:spPr>
          <a:xfrm>
            <a:off x="4480267" y="497154"/>
            <a:ext cx="3231471" cy="646331"/>
          </a:xfrm>
          <a:prstGeom prst="rect">
            <a:avLst/>
          </a:prstGeom>
          <a:noFill/>
        </p:spPr>
        <p:txBody>
          <a:bodyPr wrap="square" rtlCol="0">
            <a:spAutoFit/>
          </a:bodyPr>
          <a:lstStyle/>
          <a:p>
            <a:r>
              <a:rPr lang="pl-PL" sz="3600" b="1" dirty="0">
                <a:solidFill>
                  <a:srgbClr val="92D050"/>
                </a:solidFill>
              </a:rPr>
              <a:t>Kółko i krzyżyk</a:t>
            </a:r>
          </a:p>
        </p:txBody>
      </p:sp>
      <p:sp>
        <p:nvSpPr>
          <p:cNvPr id="3" name="pole tekstowe 2">
            <a:extLst>
              <a:ext uri="{FF2B5EF4-FFF2-40B4-BE49-F238E27FC236}">
                <a16:creationId xmlns:a16="http://schemas.microsoft.com/office/drawing/2014/main" xmlns="" id="{CE572584-04D9-4F22-A343-23798ADEA379}"/>
              </a:ext>
            </a:extLst>
          </p:cNvPr>
          <p:cNvSpPr txBox="1"/>
          <p:nvPr/>
        </p:nvSpPr>
        <p:spPr>
          <a:xfrm>
            <a:off x="603683" y="1722268"/>
            <a:ext cx="6507332" cy="1477328"/>
          </a:xfrm>
          <a:prstGeom prst="rect">
            <a:avLst/>
          </a:prstGeom>
          <a:noFill/>
        </p:spPr>
        <p:txBody>
          <a:bodyPr wrap="square" rtlCol="0">
            <a:spAutoFit/>
          </a:bodyPr>
          <a:lstStyle/>
          <a:p>
            <a:r>
              <a:rPr lang="pl-PL" dirty="0"/>
              <a:t>Potrzebujecie:</a:t>
            </a:r>
          </a:p>
          <a:p>
            <a:r>
              <a:rPr lang="pl-PL" dirty="0"/>
              <a:t>Kartki i ołówka</a:t>
            </a:r>
          </a:p>
          <a:p>
            <a:endParaRPr lang="pl-PL" dirty="0"/>
          </a:p>
          <a:p>
            <a:r>
              <a:rPr lang="pl-PL" dirty="0"/>
              <a:t>Chyba każdy z Was zna zabawę w kółko i krzyży. </a:t>
            </a:r>
          </a:p>
          <a:p>
            <a:r>
              <a:rPr lang="pl-PL" dirty="0"/>
              <a:t>W grze chodzi o to żeby ustawić 3 swoje znaki (kółka albo krzyżyki)</a:t>
            </a:r>
          </a:p>
        </p:txBody>
      </p:sp>
      <p:pic>
        <p:nvPicPr>
          <p:cNvPr id="5" name="Obraz 4" descr="Obraz zawierający obiekt, antena, zegar, biały&#10;&#10;Opis wygenerowany automatycznie">
            <a:extLst>
              <a:ext uri="{FF2B5EF4-FFF2-40B4-BE49-F238E27FC236}">
                <a16:creationId xmlns:a16="http://schemas.microsoft.com/office/drawing/2014/main" xmlns="" id="{501BB95C-3087-4A4F-BE9E-C71594F5F3B8}"/>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096001" y="3199600"/>
            <a:ext cx="4611615" cy="3165167"/>
          </a:xfrm>
          <a:prstGeom prst="rect">
            <a:avLst/>
          </a:prstGeom>
        </p:spPr>
      </p:pic>
    </p:spTree>
    <p:extLst>
      <p:ext uri="{BB962C8B-B14F-4D97-AF65-F5344CB8AC3E}">
        <p14:creationId xmlns:p14="http://schemas.microsoft.com/office/powerpoint/2010/main" xmlns="" val="953684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9261ABA5-1CBB-4D72-8893-6E8D2FC92306}"/>
              </a:ext>
            </a:extLst>
          </p:cNvPr>
          <p:cNvSpPr txBox="1"/>
          <p:nvPr/>
        </p:nvSpPr>
        <p:spPr>
          <a:xfrm>
            <a:off x="4822055" y="372866"/>
            <a:ext cx="2547892" cy="646331"/>
          </a:xfrm>
          <a:prstGeom prst="rect">
            <a:avLst/>
          </a:prstGeom>
          <a:noFill/>
        </p:spPr>
        <p:txBody>
          <a:bodyPr wrap="square" rtlCol="0">
            <a:spAutoFit/>
          </a:bodyPr>
          <a:lstStyle/>
          <a:p>
            <a:r>
              <a:rPr lang="pl-PL" sz="3600" b="1" dirty="0">
                <a:solidFill>
                  <a:srgbClr val="92D050"/>
                </a:solidFill>
              </a:rPr>
              <a:t>Skojarzenia</a:t>
            </a:r>
          </a:p>
        </p:txBody>
      </p:sp>
      <p:sp>
        <p:nvSpPr>
          <p:cNvPr id="3" name="pole tekstowe 2">
            <a:extLst>
              <a:ext uri="{FF2B5EF4-FFF2-40B4-BE49-F238E27FC236}">
                <a16:creationId xmlns:a16="http://schemas.microsoft.com/office/drawing/2014/main" xmlns="" id="{70EA3E35-CECE-41E5-A63C-7327FE6EC098}"/>
              </a:ext>
            </a:extLst>
          </p:cNvPr>
          <p:cNvSpPr txBox="1"/>
          <p:nvPr/>
        </p:nvSpPr>
        <p:spPr>
          <a:xfrm>
            <a:off x="852256" y="1669004"/>
            <a:ext cx="10892901" cy="3139321"/>
          </a:xfrm>
          <a:prstGeom prst="rect">
            <a:avLst/>
          </a:prstGeom>
          <a:noFill/>
        </p:spPr>
        <p:txBody>
          <a:bodyPr wrap="square" rtlCol="0">
            <a:spAutoFit/>
          </a:bodyPr>
          <a:lstStyle/>
          <a:p>
            <a:r>
              <a:rPr lang="pl-PL" dirty="0"/>
              <a:t>To bardzo zabawna i przyjemna gra, możecie w nią grać w dowolną liczbę osób. Chodzi o szukanie skojarzenia do ostatniego powiedzianego słowa. Niech będzie to pierwsza rzecz, która przychodzi nam do głowy. Np.</a:t>
            </a:r>
          </a:p>
          <a:p>
            <a:r>
              <a:rPr lang="pl-PL" dirty="0"/>
              <a:t>Osoba 1: wiosna</a:t>
            </a:r>
          </a:p>
          <a:p>
            <a:r>
              <a:rPr lang="pl-PL" dirty="0"/>
              <a:t>Osoba 2: kwiaty</a:t>
            </a:r>
          </a:p>
          <a:p>
            <a:r>
              <a:rPr lang="pl-PL" dirty="0"/>
              <a:t>Osoba 3: bukiet</a:t>
            </a:r>
          </a:p>
          <a:p>
            <a:r>
              <a:rPr lang="pl-PL" dirty="0"/>
              <a:t>Osoba 1: dzień Matki</a:t>
            </a:r>
          </a:p>
          <a:p>
            <a:r>
              <a:rPr lang="pl-PL" dirty="0"/>
              <a:t>Osoba 2: mama</a:t>
            </a:r>
          </a:p>
          <a:p>
            <a:r>
              <a:rPr lang="pl-PL" dirty="0"/>
              <a:t>Osoba 3: rodzina</a:t>
            </a:r>
          </a:p>
          <a:p>
            <a:r>
              <a:rPr lang="pl-PL" dirty="0"/>
              <a:t>Osoba 1: wyjazdy</a:t>
            </a:r>
          </a:p>
          <a:p>
            <a:r>
              <a:rPr lang="pl-PL" dirty="0"/>
              <a:t>Osoba 2: wakacje!</a:t>
            </a:r>
          </a:p>
          <a:p>
            <a:endParaRPr lang="pl-PL" dirty="0"/>
          </a:p>
        </p:txBody>
      </p:sp>
      <p:pic>
        <p:nvPicPr>
          <p:cNvPr id="5" name="Obraz 4" descr="Obraz zawierający zegar, pomieszczenie&#10;&#10;Opis wygenerowany automatycznie">
            <a:extLst>
              <a:ext uri="{FF2B5EF4-FFF2-40B4-BE49-F238E27FC236}">
                <a16:creationId xmlns:a16="http://schemas.microsoft.com/office/drawing/2014/main" xmlns="" id="{ABC5438F-B299-4E97-AC85-EFD9524F510B}"/>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582667" y="2249842"/>
            <a:ext cx="3854296" cy="3854296"/>
          </a:xfrm>
          <a:prstGeom prst="rect">
            <a:avLst/>
          </a:prstGeom>
        </p:spPr>
      </p:pic>
    </p:spTree>
    <p:extLst>
      <p:ext uri="{BB962C8B-B14F-4D97-AF65-F5344CB8AC3E}">
        <p14:creationId xmlns:p14="http://schemas.microsoft.com/office/powerpoint/2010/main" xmlns="" val="2291959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3EAA5163-4E4B-4CD7-9462-4705DBCCA0EE}"/>
              </a:ext>
            </a:extLst>
          </p:cNvPr>
          <p:cNvSpPr txBox="1"/>
          <p:nvPr/>
        </p:nvSpPr>
        <p:spPr>
          <a:xfrm>
            <a:off x="461641" y="2459504"/>
            <a:ext cx="11283519" cy="1938992"/>
          </a:xfrm>
          <a:prstGeom prst="rect">
            <a:avLst/>
          </a:prstGeom>
          <a:noFill/>
        </p:spPr>
        <p:txBody>
          <a:bodyPr wrap="square" rtlCol="0">
            <a:spAutoFit/>
          </a:bodyPr>
          <a:lstStyle/>
          <a:p>
            <a:pPr algn="just"/>
            <a:r>
              <a:rPr lang="pl-PL" sz="2400" dirty="0"/>
              <a:t>Przygotowałyśmy dla Was 101 pomysłów na zagospodarowanie wolnego czasu. Mamy nadzieję, że dzięki temu trochę umilimy wam czas. W tej prezentacji znajdziecie pomysły na gry karciane, gry z kośćmi, rysowanie, prace plastyczne i inne, niekoniecznie oczywiste pomysły. Bawcie się dobrze i pamiętajcie – Wasza wyobraźnia nie ma ograniczeń, sami możecie stworzyć nie 101 pomysłów na gry i zabawy a 1001 </a:t>
            </a:r>
            <a:r>
              <a:rPr lang="pl-PL" sz="2400" dirty="0">
                <a:sym typeface="Wingdings" panose="05000000000000000000" pitchFamily="2" charset="2"/>
              </a:rPr>
              <a:t>.</a:t>
            </a:r>
            <a:endParaRPr lang="pl-PL" sz="2400" dirty="0"/>
          </a:p>
        </p:txBody>
      </p:sp>
    </p:spTree>
    <p:extLst>
      <p:ext uri="{BB962C8B-B14F-4D97-AF65-F5344CB8AC3E}">
        <p14:creationId xmlns:p14="http://schemas.microsoft.com/office/powerpoint/2010/main" xmlns="" val="3722991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B27BA9A9-69AE-4D1A-BFAF-693BAF40A406}"/>
              </a:ext>
            </a:extLst>
          </p:cNvPr>
          <p:cNvSpPr txBox="1"/>
          <p:nvPr/>
        </p:nvSpPr>
        <p:spPr>
          <a:xfrm>
            <a:off x="3286219" y="745729"/>
            <a:ext cx="5619565" cy="646331"/>
          </a:xfrm>
          <a:prstGeom prst="rect">
            <a:avLst/>
          </a:prstGeom>
          <a:noFill/>
        </p:spPr>
        <p:txBody>
          <a:bodyPr wrap="square" rtlCol="0">
            <a:spAutoFit/>
          </a:bodyPr>
          <a:lstStyle/>
          <a:p>
            <a:r>
              <a:rPr lang="pl-PL" sz="3600" b="1" dirty="0">
                <a:solidFill>
                  <a:srgbClr val="92D050"/>
                </a:solidFill>
              </a:rPr>
              <a:t>Moim małym okiem widzę</a:t>
            </a:r>
          </a:p>
        </p:txBody>
      </p:sp>
      <p:sp>
        <p:nvSpPr>
          <p:cNvPr id="3" name="pole tekstowe 2">
            <a:extLst>
              <a:ext uri="{FF2B5EF4-FFF2-40B4-BE49-F238E27FC236}">
                <a16:creationId xmlns:a16="http://schemas.microsoft.com/office/drawing/2014/main" xmlns="" id="{CCF7C504-18F3-48EE-9A45-DB33E1B2769B}"/>
              </a:ext>
            </a:extLst>
          </p:cNvPr>
          <p:cNvSpPr txBox="1"/>
          <p:nvPr/>
        </p:nvSpPr>
        <p:spPr>
          <a:xfrm>
            <a:off x="621437" y="2032986"/>
            <a:ext cx="11052699" cy="1754326"/>
          </a:xfrm>
          <a:prstGeom prst="rect">
            <a:avLst/>
          </a:prstGeom>
          <a:noFill/>
        </p:spPr>
        <p:txBody>
          <a:bodyPr wrap="square" rtlCol="0">
            <a:spAutoFit/>
          </a:bodyPr>
          <a:lstStyle/>
          <a:p>
            <a:pPr algn="just"/>
            <a:r>
              <a:rPr lang="pl-PL" dirty="0"/>
              <a:t>Gra polega na tym, że szukamy wzrokiem jakiegoś przedmiotu, po czym opisujemy go pozostałym graczom. Wygrywa ten, kto pierwszy odgadnie o jakim przedmiocie mówimy. Możemy siąść w oknie i umówić się, że szukamy czegoś na dworze. Może to dotyczyć przedmiotów w pokoju, w którym jesteśmy. Określamy miejsce i pamiętamy, że przedmiot musi znajdować się w zasięgu naszego wzroku. Np.</a:t>
            </a:r>
          </a:p>
          <a:p>
            <a:pPr algn="just"/>
            <a:r>
              <a:rPr lang="pl-PL" dirty="0"/>
              <a:t>„Moim małym okiem widzę coś czarnego…. To coś jest małe… Może się poruszać… ma klawisze…”</a:t>
            </a:r>
          </a:p>
          <a:p>
            <a:pPr algn="just"/>
            <a:r>
              <a:rPr lang="pl-PL" dirty="0"/>
              <a:t>„Myszka komputerowa!”</a:t>
            </a:r>
          </a:p>
        </p:txBody>
      </p:sp>
      <p:pic>
        <p:nvPicPr>
          <p:cNvPr id="4" name="Obraz 3">
            <a:extLst>
              <a:ext uri="{FF2B5EF4-FFF2-40B4-BE49-F238E27FC236}">
                <a16:creationId xmlns:a16="http://schemas.microsoft.com/office/drawing/2014/main" xmlns="" id="{34FDED58-61BB-4FC2-AA02-42D45328E8E3}"/>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579492" y="3787312"/>
            <a:ext cx="2780099" cy="2780098"/>
          </a:xfrm>
          <a:prstGeom prst="rect">
            <a:avLst/>
          </a:prstGeom>
        </p:spPr>
      </p:pic>
    </p:spTree>
    <p:extLst>
      <p:ext uri="{BB962C8B-B14F-4D97-AF65-F5344CB8AC3E}">
        <p14:creationId xmlns:p14="http://schemas.microsoft.com/office/powerpoint/2010/main" xmlns="" val="2684118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E2485346-49FF-40C9-A637-CD08DE1E0A0D}"/>
              </a:ext>
            </a:extLst>
          </p:cNvPr>
          <p:cNvSpPr txBox="1"/>
          <p:nvPr/>
        </p:nvSpPr>
        <p:spPr>
          <a:xfrm>
            <a:off x="5154968" y="577052"/>
            <a:ext cx="1882067" cy="646331"/>
          </a:xfrm>
          <a:prstGeom prst="rect">
            <a:avLst/>
          </a:prstGeom>
          <a:noFill/>
        </p:spPr>
        <p:txBody>
          <a:bodyPr wrap="square" rtlCol="0">
            <a:spAutoFit/>
          </a:bodyPr>
          <a:lstStyle/>
          <a:p>
            <a:r>
              <a:rPr lang="pl-PL" sz="3600" b="1" dirty="0">
                <a:solidFill>
                  <a:srgbClr val="92D050"/>
                </a:solidFill>
              </a:rPr>
              <a:t>Pomidor</a:t>
            </a:r>
          </a:p>
        </p:txBody>
      </p:sp>
      <p:sp>
        <p:nvSpPr>
          <p:cNvPr id="3" name="Prostokąt 2">
            <a:extLst>
              <a:ext uri="{FF2B5EF4-FFF2-40B4-BE49-F238E27FC236}">
                <a16:creationId xmlns:a16="http://schemas.microsoft.com/office/drawing/2014/main" xmlns="" id="{808EFF66-2892-428B-B093-A8711529C4F7}"/>
              </a:ext>
            </a:extLst>
          </p:cNvPr>
          <p:cNvSpPr/>
          <p:nvPr/>
        </p:nvSpPr>
        <p:spPr>
          <a:xfrm>
            <a:off x="1023893" y="1761726"/>
            <a:ext cx="10641367" cy="1200329"/>
          </a:xfrm>
          <a:prstGeom prst="rect">
            <a:avLst/>
          </a:prstGeom>
        </p:spPr>
        <p:txBody>
          <a:bodyPr wrap="square">
            <a:spAutoFit/>
          </a:bodyPr>
          <a:lstStyle/>
          <a:p>
            <a:pPr algn="just"/>
            <a:r>
              <a:rPr lang="pl-PL" dirty="0"/>
              <a:t>Jedna z ulubionych zabaw z dzieciństwa milionów Polaków. Biorą w niej udział co najmniej 2 osoby. Spośród wszystkich grających wybierana jest jedna – zwana </a:t>
            </a:r>
            <a:r>
              <a:rPr lang="pl-PL" i="1" dirty="0"/>
              <a:t>pomidorem</a:t>
            </a:r>
            <a:r>
              <a:rPr lang="pl-PL" dirty="0"/>
              <a:t> – której pozostali zadają pytania, próbując ją rozśmieszyć. </a:t>
            </a:r>
            <a:r>
              <a:rPr lang="pl-PL" i="1" dirty="0"/>
              <a:t>Pomidor</a:t>
            </a:r>
            <a:r>
              <a:rPr lang="pl-PL" dirty="0"/>
              <a:t> musi na wszystkie pytania odpowiadać </a:t>
            </a:r>
            <a:r>
              <a:rPr lang="pl-PL" i="1" dirty="0"/>
              <a:t>pomidor</a:t>
            </a:r>
            <a:r>
              <a:rPr lang="pl-PL" dirty="0"/>
              <a:t>. Gra kończy się, gdy pomidor pomyli się, zaśmieje się lub pozostali uczestnicy poddadzą się. </a:t>
            </a:r>
          </a:p>
        </p:txBody>
      </p:sp>
      <p:pic>
        <p:nvPicPr>
          <p:cNvPr id="5" name="Obraz 4" descr="Obraz zawierający pomidor, wewnątrz, stół, siedzi&#10;&#10;Opis wygenerowany automatycznie">
            <a:extLst>
              <a:ext uri="{FF2B5EF4-FFF2-40B4-BE49-F238E27FC236}">
                <a16:creationId xmlns:a16="http://schemas.microsoft.com/office/drawing/2014/main" xmlns="" id="{F05EFD3A-CA83-4963-AFB6-96E28F79CD9C}"/>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820273" y="2820054"/>
            <a:ext cx="3797423" cy="3512616"/>
          </a:xfrm>
          <a:prstGeom prst="rect">
            <a:avLst/>
          </a:prstGeom>
        </p:spPr>
      </p:pic>
    </p:spTree>
    <p:extLst>
      <p:ext uri="{BB962C8B-B14F-4D97-AF65-F5344CB8AC3E}">
        <p14:creationId xmlns:p14="http://schemas.microsoft.com/office/powerpoint/2010/main" xmlns="" val="2990962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7D6F808F-F141-412D-8B62-585E81D0573E}"/>
              </a:ext>
            </a:extLst>
          </p:cNvPr>
          <p:cNvSpPr txBox="1"/>
          <p:nvPr/>
        </p:nvSpPr>
        <p:spPr>
          <a:xfrm>
            <a:off x="5274818" y="612563"/>
            <a:ext cx="1642369" cy="646331"/>
          </a:xfrm>
          <a:prstGeom prst="rect">
            <a:avLst/>
          </a:prstGeom>
          <a:noFill/>
        </p:spPr>
        <p:txBody>
          <a:bodyPr wrap="square" rtlCol="0">
            <a:spAutoFit/>
          </a:bodyPr>
          <a:lstStyle/>
          <a:p>
            <a:r>
              <a:rPr lang="pl-PL" sz="3600" b="1" dirty="0">
                <a:solidFill>
                  <a:srgbClr val="92D050"/>
                </a:solidFill>
              </a:rPr>
              <a:t>Słówka</a:t>
            </a:r>
          </a:p>
        </p:txBody>
      </p:sp>
      <p:sp>
        <p:nvSpPr>
          <p:cNvPr id="3" name="pole tekstowe 2">
            <a:extLst>
              <a:ext uri="{FF2B5EF4-FFF2-40B4-BE49-F238E27FC236}">
                <a16:creationId xmlns:a16="http://schemas.microsoft.com/office/drawing/2014/main" xmlns="" id="{E3325508-9860-454D-BD5F-3462183963CF}"/>
              </a:ext>
            </a:extLst>
          </p:cNvPr>
          <p:cNvSpPr txBox="1"/>
          <p:nvPr/>
        </p:nvSpPr>
        <p:spPr>
          <a:xfrm>
            <a:off x="896645" y="1890946"/>
            <a:ext cx="10928411" cy="2585323"/>
          </a:xfrm>
          <a:prstGeom prst="rect">
            <a:avLst/>
          </a:prstGeom>
          <a:noFill/>
        </p:spPr>
        <p:txBody>
          <a:bodyPr wrap="square" rtlCol="0">
            <a:spAutoFit/>
          </a:bodyPr>
          <a:lstStyle/>
          <a:p>
            <a:pPr algn="just"/>
            <a:r>
              <a:rPr lang="pl-PL" dirty="0"/>
              <a:t>Gra słowna, w której udział biorą co najmniej dwie osoby. </a:t>
            </a:r>
          </a:p>
          <a:p>
            <a:pPr algn="just"/>
            <a:r>
              <a:rPr lang="pl-PL" dirty="0"/>
              <a:t>Pierwsza osoba zaczyna grę podając dowolne słowo. Kolejna osoba musi wymyślić i powiedzieć słowo, które zaczyna się na ostatnią głoskę lub literę (zależy jak ustalicie) wypowiedzianego słowa przez poprzednią osobę. Np.</a:t>
            </a:r>
          </a:p>
          <a:p>
            <a:pPr algn="just"/>
            <a:r>
              <a:rPr lang="pl-PL" dirty="0"/>
              <a:t>Osoba 1: kot</a:t>
            </a:r>
          </a:p>
          <a:p>
            <a:pPr algn="just"/>
            <a:r>
              <a:rPr lang="pl-PL" dirty="0"/>
              <a:t>Osoba 2: taca</a:t>
            </a:r>
          </a:p>
          <a:p>
            <a:pPr algn="just"/>
            <a:r>
              <a:rPr lang="pl-PL" dirty="0"/>
              <a:t>Osoba 3: aktor</a:t>
            </a:r>
          </a:p>
          <a:p>
            <a:pPr algn="just"/>
            <a:r>
              <a:rPr lang="pl-PL" dirty="0"/>
              <a:t>Osoba 1: rower</a:t>
            </a:r>
          </a:p>
          <a:p>
            <a:pPr algn="just"/>
            <a:r>
              <a:rPr lang="pl-PL" dirty="0"/>
              <a:t>Osoba 2: rybki</a:t>
            </a:r>
          </a:p>
          <a:p>
            <a:pPr algn="just"/>
            <a:r>
              <a:rPr lang="pl-PL" dirty="0"/>
              <a:t>Osoba 3: irys itd.</a:t>
            </a:r>
          </a:p>
        </p:txBody>
      </p:sp>
      <p:pic>
        <p:nvPicPr>
          <p:cNvPr id="5" name="Obraz 4" descr="Obraz zawierający zegar, pomieszczenie&#10;&#10;Opis wygenerowany automatycznie">
            <a:extLst>
              <a:ext uri="{FF2B5EF4-FFF2-40B4-BE49-F238E27FC236}">
                <a16:creationId xmlns:a16="http://schemas.microsoft.com/office/drawing/2014/main" xmlns="" id="{194AFFB3-858E-429B-960F-76D43B652F87}"/>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647990" y="2914931"/>
            <a:ext cx="3330513" cy="3330513"/>
          </a:xfrm>
          <a:prstGeom prst="rect">
            <a:avLst/>
          </a:prstGeom>
        </p:spPr>
      </p:pic>
    </p:spTree>
    <p:extLst>
      <p:ext uri="{BB962C8B-B14F-4D97-AF65-F5344CB8AC3E}">
        <p14:creationId xmlns:p14="http://schemas.microsoft.com/office/powerpoint/2010/main" xmlns="" val="4099803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79BA622F-CE38-4202-8D9C-38DEDE1C1576}"/>
              </a:ext>
            </a:extLst>
          </p:cNvPr>
          <p:cNvSpPr txBox="1"/>
          <p:nvPr/>
        </p:nvSpPr>
        <p:spPr>
          <a:xfrm>
            <a:off x="3623571" y="337355"/>
            <a:ext cx="4944863" cy="646331"/>
          </a:xfrm>
          <a:prstGeom prst="rect">
            <a:avLst/>
          </a:prstGeom>
          <a:noFill/>
        </p:spPr>
        <p:txBody>
          <a:bodyPr wrap="square" rtlCol="0">
            <a:spAutoFit/>
          </a:bodyPr>
          <a:lstStyle/>
          <a:p>
            <a:r>
              <a:rPr lang="pl-PL" sz="3600" b="1" dirty="0">
                <a:solidFill>
                  <a:srgbClr val="92D050"/>
                </a:solidFill>
              </a:rPr>
              <a:t>Niekończąca się historia</a:t>
            </a:r>
          </a:p>
        </p:txBody>
      </p:sp>
      <p:sp>
        <p:nvSpPr>
          <p:cNvPr id="3" name="pole tekstowe 2">
            <a:extLst>
              <a:ext uri="{FF2B5EF4-FFF2-40B4-BE49-F238E27FC236}">
                <a16:creationId xmlns:a16="http://schemas.microsoft.com/office/drawing/2014/main" xmlns="" id="{0CB9FDD3-1601-4CCE-96A4-32CF22488FD5}"/>
              </a:ext>
            </a:extLst>
          </p:cNvPr>
          <p:cNvSpPr txBox="1"/>
          <p:nvPr/>
        </p:nvSpPr>
        <p:spPr>
          <a:xfrm>
            <a:off x="372865" y="1582342"/>
            <a:ext cx="11461071" cy="3416320"/>
          </a:xfrm>
          <a:prstGeom prst="rect">
            <a:avLst/>
          </a:prstGeom>
          <a:noFill/>
        </p:spPr>
        <p:txBody>
          <a:bodyPr wrap="square" rtlCol="0">
            <a:spAutoFit/>
          </a:bodyPr>
          <a:lstStyle/>
          <a:p>
            <a:pPr algn="just"/>
            <a:r>
              <a:rPr lang="pl-PL" dirty="0"/>
              <a:t>Macie dobrą pamięć? A może chcecie ją poćwiczyć?</a:t>
            </a:r>
          </a:p>
          <a:p>
            <a:pPr algn="just"/>
            <a:r>
              <a:rPr lang="pl-PL" dirty="0"/>
              <a:t>W tej zabawie chodzi o to żeby zapamiętać jak najdłuższy ciąg wyrazów, który tworzy historię. Pierwszy gracz mówi dowolne słowo. Kolejni powtarzają poprzednie słowa dokładając następne tak, żeby całość tworzyła historię. Np.</a:t>
            </a:r>
          </a:p>
          <a:p>
            <a:pPr algn="just"/>
            <a:r>
              <a:rPr lang="pl-PL" dirty="0"/>
              <a:t>Osoba 1: Kotek…</a:t>
            </a:r>
          </a:p>
          <a:p>
            <a:pPr algn="just"/>
            <a:r>
              <a:rPr lang="pl-PL" dirty="0"/>
              <a:t>Osoba 2: Kotek i…</a:t>
            </a:r>
          </a:p>
          <a:p>
            <a:pPr algn="just"/>
            <a:r>
              <a:rPr lang="pl-PL" dirty="0"/>
              <a:t>Osoba 3: Kotek i piesek…</a:t>
            </a:r>
          </a:p>
          <a:p>
            <a:pPr algn="just"/>
            <a:r>
              <a:rPr lang="pl-PL" dirty="0"/>
              <a:t>Osoba 1: Kotek i piesek poszli…</a:t>
            </a:r>
          </a:p>
          <a:p>
            <a:pPr algn="just"/>
            <a:r>
              <a:rPr lang="pl-PL" dirty="0"/>
              <a:t>Osoba 2: Kotek i piesek poszli na…</a:t>
            </a:r>
          </a:p>
          <a:p>
            <a:pPr algn="just"/>
            <a:r>
              <a:rPr lang="pl-PL" dirty="0"/>
              <a:t>Osoba 3: Kotek i piesek poszli na basen…</a:t>
            </a:r>
          </a:p>
          <a:p>
            <a:pPr algn="just"/>
            <a:r>
              <a:rPr lang="pl-PL" dirty="0"/>
              <a:t>Osoba 1: Kotek i piesek poszli na basen, który…</a:t>
            </a:r>
          </a:p>
          <a:p>
            <a:pPr algn="just"/>
            <a:r>
              <a:rPr lang="pl-PL" dirty="0"/>
              <a:t>Osoba 2: Kotek i piesek poszli na basen, który był…</a:t>
            </a:r>
          </a:p>
          <a:p>
            <a:pPr algn="just"/>
            <a:r>
              <a:rPr lang="pl-PL" dirty="0"/>
              <a:t>Co było dalej? Powiedzcie sami.</a:t>
            </a:r>
          </a:p>
        </p:txBody>
      </p:sp>
      <p:pic>
        <p:nvPicPr>
          <p:cNvPr id="4" name="Obraz 3">
            <a:extLst>
              <a:ext uri="{FF2B5EF4-FFF2-40B4-BE49-F238E27FC236}">
                <a16:creationId xmlns:a16="http://schemas.microsoft.com/office/drawing/2014/main" xmlns="" id="{DE5A330A-81CA-43DC-A2CF-052EBCB42E2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464735" y="2702603"/>
            <a:ext cx="3416320" cy="3416320"/>
          </a:xfrm>
          <a:prstGeom prst="rect">
            <a:avLst/>
          </a:prstGeom>
        </p:spPr>
      </p:pic>
    </p:spTree>
    <p:extLst>
      <p:ext uri="{BB962C8B-B14F-4D97-AF65-F5344CB8AC3E}">
        <p14:creationId xmlns:p14="http://schemas.microsoft.com/office/powerpoint/2010/main" xmlns="" val="2109330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B517BBD8-9148-4A74-AAB7-CBAE90E76A45}"/>
              </a:ext>
            </a:extLst>
          </p:cNvPr>
          <p:cNvSpPr txBox="1"/>
          <p:nvPr/>
        </p:nvSpPr>
        <p:spPr>
          <a:xfrm>
            <a:off x="4151792" y="479398"/>
            <a:ext cx="3888419" cy="646331"/>
          </a:xfrm>
          <a:prstGeom prst="rect">
            <a:avLst/>
          </a:prstGeom>
          <a:noFill/>
        </p:spPr>
        <p:txBody>
          <a:bodyPr wrap="square" rtlCol="0">
            <a:spAutoFit/>
          </a:bodyPr>
          <a:lstStyle/>
          <a:p>
            <a:r>
              <a:rPr lang="pl-PL" sz="3600" b="1" dirty="0">
                <a:solidFill>
                  <a:srgbClr val="92D050"/>
                </a:solidFill>
              </a:rPr>
              <a:t>Słowa wśród słów</a:t>
            </a:r>
          </a:p>
        </p:txBody>
      </p:sp>
      <p:sp>
        <p:nvSpPr>
          <p:cNvPr id="3" name="pole tekstowe 2">
            <a:extLst>
              <a:ext uri="{FF2B5EF4-FFF2-40B4-BE49-F238E27FC236}">
                <a16:creationId xmlns:a16="http://schemas.microsoft.com/office/drawing/2014/main" xmlns="" id="{F20C75F2-2AAD-4A5E-9A25-8781EAF99F2D}"/>
              </a:ext>
            </a:extLst>
          </p:cNvPr>
          <p:cNvSpPr txBox="1"/>
          <p:nvPr/>
        </p:nvSpPr>
        <p:spPr>
          <a:xfrm>
            <a:off x="631793" y="1633495"/>
            <a:ext cx="10928411" cy="2031325"/>
          </a:xfrm>
          <a:prstGeom prst="rect">
            <a:avLst/>
          </a:prstGeom>
          <a:noFill/>
        </p:spPr>
        <p:txBody>
          <a:bodyPr wrap="square" rtlCol="0">
            <a:spAutoFit/>
          </a:bodyPr>
          <a:lstStyle/>
          <a:p>
            <a:pPr algn="just"/>
            <a:r>
              <a:rPr lang="pl-PL" dirty="0"/>
              <a:t>Będziecie potrzebować:</a:t>
            </a:r>
          </a:p>
          <a:p>
            <a:pPr algn="just"/>
            <a:r>
              <a:rPr lang="pl-PL" dirty="0"/>
              <a:t>Kartki i ołówka</a:t>
            </a:r>
          </a:p>
          <a:p>
            <a:pPr algn="just"/>
            <a:endParaRPr lang="pl-PL" dirty="0"/>
          </a:p>
          <a:p>
            <a:pPr algn="just"/>
            <a:r>
              <a:rPr lang="pl-PL" dirty="0"/>
              <a:t>Wymyślcie sobie jedno, długie słowo. Następnie postarajcie się z jego liter stworzyć jak najwięcej nowych słów. Nie musicie wykorzystywać wszystkich liter, nie wolno jednak podwajać tych, które są. Wygrywa ten, kto stworzy największą ilość słów.</a:t>
            </a:r>
          </a:p>
          <a:p>
            <a:pPr algn="just"/>
            <a:r>
              <a:rPr lang="pl-PL" dirty="0"/>
              <a:t>Możecie sobie ustalić jakiś limit czasu, na przykład 3 albo 4 minuty.</a:t>
            </a:r>
          </a:p>
        </p:txBody>
      </p:sp>
      <p:pic>
        <p:nvPicPr>
          <p:cNvPr id="4" name="Obraz 3">
            <a:extLst>
              <a:ext uri="{FF2B5EF4-FFF2-40B4-BE49-F238E27FC236}">
                <a16:creationId xmlns:a16="http://schemas.microsoft.com/office/drawing/2014/main" xmlns="" id="{A12459B5-83F2-4901-8FF8-A298D2560CF3}"/>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245971" y="3359555"/>
            <a:ext cx="3217141" cy="3217141"/>
          </a:xfrm>
          <a:prstGeom prst="rect">
            <a:avLst/>
          </a:prstGeom>
        </p:spPr>
      </p:pic>
    </p:spTree>
    <p:extLst>
      <p:ext uri="{BB962C8B-B14F-4D97-AF65-F5344CB8AC3E}">
        <p14:creationId xmlns:p14="http://schemas.microsoft.com/office/powerpoint/2010/main" xmlns="" val="735007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519683DF-72FF-4D57-B73A-4398754AEFC4}"/>
              </a:ext>
            </a:extLst>
          </p:cNvPr>
          <p:cNvSpPr txBox="1"/>
          <p:nvPr/>
        </p:nvSpPr>
        <p:spPr>
          <a:xfrm>
            <a:off x="4924150" y="328476"/>
            <a:ext cx="2343705" cy="646331"/>
          </a:xfrm>
          <a:prstGeom prst="rect">
            <a:avLst/>
          </a:prstGeom>
          <a:noFill/>
        </p:spPr>
        <p:txBody>
          <a:bodyPr wrap="square" rtlCol="0">
            <a:spAutoFit/>
          </a:bodyPr>
          <a:lstStyle/>
          <a:p>
            <a:r>
              <a:rPr lang="pl-PL" sz="3600" b="1" dirty="0">
                <a:solidFill>
                  <a:srgbClr val="92D050"/>
                </a:solidFill>
              </a:rPr>
              <a:t>Krzyżówki</a:t>
            </a:r>
          </a:p>
        </p:txBody>
      </p:sp>
      <p:sp>
        <p:nvSpPr>
          <p:cNvPr id="3" name="pole tekstowe 2">
            <a:extLst>
              <a:ext uri="{FF2B5EF4-FFF2-40B4-BE49-F238E27FC236}">
                <a16:creationId xmlns:a16="http://schemas.microsoft.com/office/drawing/2014/main" xmlns="" id="{AAB74781-F723-4C53-8AA3-C43A09C4EB62}"/>
              </a:ext>
            </a:extLst>
          </p:cNvPr>
          <p:cNvSpPr txBox="1"/>
          <p:nvPr/>
        </p:nvSpPr>
        <p:spPr>
          <a:xfrm>
            <a:off x="408375" y="1669004"/>
            <a:ext cx="11345663" cy="2031325"/>
          </a:xfrm>
          <a:prstGeom prst="rect">
            <a:avLst/>
          </a:prstGeom>
          <a:noFill/>
        </p:spPr>
        <p:txBody>
          <a:bodyPr wrap="square" rtlCol="0">
            <a:spAutoFit/>
          </a:bodyPr>
          <a:lstStyle/>
          <a:p>
            <a:pPr algn="just"/>
            <a:r>
              <a:rPr lang="pl-PL" dirty="0"/>
              <a:t>Kto powiedział, ze rozwiązywanie krzyżówek jest nudne? </a:t>
            </a:r>
          </a:p>
          <a:p>
            <a:pPr algn="just"/>
            <a:r>
              <a:rPr lang="pl-PL" dirty="0"/>
              <a:t>Oczywiście możecie rozwiązywać te, które znajdziecie w gazetach, Internecie czy w aplikacji na telefonie. Takie rozwiązywanie krzyżówek ćwiczy Waszą pamięć. </a:t>
            </a:r>
          </a:p>
          <a:p>
            <a:pPr algn="just"/>
            <a:r>
              <a:rPr lang="pl-PL" dirty="0"/>
              <a:t>Co jedna powiecie na to, aby samemu stworzyć krzyżówkę? Dla brata, siostry, mamy, taty, kuzyna a może koleżanki? Możecie mu ją dać do rozwiązania lub zrobić zdjęcie i wysłać komuś. </a:t>
            </a:r>
          </a:p>
          <a:p>
            <a:pPr algn="just"/>
            <a:r>
              <a:rPr lang="pl-PL" dirty="0"/>
              <a:t>Pamiętajcie, że krzyżówka może mieć różną formę. Może mieć hasło lub nie. A może macie ochotę stworzyć </a:t>
            </a:r>
            <a:r>
              <a:rPr lang="pl-PL" dirty="0" err="1"/>
              <a:t>wykreślankę</a:t>
            </a:r>
            <a:r>
              <a:rPr lang="pl-PL" dirty="0"/>
              <a:t>, w której ukryjecie jakieś ciekawe słowa?</a:t>
            </a:r>
          </a:p>
        </p:txBody>
      </p:sp>
      <p:pic>
        <p:nvPicPr>
          <p:cNvPr id="5" name="Obraz 4" descr="Obraz zawierający ekran, tekst, zegar&#10;&#10;Opis wygenerowany automatycznie">
            <a:extLst>
              <a:ext uri="{FF2B5EF4-FFF2-40B4-BE49-F238E27FC236}">
                <a16:creationId xmlns:a16="http://schemas.microsoft.com/office/drawing/2014/main" xmlns="" id="{E94D3C3A-B291-4255-B076-0EF7DCB57DA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454341" y="3977762"/>
            <a:ext cx="3171825" cy="1438275"/>
          </a:xfrm>
          <a:prstGeom prst="rect">
            <a:avLst/>
          </a:prstGeom>
        </p:spPr>
      </p:pic>
      <p:pic>
        <p:nvPicPr>
          <p:cNvPr id="7" name="Obraz 6" descr="Obraz zawierający tekst&#10;&#10;Opis wygenerowany automatycznie">
            <a:extLst>
              <a:ext uri="{FF2B5EF4-FFF2-40B4-BE49-F238E27FC236}">
                <a16:creationId xmlns:a16="http://schemas.microsoft.com/office/drawing/2014/main" xmlns="" id="{3C8B4F4B-7EA1-44CD-A4E4-BCE0B6FBB42D}"/>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900394" y="3533766"/>
            <a:ext cx="1872257" cy="2591831"/>
          </a:xfrm>
          <a:prstGeom prst="rect">
            <a:avLst/>
          </a:prstGeom>
        </p:spPr>
      </p:pic>
      <p:pic>
        <p:nvPicPr>
          <p:cNvPr id="9" name="Obraz 8" descr="Obraz zawierający pies, duży, siedzi, brązowy&#10;&#10;Opis wygenerowany automatycznie">
            <a:extLst>
              <a:ext uri="{FF2B5EF4-FFF2-40B4-BE49-F238E27FC236}">
                <a16:creationId xmlns:a16="http://schemas.microsoft.com/office/drawing/2014/main" xmlns="" id="{303D1ED6-6357-4EB7-8E83-C8CB6C0E5F6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32436" y="3977762"/>
            <a:ext cx="2347677" cy="1934769"/>
          </a:xfrm>
          <a:prstGeom prst="rect">
            <a:avLst/>
          </a:prstGeom>
        </p:spPr>
      </p:pic>
    </p:spTree>
    <p:extLst>
      <p:ext uri="{BB962C8B-B14F-4D97-AF65-F5344CB8AC3E}">
        <p14:creationId xmlns:p14="http://schemas.microsoft.com/office/powerpoint/2010/main" xmlns="" val="693129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22A0651E-8EA7-471D-B3D7-AE0AA04A9A8A}"/>
              </a:ext>
            </a:extLst>
          </p:cNvPr>
          <p:cNvSpPr txBox="1"/>
          <p:nvPr/>
        </p:nvSpPr>
        <p:spPr>
          <a:xfrm>
            <a:off x="5168286" y="337355"/>
            <a:ext cx="1855433" cy="646331"/>
          </a:xfrm>
          <a:prstGeom prst="rect">
            <a:avLst/>
          </a:prstGeom>
          <a:noFill/>
        </p:spPr>
        <p:txBody>
          <a:bodyPr wrap="square" rtlCol="0">
            <a:spAutoFit/>
          </a:bodyPr>
          <a:lstStyle/>
          <a:p>
            <a:r>
              <a:rPr lang="pl-PL" sz="3600" b="1" dirty="0">
                <a:solidFill>
                  <a:srgbClr val="92D050"/>
                </a:solidFill>
              </a:rPr>
              <a:t>Wisielec</a:t>
            </a:r>
          </a:p>
        </p:txBody>
      </p:sp>
      <p:sp>
        <p:nvSpPr>
          <p:cNvPr id="3" name="pole tekstowe 2">
            <a:extLst>
              <a:ext uri="{FF2B5EF4-FFF2-40B4-BE49-F238E27FC236}">
                <a16:creationId xmlns:a16="http://schemas.microsoft.com/office/drawing/2014/main" xmlns="" id="{C98F1C61-EB87-4222-B929-DCEC68F3D263}"/>
              </a:ext>
            </a:extLst>
          </p:cNvPr>
          <p:cNvSpPr txBox="1"/>
          <p:nvPr/>
        </p:nvSpPr>
        <p:spPr>
          <a:xfrm>
            <a:off x="763480" y="1731148"/>
            <a:ext cx="10697592" cy="1477328"/>
          </a:xfrm>
          <a:prstGeom prst="rect">
            <a:avLst/>
          </a:prstGeom>
          <a:noFill/>
        </p:spPr>
        <p:txBody>
          <a:bodyPr wrap="square" rtlCol="0">
            <a:spAutoFit/>
          </a:bodyPr>
          <a:lstStyle/>
          <a:p>
            <a:pPr algn="just"/>
            <a:r>
              <a:rPr lang="pl-PL" dirty="0"/>
              <a:t>Do tej gry potrzebujecie kartki i ołówka.</a:t>
            </a:r>
          </a:p>
          <a:p>
            <a:pPr algn="just"/>
            <a:endParaRPr lang="pl-PL" dirty="0"/>
          </a:p>
          <a:p>
            <a:pPr algn="just"/>
            <a:r>
              <a:rPr lang="pl-PL" dirty="0"/>
              <a:t>Jedna osoba wymyśla hasło, rysuje tyle kresek ile liter zawiera wymyślone słowo. Pozostali gracze próbują rozwikłać zagadkę podając litery. Jeżeli dana litera występuje w haśle – wpisuje się ją we właściwe miejsce, jeżeli nie – zaczyna się rysowanie szubienicy. Gra kończy się odgadnięciem hasła lub… wisielcem na szubienicy.</a:t>
            </a:r>
          </a:p>
        </p:txBody>
      </p:sp>
      <p:pic>
        <p:nvPicPr>
          <p:cNvPr id="5" name="Obraz 4" descr="Obraz zawierający zegar&#10;&#10;Opis wygenerowany automatycznie">
            <a:extLst>
              <a:ext uri="{FF2B5EF4-FFF2-40B4-BE49-F238E27FC236}">
                <a16:creationId xmlns:a16="http://schemas.microsoft.com/office/drawing/2014/main" xmlns="" id="{1D1EFCE5-3336-4A1F-BFF7-0066498120B4}"/>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523241" y="3294145"/>
            <a:ext cx="4307519" cy="3101414"/>
          </a:xfrm>
          <a:prstGeom prst="rect">
            <a:avLst/>
          </a:prstGeom>
        </p:spPr>
      </p:pic>
      <p:pic>
        <p:nvPicPr>
          <p:cNvPr id="7" name="Obraz 6" descr="Obraz zawierający tekst, tablica suchościerna&#10;&#10;Opis wygenerowany automatycznie">
            <a:extLst>
              <a:ext uri="{FF2B5EF4-FFF2-40B4-BE49-F238E27FC236}">
                <a16:creationId xmlns:a16="http://schemas.microsoft.com/office/drawing/2014/main" xmlns="" id="{BEF358EF-DF1D-4811-911D-73CE0644BDD3}"/>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10349"/>
          <a:stretch/>
        </p:blipFill>
        <p:spPr>
          <a:xfrm>
            <a:off x="730928" y="3568024"/>
            <a:ext cx="4087669" cy="2721997"/>
          </a:xfrm>
          <a:prstGeom prst="rect">
            <a:avLst/>
          </a:prstGeom>
        </p:spPr>
      </p:pic>
    </p:spTree>
    <p:extLst>
      <p:ext uri="{BB962C8B-B14F-4D97-AF65-F5344CB8AC3E}">
        <p14:creationId xmlns:p14="http://schemas.microsoft.com/office/powerpoint/2010/main" xmlns="" val="3361088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B96D79CA-0FF8-4D42-8349-0536F0067D36}"/>
              </a:ext>
            </a:extLst>
          </p:cNvPr>
          <p:cNvSpPr txBox="1"/>
          <p:nvPr/>
        </p:nvSpPr>
        <p:spPr>
          <a:xfrm>
            <a:off x="4879762" y="390622"/>
            <a:ext cx="2432481" cy="646331"/>
          </a:xfrm>
          <a:prstGeom prst="rect">
            <a:avLst/>
          </a:prstGeom>
          <a:noFill/>
        </p:spPr>
        <p:txBody>
          <a:bodyPr wrap="square" rtlCol="0">
            <a:spAutoFit/>
          </a:bodyPr>
          <a:lstStyle/>
          <a:p>
            <a:r>
              <a:rPr lang="pl-PL" sz="3600" b="1" dirty="0">
                <a:solidFill>
                  <a:srgbClr val="92D050"/>
                </a:solidFill>
              </a:rPr>
              <a:t>Kalambury</a:t>
            </a:r>
          </a:p>
        </p:txBody>
      </p:sp>
      <p:sp>
        <p:nvSpPr>
          <p:cNvPr id="3" name="pole tekstowe 2">
            <a:extLst>
              <a:ext uri="{FF2B5EF4-FFF2-40B4-BE49-F238E27FC236}">
                <a16:creationId xmlns:a16="http://schemas.microsoft.com/office/drawing/2014/main" xmlns="" id="{352EB571-C1CC-4214-9FDA-520D7F0404B2}"/>
              </a:ext>
            </a:extLst>
          </p:cNvPr>
          <p:cNvSpPr txBox="1"/>
          <p:nvPr/>
        </p:nvSpPr>
        <p:spPr>
          <a:xfrm>
            <a:off x="532663" y="1553594"/>
            <a:ext cx="10884023" cy="2585323"/>
          </a:xfrm>
          <a:prstGeom prst="rect">
            <a:avLst/>
          </a:prstGeom>
          <a:noFill/>
        </p:spPr>
        <p:txBody>
          <a:bodyPr wrap="square" rtlCol="0">
            <a:spAutoFit/>
          </a:bodyPr>
          <a:lstStyle/>
          <a:p>
            <a:pPr algn="just"/>
            <a:r>
              <a:rPr lang="pl-PL" dirty="0"/>
              <a:t>Potrzebujecie karteczek i ołówka.</a:t>
            </a:r>
          </a:p>
          <a:p>
            <a:pPr algn="just"/>
            <a:r>
              <a:rPr lang="pl-PL" dirty="0"/>
              <a:t>Wszyscy gracze lub tylko jeden (zależy od fantazji) wymyślają hasła. Zapisujemy na karteczkach hasła, które przeciwnik będzie musiał pokazać. Możemy umówić się na określone kategorie np. tylko zwierzęta lub wybrać kilka kategorii, które pokazujący będzie określał na początku swojej tury.</a:t>
            </a:r>
          </a:p>
          <a:p>
            <a:pPr algn="just"/>
            <a:r>
              <a:rPr lang="pl-PL" dirty="0"/>
              <a:t>Jak zapiszecie wszystkie karteczki, jedna osoba losuje hasło i nie używając słów pokazuje. Kto odgadnie, otrzymuje jeden punkt.</a:t>
            </a:r>
          </a:p>
          <a:p>
            <a:pPr algn="just"/>
            <a:r>
              <a:rPr lang="pl-PL" dirty="0"/>
              <a:t>Drogie starszaki!</a:t>
            </a:r>
          </a:p>
          <a:p>
            <a:pPr algn="just"/>
            <a:r>
              <a:rPr lang="pl-PL" dirty="0"/>
              <a:t>Wy możecie jako hasła zgadywać tytuły filmów, książek, piosenek, uczucia, znane postacie… co tylko Wam przyjdzie do głowy.</a:t>
            </a:r>
          </a:p>
        </p:txBody>
      </p:sp>
      <p:pic>
        <p:nvPicPr>
          <p:cNvPr id="5" name="Obraz 4">
            <a:extLst>
              <a:ext uri="{FF2B5EF4-FFF2-40B4-BE49-F238E27FC236}">
                <a16:creationId xmlns:a16="http://schemas.microsoft.com/office/drawing/2014/main" xmlns="" id="{487C3AD8-2FFA-4191-87D9-B0AA1AA2A96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782411" y="4091354"/>
            <a:ext cx="2228295" cy="2228295"/>
          </a:xfrm>
          <a:prstGeom prst="rect">
            <a:avLst/>
          </a:prstGeom>
        </p:spPr>
      </p:pic>
      <p:pic>
        <p:nvPicPr>
          <p:cNvPr id="7" name="Obraz 6" descr="Obraz zawierający gra, kobieta, trzymający, stojące&#10;&#10;Opis wygenerowany automatycznie">
            <a:extLst>
              <a:ext uri="{FF2B5EF4-FFF2-40B4-BE49-F238E27FC236}">
                <a16:creationId xmlns:a16="http://schemas.microsoft.com/office/drawing/2014/main" xmlns="" id="{46AC2624-D975-4CB6-BC73-A021CE6EBB0F}"/>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809500" y="3991935"/>
            <a:ext cx="3426453" cy="2280149"/>
          </a:xfrm>
          <a:prstGeom prst="rect">
            <a:avLst/>
          </a:prstGeom>
        </p:spPr>
      </p:pic>
    </p:spTree>
    <p:extLst>
      <p:ext uri="{BB962C8B-B14F-4D97-AF65-F5344CB8AC3E}">
        <p14:creationId xmlns:p14="http://schemas.microsoft.com/office/powerpoint/2010/main" xmlns="" val="1023127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A236D9AE-3865-4359-AAF8-E2B15A6282B7}"/>
              </a:ext>
            </a:extLst>
          </p:cNvPr>
          <p:cNvSpPr txBox="1"/>
          <p:nvPr/>
        </p:nvSpPr>
        <p:spPr>
          <a:xfrm>
            <a:off x="5305890" y="381743"/>
            <a:ext cx="1580225" cy="646331"/>
          </a:xfrm>
          <a:prstGeom prst="rect">
            <a:avLst/>
          </a:prstGeom>
          <a:noFill/>
        </p:spPr>
        <p:txBody>
          <a:bodyPr wrap="square" rtlCol="0">
            <a:spAutoFit/>
          </a:bodyPr>
          <a:lstStyle/>
          <a:p>
            <a:r>
              <a:rPr lang="pl-PL" sz="3600" b="1" dirty="0">
                <a:solidFill>
                  <a:srgbClr val="92D050"/>
                </a:solidFill>
              </a:rPr>
              <a:t>Czółko</a:t>
            </a:r>
          </a:p>
        </p:txBody>
      </p:sp>
      <p:sp>
        <p:nvSpPr>
          <p:cNvPr id="3" name="Prostokąt 2">
            <a:extLst>
              <a:ext uri="{FF2B5EF4-FFF2-40B4-BE49-F238E27FC236}">
                <a16:creationId xmlns:a16="http://schemas.microsoft.com/office/drawing/2014/main" xmlns="" id="{9AF72360-1D23-4FA8-8A2E-2CBDB462A90C}"/>
              </a:ext>
            </a:extLst>
          </p:cNvPr>
          <p:cNvSpPr/>
          <p:nvPr/>
        </p:nvSpPr>
        <p:spPr>
          <a:xfrm>
            <a:off x="508988" y="1220111"/>
            <a:ext cx="11280561" cy="3416320"/>
          </a:xfrm>
          <a:prstGeom prst="rect">
            <a:avLst/>
          </a:prstGeom>
        </p:spPr>
        <p:txBody>
          <a:bodyPr wrap="square">
            <a:spAutoFit/>
          </a:bodyPr>
          <a:lstStyle/>
          <a:p>
            <a:pPr algn="just"/>
            <a:r>
              <a:rPr lang="pl-PL" dirty="0"/>
              <a:t>Uczestnicy zabawy siadają w kole, każdy uczestnik otrzymuje karteczkę, na której pisze wymyśloną przez siebie postać (może to być postać z bajki, filmu, sportowiec itd.) Następnie za pomocą taśmy klejącej, przykleja karteczkę na czoło osoby siedzącej po swojej prawej stronie, ważne jest, aby osoba, której przykleja się karteczkę nie widziała, co jest na niej napisane. Gdy wszyscy uczestnicy mają naklejoną na czole karteczkę, prowadzący wybiera osobę, która rozpocznie zabawę. Osoba ta zadaje wszystkim pozostałym uczestnikom zabawy pytania, dzięki którym będzie mogła zgadnąć, kim jest. Pytania muszą być tak zadane, aby można było na nie odpowiedzieć TAK lub NIE, np. „Czy jestem postacią z bajki”, Czy mam brązowe włosy” itd. W momencie, gdy odpowiedź na zadane pytanie brzmi NIE, a osoba nie wie, kim jest, przechodzimy do kolejnego uczestnika. Zabawa trwa do momentu gdy wszyscy odgadną, kim są.</a:t>
            </a:r>
          </a:p>
          <a:p>
            <a:pPr algn="just"/>
            <a:endParaRPr lang="pl-PL" dirty="0"/>
          </a:p>
          <a:p>
            <a:pPr algn="just"/>
            <a:r>
              <a:rPr lang="pl-PL" dirty="0"/>
              <a:t>Karteczki można trzymać przed sobą, wsuwać karteczki za tasiemkę zawiązaną na czole, przyklejać sobie do czoła, pisać na papierowej taśmie klejącej, którą przyklejamy do czoła lub bluzki, możemy ściągnąć aplikację na telefon… a może znacie jeszcze inny sposób?</a:t>
            </a:r>
          </a:p>
        </p:txBody>
      </p:sp>
      <p:pic>
        <p:nvPicPr>
          <p:cNvPr id="5" name="Obraz 4" descr="Obraz zawierający lalka, zabawka, zegar, rysunek&#10;&#10;Opis wygenerowany automatycznie">
            <a:extLst>
              <a:ext uri="{FF2B5EF4-FFF2-40B4-BE49-F238E27FC236}">
                <a16:creationId xmlns:a16="http://schemas.microsoft.com/office/drawing/2014/main" xmlns="" id="{E8C95ECF-C30E-4D19-BAE4-BE166AFE182E}"/>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339265" y="4684607"/>
            <a:ext cx="3404587" cy="1906568"/>
          </a:xfrm>
          <a:prstGeom prst="rect">
            <a:avLst/>
          </a:prstGeom>
        </p:spPr>
      </p:pic>
      <p:pic>
        <p:nvPicPr>
          <p:cNvPr id="7" name="Obraz 6" descr="Obraz zawierający stół, drewniane, wewnątrz, siedzi&#10;&#10;Opis wygenerowany automatycznie">
            <a:extLst>
              <a:ext uri="{FF2B5EF4-FFF2-40B4-BE49-F238E27FC236}">
                <a16:creationId xmlns:a16="http://schemas.microsoft.com/office/drawing/2014/main" xmlns="" id="{64AF3DD8-1828-48A7-857A-F976216B189F}"/>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668061" y="4487309"/>
            <a:ext cx="2724515" cy="1874466"/>
          </a:xfrm>
          <a:prstGeom prst="rect">
            <a:avLst/>
          </a:prstGeom>
        </p:spPr>
      </p:pic>
    </p:spTree>
    <p:extLst>
      <p:ext uri="{BB962C8B-B14F-4D97-AF65-F5344CB8AC3E}">
        <p14:creationId xmlns:p14="http://schemas.microsoft.com/office/powerpoint/2010/main" xmlns="" val="4267880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7F649EEA-C698-4D33-AE97-D9C42C693FB4}"/>
              </a:ext>
            </a:extLst>
          </p:cNvPr>
          <p:cNvSpPr txBox="1"/>
          <p:nvPr/>
        </p:nvSpPr>
        <p:spPr>
          <a:xfrm>
            <a:off x="4782107" y="541542"/>
            <a:ext cx="2627791" cy="646331"/>
          </a:xfrm>
          <a:prstGeom prst="rect">
            <a:avLst/>
          </a:prstGeom>
          <a:noFill/>
        </p:spPr>
        <p:txBody>
          <a:bodyPr wrap="square" rtlCol="0">
            <a:spAutoFit/>
          </a:bodyPr>
          <a:lstStyle/>
          <a:p>
            <a:r>
              <a:rPr lang="pl-PL" sz="3600" b="1" dirty="0">
                <a:solidFill>
                  <a:srgbClr val="92D050"/>
                </a:solidFill>
              </a:rPr>
              <a:t>Ciuciubabka</a:t>
            </a:r>
          </a:p>
        </p:txBody>
      </p:sp>
      <p:sp>
        <p:nvSpPr>
          <p:cNvPr id="3" name="pole tekstowe 2">
            <a:extLst>
              <a:ext uri="{FF2B5EF4-FFF2-40B4-BE49-F238E27FC236}">
                <a16:creationId xmlns:a16="http://schemas.microsoft.com/office/drawing/2014/main" xmlns="" id="{1513D753-16D5-4038-BFAC-1C09D538CD81}"/>
              </a:ext>
            </a:extLst>
          </p:cNvPr>
          <p:cNvSpPr txBox="1"/>
          <p:nvPr/>
        </p:nvSpPr>
        <p:spPr>
          <a:xfrm>
            <a:off x="630313" y="1997476"/>
            <a:ext cx="11150355" cy="1477328"/>
          </a:xfrm>
          <a:prstGeom prst="rect">
            <a:avLst/>
          </a:prstGeom>
          <a:noFill/>
        </p:spPr>
        <p:txBody>
          <a:bodyPr wrap="square" rtlCol="0">
            <a:spAutoFit/>
          </a:bodyPr>
          <a:lstStyle/>
          <a:p>
            <a:pPr algn="just"/>
            <a:r>
              <a:rPr lang="pl-PL" dirty="0"/>
              <a:t>Ciuciubabka to stara, dworska gra. Bawiono się w nią już w XVIII wieku!</a:t>
            </a:r>
          </a:p>
          <a:p>
            <a:pPr algn="just"/>
            <a:endParaRPr lang="pl-PL" dirty="0"/>
          </a:p>
          <a:p>
            <a:pPr algn="just"/>
            <a:r>
              <a:rPr lang="pl-PL" dirty="0"/>
              <a:t>Jedna osoba zostaje ciuciubabką. Zasłania się jej się oczy. Pozostali gracze otaczają ciuciubabkę, która na hasło „</a:t>
            </a:r>
            <a:r>
              <a:rPr lang="pl-PL" i="1" dirty="0"/>
              <a:t>łap nas!</a:t>
            </a:r>
            <a:r>
              <a:rPr lang="pl-PL" dirty="0"/>
              <a:t>” dąży do złapania jednego z uczestników gry nie odsłaniając swoich oczu, starając się kierować tylko dochodzącymi głosami.</a:t>
            </a:r>
          </a:p>
        </p:txBody>
      </p:sp>
      <p:pic>
        <p:nvPicPr>
          <p:cNvPr id="5" name="Obraz 4" descr="Obraz zawierający tekst, książka, zdjęcie, trawa&#10;&#10;Opis wygenerowany automatycznie">
            <a:extLst>
              <a:ext uri="{FF2B5EF4-FFF2-40B4-BE49-F238E27FC236}">
                <a16:creationId xmlns:a16="http://schemas.microsoft.com/office/drawing/2014/main" xmlns="" id="{AB3632DE-66A1-41BE-86E1-45C91C1B62E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259323" y="3344759"/>
            <a:ext cx="4190260" cy="2752761"/>
          </a:xfrm>
          <a:prstGeom prst="rect">
            <a:avLst/>
          </a:prstGeom>
        </p:spPr>
      </p:pic>
      <p:pic>
        <p:nvPicPr>
          <p:cNvPr id="7" name="Obraz 6" descr="Obraz zawierający zabawka, rysunek&#10;&#10;Opis wygenerowany automatycznie">
            <a:extLst>
              <a:ext uri="{FF2B5EF4-FFF2-40B4-BE49-F238E27FC236}">
                <a16:creationId xmlns:a16="http://schemas.microsoft.com/office/drawing/2014/main" xmlns="" id="{79526179-A9B0-4388-AF9B-7F0090BDEE7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74248" y="3808521"/>
            <a:ext cx="4183424" cy="2091712"/>
          </a:xfrm>
          <a:prstGeom prst="rect">
            <a:avLst/>
          </a:prstGeom>
        </p:spPr>
      </p:pic>
    </p:spTree>
    <p:extLst>
      <p:ext uri="{BB962C8B-B14F-4D97-AF65-F5344CB8AC3E}">
        <p14:creationId xmlns:p14="http://schemas.microsoft.com/office/powerpoint/2010/main" xmlns="" val="564817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1DC762E9-520A-45AE-87B3-8837BB1D415D}"/>
              </a:ext>
            </a:extLst>
          </p:cNvPr>
          <p:cNvSpPr txBox="1"/>
          <p:nvPr/>
        </p:nvSpPr>
        <p:spPr>
          <a:xfrm>
            <a:off x="4477307" y="479398"/>
            <a:ext cx="3237391" cy="646331"/>
          </a:xfrm>
          <a:prstGeom prst="rect">
            <a:avLst/>
          </a:prstGeom>
          <a:noFill/>
        </p:spPr>
        <p:txBody>
          <a:bodyPr wrap="square" rtlCol="0">
            <a:spAutoFit/>
          </a:bodyPr>
          <a:lstStyle/>
          <a:p>
            <a:r>
              <a:rPr lang="pl-PL" sz="3600" b="1" dirty="0">
                <a:solidFill>
                  <a:srgbClr val="92D050"/>
                </a:solidFill>
              </a:rPr>
              <a:t>Gry planszowe</a:t>
            </a:r>
          </a:p>
        </p:txBody>
      </p:sp>
      <p:sp>
        <p:nvSpPr>
          <p:cNvPr id="3" name="pole tekstowe 2">
            <a:extLst>
              <a:ext uri="{FF2B5EF4-FFF2-40B4-BE49-F238E27FC236}">
                <a16:creationId xmlns:a16="http://schemas.microsoft.com/office/drawing/2014/main" xmlns="" id="{94650DA5-DBDD-4C00-AD09-DCEC3436E6A6}"/>
              </a:ext>
            </a:extLst>
          </p:cNvPr>
          <p:cNvSpPr txBox="1"/>
          <p:nvPr/>
        </p:nvSpPr>
        <p:spPr>
          <a:xfrm>
            <a:off x="399498" y="1784416"/>
            <a:ext cx="11194743" cy="1015663"/>
          </a:xfrm>
          <a:prstGeom prst="rect">
            <a:avLst/>
          </a:prstGeom>
          <a:noFill/>
        </p:spPr>
        <p:txBody>
          <a:bodyPr wrap="square" rtlCol="0">
            <a:spAutoFit/>
          </a:bodyPr>
          <a:lstStyle/>
          <a:p>
            <a:pPr algn="just"/>
            <a:r>
              <a:rPr lang="pl-PL" sz="2000" dirty="0"/>
              <a:t>Na pewno w domu macie jakieś gry planszowe. Teraz jest najlepszy czas a ich wyciągnięcie i rozegranie kilku partii? </a:t>
            </a:r>
          </a:p>
          <a:p>
            <a:pPr algn="just"/>
            <a:r>
              <a:rPr lang="pl-PL" sz="2000" dirty="0"/>
              <a:t>A może na zrobienie całego turnieju?</a:t>
            </a:r>
          </a:p>
        </p:txBody>
      </p:sp>
      <p:pic>
        <p:nvPicPr>
          <p:cNvPr id="5" name="Obraz 4" descr="Obraz zawierający stół, wewnątrz, budynek, żywność&#10;&#10;Opis wygenerowany automatycznie">
            <a:extLst>
              <a:ext uri="{FF2B5EF4-FFF2-40B4-BE49-F238E27FC236}">
                <a16:creationId xmlns:a16="http://schemas.microsoft.com/office/drawing/2014/main" xmlns="" id="{5CBA29D0-1BD6-4C92-B5EF-080792F87C13}"/>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950564" y="2920203"/>
            <a:ext cx="3639845" cy="2729884"/>
          </a:xfrm>
          <a:prstGeom prst="rect">
            <a:avLst/>
          </a:prstGeom>
        </p:spPr>
      </p:pic>
      <p:pic>
        <p:nvPicPr>
          <p:cNvPr id="7" name="Obraz 6" descr="Obraz zawierający pudełko&#10;&#10;Opis wygenerowany automatycznie">
            <a:extLst>
              <a:ext uri="{FF2B5EF4-FFF2-40B4-BE49-F238E27FC236}">
                <a16:creationId xmlns:a16="http://schemas.microsoft.com/office/drawing/2014/main" xmlns="" id="{26E5D07A-1D56-4F52-9EA6-64318FC3FC8A}"/>
              </a:ext>
            </a:extLst>
          </p:cNvPr>
          <p:cNvPicPr>
            <a:picLocks noChangeAspect="1"/>
          </p:cNvPicPr>
          <p:nvPr/>
        </p:nvPicPr>
        <p:blipFill rotWithShape="1">
          <a:blip r:embed="rId3">
            <a:extLst>
              <a:ext uri="{28A0092B-C50C-407E-A947-70E740481C1C}">
                <a14:useLocalDpi xmlns:a14="http://schemas.microsoft.com/office/drawing/2010/main" xmlns="" val="0"/>
              </a:ext>
            </a:extLst>
          </a:blip>
          <a:srcRect t="10418" b="11744"/>
          <a:stretch/>
        </p:blipFill>
        <p:spPr>
          <a:xfrm>
            <a:off x="826994" y="380028"/>
            <a:ext cx="1685916" cy="1312278"/>
          </a:xfrm>
          <a:prstGeom prst="rect">
            <a:avLst/>
          </a:prstGeom>
        </p:spPr>
      </p:pic>
      <p:pic>
        <p:nvPicPr>
          <p:cNvPr id="9" name="Obraz 8" descr="Obraz zawierający tort, stół, żywność, siedzi&#10;&#10;Opis wygenerowany automatycznie">
            <a:extLst>
              <a:ext uri="{FF2B5EF4-FFF2-40B4-BE49-F238E27FC236}">
                <a16:creationId xmlns:a16="http://schemas.microsoft.com/office/drawing/2014/main" xmlns="" id="{81DE23D1-4C65-4BBC-B959-9D3417265408}"/>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859388" y="448140"/>
            <a:ext cx="2317013" cy="1305525"/>
          </a:xfrm>
          <a:prstGeom prst="rect">
            <a:avLst/>
          </a:prstGeom>
        </p:spPr>
      </p:pic>
      <p:pic>
        <p:nvPicPr>
          <p:cNvPr id="11" name="Obraz 10">
            <a:extLst>
              <a:ext uri="{FF2B5EF4-FFF2-40B4-BE49-F238E27FC236}">
                <a16:creationId xmlns:a16="http://schemas.microsoft.com/office/drawing/2014/main" xmlns="" id="{48BE397D-794F-4818-B661-D0959EC6746D}"/>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7770660" y="4710427"/>
            <a:ext cx="2334955" cy="1652277"/>
          </a:xfrm>
          <a:prstGeom prst="rect">
            <a:avLst/>
          </a:prstGeom>
        </p:spPr>
      </p:pic>
      <p:pic>
        <p:nvPicPr>
          <p:cNvPr id="13" name="Obraz 12" descr="Obraz zawierający wewnątrz, kolorowy, zabawka, urodziny&#10;&#10;Opis wygenerowany automatycznie">
            <a:extLst>
              <a:ext uri="{FF2B5EF4-FFF2-40B4-BE49-F238E27FC236}">
                <a16:creationId xmlns:a16="http://schemas.microsoft.com/office/drawing/2014/main" xmlns="" id="{60B71427-ECC5-466D-B72C-D26685B3B8C9}"/>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408488" y="2374409"/>
            <a:ext cx="3175491" cy="2109182"/>
          </a:xfrm>
          <a:prstGeom prst="rect">
            <a:avLst/>
          </a:prstGeom>
        </p:spPr>
      </p:pic>
      <p:pic>
        <p:nvPicPr>
          <p:cNvPr id="15" name="Obraz 14">
            <a:extLst>
              <a:ext uri="{FF2B5EF4-FFF2-40B4-BE49-F238E27FC236}">
                <a16:creationId xmlns:a16="http://schemas.microsoft.com/office/drawing/2014/main" xmlns="" id="{8D5420E8-B6A1-460B-9C23-81E052361638}"/>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08023" y="3502433"/>
            <a:ext cx="2910100" cy="2147654"/>
          </a:xfrm>
          <a:prstGeom prst="rect">
            <a:avLst/>
          </a:prstGeom>
        </p:spPr>
      </p:pic>
    </p:spTree>
    <p:extLst>
      <p:ext uri="{BB962C8B-B14F-4D97-AF65-F5344CB8AC3E}">
        <p14:creationId xmlns:p14="http://schemas.microsoft.com/office/powerpoint/2010/main" xmlns="" val="2967902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87CB1E8F-6262-4C0E-9B51-AA04F8FB0767}"/>
              </a:ext>
            </a:extLst>
          </p:cNvPr>
          <p:cNvSpPr txBox="1"/>
          <p:nvPr/>
        </p:nvSpPr>
        <p:spPr>
          <a:xfrm>
            <a:off x="4546848" y="355109"/>
            <a:ext cx="3098307" cy="646331"/>
          </a:xfrm>
          <a:prstGeom prst="rect">
            <a:avLst/>
          </a:prstGeom>
          <a:noFill/>
        </p:spPr>
        <p:txBody>
          <a:bodyPr wrap="square" rtlCol="0">
            <a:spAutoFit/>
          </a:bodyPr>
          <a:lstStyle/>
          <a:p>
            <a:r>
              <a:rPr lang="pl-PL" sz="3600" b="1" dirty="0">
                <a:solidFill>
                  <a:srgbClr val="92D050"/>
                </a:solidFill>
              </a:rPr>
              <a:t>Ciepło – zimno</a:t>
            </a:r>
          </a:p>
        </p:txBody>
      </p:sp>
      <p:sp>
        <p:nvSpPr>
          <p:cNvPr id="3" name="Prostokąt 2">
            <a:extLst>
              <a:ext uri="{FF2B5EF4-FFF2-40B4-BE49-F238E27FC236}">
                <a16:creationId xmlns:a16="http://schemas.microsoft.com/office/drawing/2014/main" xmlns="" id="{22EFAA5A-3BAB-4123-9CC8-42B92F4C78CD}"/>
              </a:ext>
            </a:extLst>
          </p:cNvPr>
          <p:cNvSpPr/>
          <p:nvPr/>
        </p:nvSpPr>
        <p:spPr>
          <a:xfrm>
            <a:off x="686542" y="1518486"/>
            <a:ext cx="10969841" cy="923330"/>
          </a:xfrm>
          <a:prstGeom prst="rect">
            <a:avLst/>
          </a:prstGeom>
        </p:spPr>
        <p:txBody>
          <a:bodyPr wrap="square">
            <a:spAutoFit/>
          </a:bodyPr>
          <a:lstStyle/>
          <a:p>
            <a:pPr algn="just"/>
            <a:r>
              <a:rPr lang="pl-PL" dirty="0"/>
              <a:t>Jedna osoba, bądź cała grupa, poszukuje jakiejś ukrytej rzeczy. Otrzymuje wskazówki od osób, które ją schowały. Podpowiedzi, to odnośniki do temperatury – np. ciepło, cieplej, gorąco, parzy i zimno, zimniej itd. Im bliżej do poszukiwanej rzeczy – tym cieplej. Im dalej, tym zimniej.</a:t>
            </a:r>
          </a:p>
        </p:txBody>
      </p:sp>
      <p:pic>
        <p:nvPicPr>
          <p:cNvPr id="5" name="Obraz 4" descr="Obraz zawierający osoba, wewnątrz, dziecko, granie&#10;&#10;Opis wygenerowany automatycznie">
            <a:extLst>
              <a:ext uri="{FF2B5EF4-FFF2-40B4-BE49-F238E27FC236}">
                <a16:creationId xmlns:a16="http://schemas.microsoft.com/office/drawing/2014/main" xmlns="" id="{B1EEAE01-EBB7-4771-BC6A-A2B1CB7EC027}"/>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468645" y="2670884"/>
            <a:ext cx="4876800" cy="3238500"/>
          </a:xfrm>
          <a:prstGeom prst="rect">
            <a:avLst/>
          </a:prstGeom>
        </p:spPr>
      </p:pic>
      <p:pic>
        <p:nvPicPr>
          <p:cNvPr id="6" name="Obraz 5">
            <a:extLst>
              <a:ext uri="{FF2B5EF4-FFF2-40B4-BE49-F238E27FC236}">
                <a16:creationId xmlns:a16="http://schemas.microsoft.com/office/drawing/2014/main" xmlns="" id="{E53A18D7-9D62-436E-8B1D-327148A40E09}"/>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063933" y="2733083"/>
            <a:ext cx="2881451" cy="2881451"/>
          </a:xfrm>
          <a:prstGeom prst="rect">
            <a:avLst/>
          </a:prstGeom>
        </p:spPr>
      </p:pic>
    </p:spTree>
    <p:extLst>
      <p:ext uri="{BB962C8B-B14F-4D97-AF65-F5344CB8AC3E}">
        <p14:creationId xmlns:p14="http://schemas.microsoft.com/office/powerpoint/2010/main" xmlns="" val="2341685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E664B556-8385-4E7C-887B-9FAC815064FB}"/>
              </a:ext>
            </a:extLst>
          </p:cNvPr>
          <p:cNvSpPr txBox="1"/>
          <p:nvPr/>
        </p:nvSpPr>
        <p:spPr>
          <a:xfrm>
            <a:off x="5070631" y="381744"/>
            <a:ext cx="2050741" cy="646331"/>
          </a:xfrm>
          <a:prstGeom prst="rect">
            <a:avLst/>
          </a:prstGeom>
          <a:noFill/>
        </p:spPr>
        <p:txBody>
          <a:bodyPr wrap="square" rtlCol="0">
            <a:spAutoFit/>
          </a:bodyPr>
          <a:lstStyle/>
          <a:p>
            <a:r>
              <a:rPr lang="pl-PL" sz="3600" b="1" dirty="0">
                <a:solidFill>
                  <a:srgbClr val="92D050"/>
                </a:solidFill>
              </a:rPr>
              <a:t>Chowany</a:t>
            </a:r>
          </a:p>
        </p:txBody>
      </p:sp>
      <p:sp>
        <p:nvSpPr>
          <p:cNvPr id="3" name="pole tekstowe 2">
            <a:extLst>
              <a:ext uri="{FF2B5EF4-FFF2-40B4-BE49-F238E27FC236}">
                <a16:creationId xmlns:a16="http://schemas.microsoft.com/office/drawing/2014/main" xmlns="" id="{0424D7C9-1510-4A47-85C4-A58151A059A0}"/>
              </a:ext>
            </a:extLst>
          </p:cNvPr>
          <p:cNvSpPr txBox="1"/>
          <p:nvPr/>
        </p:nvSpPr>
        <p:spPr>
          <a:xfrm>
            <a:off x="649548" y="1233999"/>
            <a:ext cx="10892901" cy="1477328"/>
          </a:xfrm>
          <a:prstGeom prst="rect">
            <a:avLst/>
          </a:prstGeom>
          <a:noFill/>
        </p:spPr>
        <p:txBody>
          <a:bodyPr wrap="square" rtlCol="0">
            <a:spAutoFit/>
          </a:bodyPr>
          <a:lstStyle/>
          <a:p>
            <a:pPr algn="just"/>
            <a:r>
              <a:rPr lang="pl-PL" dirty="0"/>
              <a:t>Kto nigdy nie bawił się w chowanego? Chyba nie ma takiej osoby. </a:t>
            </a:r>
          </a:p>
          <a:p>
            <a:pPr algn="just"/>
            <a:r>
              <a:rPr lang="pl-PL" dirty="0"/>
              <a:t>Zasady są proste – jedna osoba szuka, reszta się chowa.</a:t>
            </a:r>
          </a:p>
          <a:p>
            <a:pPr algn="just"/>
            <a:r>
              <a:rPr lang="pl-PL" dirty="0"/>
              <a:t>Oczywiście w zabawę można się bawić w domu. Jeżeli ktoś od razu powie, że jest za mało miejsca to spieszymy mu z odpowiedzią! Im mniej miejsca tym większa trudność! Tym bardziej musicie być kreatywni szukając dobrej kryjówki. W razie czego zaczekajcie do zmroku i bawcie się bez włączania światła, to na pewno utrudni sprawę.</a:t>
            </a:r>
          </a:p>
        </p:txBody>
      </p:sp>
      <p:pic>
        <p:nvPicPr>
          <p:cNvPr id="5" name="Obraz 4" descr="Obraz zawierający wewnątrz, pomieszczenie, stół, sypialnia&#10;&#10;Opis wygenerowany automatycznie">
            <a:extLst>
              <a:ext uri="{FF2B5EF4-FFF2-40B4-BE49-F238E27FC236}">
                <a16:creationId xmlns:a16="http://schemas.microsoft.com/office/drawing/2014/main" xmlns="" id="{1F9A7EEF-C0AF-4EB4-AB50-CFA50041DCC7}"/>
              </a:ext>
            </a:extLst>
          </p:cNvPr>
          <p:cNvPicPr>
            <a:picLocks noChangeAspect="1"/>
          </p:cNvPicPr>
          <p:nvPr/>
        </p:nvPicPr>
        <p:blipFill rotWithShape="1">
          <a:blip r:embed="rId2">
            <a:extLst>
              <a:ext uri="{28A0092B-C50C-407E-A947-70E740481C1C}">
                <a14:useLocalDpi xmlns:a14="http://schemas.microsoft.com/office/drawing/2010/main" xmlns="" val="0"/>
              </a:ext>
            </a:extLst>
          </a:blip>
          <a:srcRect b="7759"/>
          <a:stretch/>
        </p:blipFill>
        <p:spPr>
          <a:xfrm>
            <a:off x="1132661" y="2959209"/>
            <a:ext cx="4121163" cy="2731381"/>
          </a:xfrm>
          <a:prstGeom prst="rect">
            <a:avLst/>
          </a:prstGeom>
        </p:spPr>
      </p:pic>
      <p:pic>
        <p:nvPicPr>
          <p:cNvPr id="7" name="Obraz 6" descr="Obraz zawierający sypialnia, pomieszczenie&#10;&#10;Opis wygenerowany automatycznie">
            <a:extLst>
              <a:ext uri="{FF2B5EF4-FFF2-40B4-BE49-F238E27FC236}">
                <a16:creationId xmlns:a16="http://schemas.microsoft.com/office/drawing/2014/main" xmlns="" id="{10C67BAE-0A51-4606-83B1-4AB48AA5276D}"/>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7759"/>
          <a:stretch/>
        </p:blipFill>
        <p:spPr>
          <a:xfrm>
            <a:off x="6591951" y="2959209"/>
            <a:ext cx="3663255" cy="2731381"/>
          </a:xfrm>
          <a:prstGeom prst="rect">
            <a:avLst/>
          </a:prstGeom>
        </p:spPr>
      </p:pic>
    </p:spTree>
    <p:extLst>
      <p:ext uri="{BB962C8B-B14F-4D97-AF65-F5344CB8AC3E}">
        <p14:creationId xmlns:p14="http://schemas.microsoft.com/office/powerpoint/2010/main" xmlns="" val="1970788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D64F39D8-98FF-48E0-8C8E-25E9DAC8D735}"/>
              </a:ext>
            </a:extLst>
          </p:cNvPr>
          <p:cNvSpPr txBox="1"/>
          <p:nvPr/>
        </p:nvSpPr>
        <p:spPr>
          <a:xfrm>
            <a:off x="2433963" y="523787"/>
            <a:ext cx="7324079" cy="646331"/>
          </a:xfrm>
          <a:prstGeom prst="rect">
            <a:avLst/>
          </a:prstGeom>
          <a:noFill/>
        </p:spPr>
        <p:txBody>
          <a:bodyPr wrap="square" rtlCol="0">
            <a:spAutoFit/>
          </a:bodyPr>
          <a:lstStyle/>
          <a:p>
            <a:r>
              <a:rPr lang="pl-PL" sz="3600" b="1" dirty="0">
                <a:solidFill>
                  <a:srgbClr val="92D050"/>
                </a:solidFill>
              </a:rPr>
              <a:t>Mamo, mamo! Ile kroków do Ciebie?</a:t>
            </a:r>
          </a:p>
        </p:txBody>
      </p:sp>
      <p:sp>
        <p:nvSpPr>
          <p:cNvPr id="3" name="pole tekstowe 2">
            <a:extLst>
              <a:ext uri="{FF2B5EF4-FFF2-40B4-BE49-F238E27FC236}">
                <a16:creationId xmlns:a16="http://schemas.microsoft.com/office/drawing/2014/main" xmlns="" id="{ED766C31-6739-4841-8B6A-7EABFACF2871}"/>
              </a:ext>
            </a:extLst>
          </p:cNvPr>
          <p:cNvSpPr txBox="1"/>
          <p:nvPr/>
        </p:nvSpPr>
        <p:spPr>
          <a:xfrm>
            <a:off x="870012" y="1509206"/>
            <a:ext cx="10679837" cy="3139321"/>
          </a:xfrm>
          <a:prstGeom prst="rect">
            <a:avLst/>
          </a:prstGeom>
          <a:noFill/>
        </p:spPr>
        <p:txBody>
          <a:bodyPr wrap="square" rtlCol="0">
            <a:spAutoFit/>
          </a:bodyPr>
          <a:lstStyle/>
          <a:p>
            <a:pPr algn="just"/>
            <a:r>
              <a:rPr lang="pl-PL" dirty="0"/>
              <a:t>Przedpokój to wspaniałe miejsce do zabaw. Jedną z nich jest właśnie „Mamo, mamo! Ile kroków do Ciebie”</a:t>
            </a:r>
          </a:p>
          <a:p>
            <a:pPr algn="just"/>
            <a:r>
              <a:rPr lang="pl-PL" dirty="0"/>
              <a:t>Jedna osoba wciela się w rolę mamy i staje po przeciwnej stronie korytarza niż pozostałe. „Dzieci” wołają do mamy – „Mamo, mamo! Ile kroków do Ciebie?” Na to pytanie mama odpowiada np. „3 </a:t>
            </a:r>
            <a:r>
              <a:rPr lang="pl-PL" dirty="0" err="1"/>
              <a:t>tip-topki</a:t>
            </a:r>
            <a:r>
              <a:rPr lang="pl-PL" dirty="0"/>
              <a:t>”. </a:t>
            </a:r>
          </a:p>
          <a:p>
            <a:pPr algn="just"/>
            <a:r>
              <a:rPr lang="pl-PL" dirty="0"/>
              <a:t>Przed rozpoczęciem gry musicie ustalić jakie kroki macie do wyboru. My znamy takie:</a:t>
            </a:r>
          </a:p>
          <a:p>
            <a:pPr algn="just"/>
            <a:r>
              <a:rPr lang="pl-PL" dirty="0"/>
              <a:t>Kroki słoniowe – duże kroki</a:t>
            </a:r>
          </a:p>
          <a:p>
            <a:pPr algn="just"/>
            <a:r>
              <a:rPr lang="pl-PL" dirty="0" err="1"/>
              <a:t>Tip-topki</a:t>
            </a:r>
            <a:r>
              <a:rPr lang="pl-PL" dirty="0"/>
              <a:t> – stawiamy stopę za stopą</a:t>
            </a:r>
          </a:p>
          <a:p>
            <a:pPr algn="just"/>
            <a:r>
              <a:rPr lang="pl-PL" dirty="0"/>
              <a:t>Dżdżownice – przesuwamy się zginając palce u stóp</a:t>
            </a:r>
          </a:p>
          <a:p>
            <a:pPr algn="just"/>
            <a:r>
              <a:rPr lang="pl-PL" dirty="0"/>
              <a:t>Parasolki – obracam się</a:t>
            </a:r>
          </a:p>
          <a:p>
            <a:pPr algn="just"/>
            <a:r>
              <a:rPr lang="pl-PL" dirty="0"/>
              <a:t>Baletnice – malutkie kroki na palcach u stóp</a:t>
            </a:r>
          </a:p>
          <a:p>
            <a:pPr algn="just"/>
            <a:endParaRPr lang="pl-PL" dirty="0"/>
          </a:p>
          <a:p>
            <a:pPr algn="just"/>
            <a:r>
              <a:rPr lang="pl-PL" dirty="0"/>
              <a:t>A jakie Wy zaproponujecie?</a:t>
            </a:r>
          </a:p>
        </p:txBody>
      </p:sp>
      <p:pic>
        <p:nvPicPr>
          <p:cNvPr id="4" name="Obraz 3">
            <a:extLst>
              <a:ext uri="{FF2B5EF4-FFF2-40B4-BE49-F238E27FC236}">
                <a16:creationId xmlns:a16="http://schemas.microsoft.com/office/drawing/2014/main" xmlns="" id="{180C3615-7428-4257-AE14-ED8C4AD768E3}"/>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411467" y="2800258"/>
            <a:ext cx="3351968" cy="3351968"/>
          </a:xfrm>
          <a:prstGeom prst="rect">
            <a:avLst/>
          </a:prstGeom>
        </p:spPr>
      </p:pic>
    </p:spTree>
    <p:extLst>
      <p:ext uri="{BB962C8B-B14F-4D97-AF65-F5344CB8AC3E}">
        <p14:creationId xmlns:p14="http://schemas.microsoft.com/office/powerpoint/2010/main" xmlns="" val="24426325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3B052193-3563-48FB-A5BD-4BFDBB8133DC}"/>
              </a:ext>
            </a:extLst>
          </p:cNvPr>
          <p:cNvSpPr txBox="1"/>
          <p:nvPr/>
        </p:nvSpPr>
        <p:spPr>
          <a:xfrm>
            <a:off x="2837896" y="328478"/>
            <a:ext cx="6516211" cy="646331"/>
          </a:xfrm>
          <a:prstGeom prst="rect">
            <a:avLst/>
          </a:prstGeom>
          <a:noFill/>
        </p:spPr>
        <p:txBody>
          <a:bodyPr wrap="square" rtlCol="0">
            <a:spAutoFit/>
          </a:bodyPr>
          <a:lstStyle/>
          <a:p>
            <a:r>
              <a:rPr lang="pl-PL" sz="3600" b="1" dirty="0">
                <a:solidFill>
                  <a:srgbClr val="92D050"/>
                </a:solidFill>
              </a:rPr>
              <a:t>Raz dwa trzy! Baba-Jaga patrzy!</a:t>
            </a:r>
          </a:p>
        </p:txBody>
      </p:sp>
      <p:sp>
        <p:nvSpPr>
          <p:cNvPr id="4" name="pole tekstowe 3">
            <a:extLst>
              <a:ext uri="{FF2B5EF4-FFF2-40B4-BE49-F238E27FC236}">
                <a16:creationId xmlns:a16="http://schemas.microsoft.com/office/drawing/2014/main" xmlns="" id="{86083590-A4E8-47A4-8985-396A99BA192D}"/>
              </a:ext>
            </a:extLst>
          </p:cNvPr>
          <p:cNvSpPr txBox="1"/>
          <p:nvPr/>
        </p:nvSpPr>
        <p:spPr>
          <a:xfrm>
            <a:off x="923279" y="1500325"/>
            <a:ext cx="5743853" cy="4524315"/>
          </a:xfrm>
          <a:prstGeom prst="rect">
            <a:avLst/>
          </a:prstGeom>
          <a:noFill/>
        </p:spPr>
        <p:txBody>
          <a:bodyPr wrap="square" rtlCol="0">
            <a:spAutoFit/>
          </a:bodyPr>
          <a:lstStyle/>
          <a:p>
            <a:pPr algn="just"/>
            <a:r>
              <a:rPr lang="pl-PL" dirty="0"/>
              <a:t>To również jedna ze starszych gier. Można w nią zagrać na przykład w przedpokoju.</a:t>
            </a:r>
          </a:p>
          <a:p>
            <a:pPr algn="just"/>
            <a:r>
              <a:rPr lang="pl-PL" dirty="0"/>
              <a:t>W grze powinno uczestniczyć przynajmniej kilka osób. Jedna z nich, nazywana Babą-Jagą, znajduje się w pewnej odległości od reszty grupy i jest odwrócona tyłem lub ma zakryte oczy. Gracze biegną w kierunku Baby Jagi. Po wypowiedzeniu słów: </a:t>
            </a:r>
            <a:r>
              <a:rPr lang="pl-PL" i="1" dirty="0"/>
              <a:t>raz, dwa, trzy, Baba Jaga patrzy</a:t>
            </a:r>
            <a:r>
              <a:rPr lang="pl-PL" dirty="0"/>
              <a:t>, odsłania ona oczy lub odwraca się do graczy. Wszyscy uczestnicy zabawy zamierają – nie mogą się poruszać, mówić, śmiać się. Baba Jaga stara się ich sprowokować, np. rozśmieszając. Jeżeli ktoś się poruszy lub zaśmieje, musi wrócić do punktu startu. Po chwili Baba Jaga znów zakrywa oczy i cykl się powtarza. Celem graczy jest dotarcie do Baby Jagi, gdy ona nie patrzy, i dotknięcie jej. Zwycięzca zajmuje miejsce Baby Jagi.</a:t>
            </a:r>
          </a:p>
          <a:p>
            <a:pPr algn="just"/>
            <a:endParaRPr lang="pl-PL" dirty="0"/>
          </a:p>
        </p:txBody>
      </p:sp>
      <p:pic>
        <p:nvPicPr>
          <p:cNvPr id="5" name="Obraz 4">
            <a:extLst>
              <a:ext uri="{FF2B5EF4-FFF2-40B4-BE49-F238E27FC236}">
                <a16:creationId xmlns:a16="http://schemas.microsoft.com/office/drawing/2014/main" xmlns="" id="{9F8B2141-817D-4993-B07E-A67672AA5D1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100753" y="1711045"/>
            <a:ext cx="4102871" cy="4102871"/>
          </a:xfrm>
          <a:prstGeom prst="rect">
            <a:avLst/>
          </a:prstGeom>
        </p:spPr>
      </p:pic>
    </p:spTree>
    <p:extLst>
      <p:ext uri="{BB962C8B-B14F-4D97-AF65-F5344CB8AC3E}">
        <p14:creationId xmlns:p14="http://schemas.microsoft.com/office/powerpoint/2010/main" xmlns="" val="1940418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C8A06672-0333-4107-8A67-8A848266EB2A}"/>
              </a:ext>
            </a:extLst>
          </p:cNvPr>
          <p:cNvSpPr txBox="1"/>
          <p:nvPr/>
        </p:nvSpPr>
        <p:spPr>
          <a:xfrm>
            <a:off x="2873407" y="443887"/>
            <a:ext cx="6445188" cy="646331"/>
          </a:xfrm>
          <a:prstGeom prst="rect">
            <a:avLst/>
          </a:prstGeom>
          <a:noFill/>
        </p:spPr>
        <p:txBody>
          <a:bodyPr wrap="square" rtlCol="0">
            <a:spAutoFit/>
          </a:bodyPr>
          <a:lstStyle/>
          <a:p>
            <a:r>
              <a:rPr lang="pl-PL" sz="3600" b="1" dirty="0">
                <a:solidFill>
                  <a:srgbClr val="92D050"/>
                </a:solidFill>
              </a:rPr>
              <a:t>Ministerstwo Dziwnych Kroków</a:t>
            </a:r>
          </a:p>
        </p:txBody>
      </p:sp>
      <p:sp>
        <p:nvSpPr>
          <p:cNvPr id="3" name="pole tekstowe 2">
            <a:extLst>
              <a:ext uri="{FF2B5EF4-FFF2-40B4-BE49-F238E27FC236}">
                <a16:creationId xmlns:a16="http://schemas.microsoft.com/office/drawing/2014/main" xmlns="" id="{7408D17D-B5D1-4768-A2CF-7DFD285D8979}"/>
              </a:ext>
            </a:extLst>
          </p:cNvPr>
          <p:cNvSpPr txBox="1"/>
          <p:nvPr/>
        </p:nvSpPr>
        <p:spPr>
          <a:xfrm>
            <a:off x="781233" y="1802171"/>
            <a:ext cx="10386875" cy="646331"/>
          </a:xfrm>
          <a:prstGeom prst="rect">
            <a:avLst/>
          </a:prstGeom>
          <a:noFill/>
        </p:spPr>
        <p:txBody>
          <a:bodyPr wrap="square" rtlCol="0">
            <a:spAutoFit/>
          </a:bodyPr>
          <a:lstStyle/>
          <a:p>
            <a:pPr algn="just"/>
            <a:r>
              <a:rPr lang="pl-PL" dirty="0"/>
              <a:t>Wszyscy lubią się wygłupiać. Pomyślcie jak mogą chodzić urzędnicy pracujący w Ministerstwie Dziwnych Kroków. Kto pierwszy pokazuje?</a:t>
            </a:r>
          </a:p>
        </p:txBody>
      </p:sp>
      <p:pic>
        <p:nvPicPr>
          <p:cNvPr id="5" name="Obraz 4" descr="Obraz zawierający śnieg, zewnętrzne, wzgórze, jazda na nartach&#10;&#10;Opis wygenerowany automatycznie">
            <a:extLst>
              <a:ext uri="{FF2B5EF4-FFF2-40B4-BE49-F238E27FC236}">
                <a16:creationId xmlns:a16="http://schemas.microsoft.com/office/drawing/2014/main" xmlns="" id="{5CD7A8CB-5E6D-402B-85A1-49B837090A39}"/>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719744" y="2448498"/>
            <a:ext cx="4876800" cy="3638550"/>
          </a:xfrm>
          <a:prstGeom prst="rect">
            <a:avLst/>
          </a:prstGeom>
        </p:spPr>
      </p:pic>
    </p:spTree>
    <p:extLst>
      <p:ext uri="{BB962C8B-B14F-4D97-AF65-F5344CB8AC3E}">
        <p14:creationId xmlns:p14="http://schemas.microsoft.com/office/powerpoint/2010/main" xmlns="" val="25056264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xmlns="" id="{878FEE1E-0BB1-470F-88A3-3A8A4AD37569}"/>
              </a:ext>
            </a:extLst>
          </p:cNvPr>
          <p:cNvSpPr txBox="1"/>
          <p:nvPr/>
        </p:nvSpPr>
        <p:spPr>
          <a:xfrm>
            <a:off x="3339486" y="426132"/>
            <a:ext cx="5513033" cy="646331"/>
          </a:xfrm>
          <a:prstGeom prst="rect">
            <a:avLst/>
          </a:prstGeom>
          <a:noFill/>
        </p:spPr>
        <p:txBody>
          <a:bodyPr wrap="square" rtlCol="0">
            <a:spAutoFit/>
          </a:bodyPr>
          <a:lstStyle/>
          <a:p>
            <a:r>
              <a:rPr lang="pl-PL" sz="3600" b="1" dirty="0">
                <a:solidFill>
                  <a:srgbClr val="92D050"/>
                </a:solidFill>
              </a:rPr>
              <a:t>Kolorowanki antystresowe</a:t>
            </a:r>
          </a:p>
        </p:txBody>
      </p:sp>
      <p:sp>
        <p:nvSpPr>
          <p:cNvPr id="5" name="pole tekstowe 4">
            <a:extLst>
              <a:ext uri="{FF2B5EF4-FFF2-40B4-BE49-F238E27FC236}">
                <a16:creationId xmlns:a16="http://schemas.microsoft.com/office/drawing/2014/main" xmlns="" id="{307CEEE3-5DDE-4B07-86A7-8A15DAC600C3}"/>
              </a:ext>
            </a:extLst>
          </p:cNvPr>
          <p:cNvSpPr txBox="1"/>
          <p:nvPr/>
        </p:nvSpPr>
        <p:spPr>
          <a:xfrm>
            <a:off x="639192" y="1793289"/>
            <a:ext cx="11017189" cy="2308324"/>
          </a:xfrm>
          <a:prstGeom prst="rect">
            <a:avLst/>
          </a:prstGeom>
          <a:noFill/>
        </p:spPr>
        <p:txBody>
          <a:bodyPr wrap="square" rtlCol="0">
            <a:spAutoFit/>
          </a:bodyPr>
          <a:lstStyle/>
          <a:p>
            <a:pPr algn="just"/>
            <a:r>
              <a:rPr lang="pl-PL" dirty="0"/>
              <a:t>Wszyscy lubią kolorować, dorośli też. Dlatego sobie wymyślili, że kolorowanki </a:t>
            </a:r>
            <a:r>
              <a:rPr lang="pl-PL" dirty="0" err="1"/>
              <a:t>odstresowują</a:t>
            </a:r>
            <a:r>
              <a:rPr lang="pl-PL" dirty="0"/>
              <a:t>, pomagają nam lepiej się koncentrować i poprawiają nam humor. To wszystko prawda więc może i Wy skorzystacie z kolorowanek? </a:t>
            </a:r>
          </a:p>
          <a:p>
            <a:pPr algn="just"/>
            <a:r>
              <a:rPr lang="pl-PL" dirty="0"/>
              <a:t>Wiele różnych ciekawych wzorów można znaleźć w Internecie. Podajemy Wam propozycję takiej strony:</a:t>
            </a:r>
          </a:p>
          <a:p>
            <a:pPr algn="just"/>
            <a:endParaRPr lang="pl-PL" dirty="0">
              <a:hlinkClick r:id="rId2"/>
            </a:endParaRPr>
          </a:p>
          <a:p>
            <a:pPr algn="just"/>
            <a:r>
              <a:rPr lang="pl-PL" dirty="0">
                <a:hlinkClick r:id="rId2"/>
              </a:rPr>
              <a:t>http://www.supercoloring.com/?fbclid=IwAR050Sx-JW82AWJgIah3s_-udOXJ1tjUA5M9R2XWLGn6tWRC3Dg2D4X5CuA</a:t>
            </a:r>
            <a:endParaRPr lang="pl-PL" dirty="0"/>
          </a:p>
          <a:p>
            <a:pPr algn="just"/>
            <a:endParaRPr lang="pl-PL" dirty="0"/>
          </a:p>
          <a:p>
            <a:pPr algn="just"/>
            <a:endParaRPr lang="pl-PL" dirty="0"/>
          </a:p>
        </p:txBody>
      </p:sp>
      <p:pic>
        <p:nvPicPr>
          <p:cNvPr id="4" name="Obraz 3" descr="Obraz zawierający rysunek&#10;&#10;Opis wygenerowany automatycznie">
            <a:extLst>
              <a:ext uri="{FF2B5EF4-FFF2-40B4-BE49-F238E27FC236}">
                <a16:creationId xmlns:a16="http://schemas.microsoft.com/office/drawing/2014/main" xmlns="" id="{249FDBF5-D2A3-4C03-87C1-DB0E90699895}"/>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6754"/>
          <a:stretch/>
        </p:blipFill>
        <p:spPr>
          <a:xfrm>
            <a:off x="6786171" y="3284743"/>
            <a:ext cx="4132693" cy="2601157"/>
          </a:xfrm>
          <a:prstGeom prst="rect">
            <a:avLst/>
          </a:prstGeom>
        </p:spPr>
      </p:pic>
      <p:pic>
        <p:nvPicPr>
          <p:cNvPr id="7" name="Obraz 6" descr="Obraz zawierający rysunek&#10;&#10;Opis wygenerowany automatycznie">
            <a:extLst>
              <a:ext uri="{FF2B5EF4-FFF2-40B4-BE49-F238E27FC236}">
                <a16:creationId xmlns:a16="http://schemas.microsoft.com/office/drawing/2014/main" xmlns="" id="{3ED4A519-9273-45F0-A3B0-4588E06C6B11}"/>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422833" y="3654655"/>
            <a:ext cx="4278403" cy="2408927"/>
          </a:xfrm>
          <a:prstGeom prst="rect">
            <a:avLst/>
          </a:prstGeom>
        </p:spPr>
      </p:pic>
    </p:spTree>
    <p:extLst>
      <p:ext uri="{BB962C8B-B14F-4D97-AF65-F5344CB8AC3E}">
        <p14:creationId xmlns:p14="http://schemas.microsoft.com/office/powerpoint/2010/main" xmlns="" val="18240671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F1C9A5A1-FEAE-40C5-A803-799F4564F20A}"/>
              </a:ext>
            </a:extLst>
          </p:cNvPr>
          <p:cNvSpPr txBox="1"/>
          <p:nvPr/>
        </p:nvSpPr>
        <p:spPr>
          <a:xfrm>
            <a:off x="3707908" y="470521"/>
            <a:ext cx="4776187" cy="646331"/>
          </a:xfrm>
          <a:prstGeom prst="rect">
            <a:avLst/>
          </a:prstGeom>
          <a:noFill/>
        </p:spPr>
        <p:txBody>
          <a:bodyPr wrap="square" rtlCol="0">
            <a:spAutoFit/>
          </a:bodyPr>
          <a:lstStyle/>
          <a:p>
            <a:r>
              <a:rPr lang="pl-PL" sz="3600" b="1" dirty="0">
                <a:solidFill>
                  <a:srgbClr val="92D050"/>
                </a:solidFill>
              </a:rPr>
              <a:t>Zabawy dla młodszych</a:t>
            </a:r>
          </a:p>
        </p:txBody>
      </p:sp>
      <p:sp>
        <p:nvSpPr>
          <p:cNvPr id="3" name="pole tekstowe 2">
            <a:extLst>
              <a:ext uri="{FF2B5EF4-FFF2-40B4-BE49-F238E27FC236}">
                <a16:creationId xmlns:a16="http://schemas.microsoft.com/office/drawing/2014/main" xmlns="" id="{9E1E433B-8895-481A-A424-911779DA0EED}"/>
              </a:ext>
            </a:extLst>
          </p:cNvPr>
          <p:cNvSpPr txBox="1"/>
          <p:nvPr/>
        </p:nvSpPr>
        <p:spPr>
          <a:xfrm>
            <a:off x="594806" y="1660124"/>
            <a:ext cx="11070455" cy="3693319"/>
          </a:xfrm>
          <a:prstGeom prst="rect">
            <a:avLst/>
          </a:prstGeom>
          <a:noFill/>
        </p:spPr>
        <p:txBody>
          <a:bodyPr wrap="square" rtlCol="0">
            <a:spAutoFit/>
          </a:bodyPr>
          <a:lstStyle/>
          <a:p>
            <a:pPr algn="just"/>
            <a:r>
              <a:rPr lang="pl-PL" dirty="0"/>
              <a:t>Wszyscy lubimy bawić się w zabawy przygodowe lub te odzwierciedlające życie tych dużych. Możecie zatem bawić się w:</a:t>
            </a:r>
          </a:p>
          <a:p>
            <a:pPr marL="285750" indent="-285750" algn="just">
              <a:buFont typeface="Arial" panose="020B0604020202020204" pitchFamily="34" charset="0"/>
              <a:buChar char="•"/>
            </a:pPr>
            <a:r>
              <a:rPr lang="pl-PL" dirty="0"/>
              <a:t>Dom</a:t>
            </a:r>
          </a:p>
          <a:p>
            <a:pPr marL="285750" indent="-285750" algn="just">
              <a:buFont typeface="Arial" panose="020B0604020202020204" pitchFamily="34" charset="0"/>
              <a:buChar char="•"/>
            </a:pPr>
            <a:r>
              <a:rPr lang="pl-PL" dirty="0"/>
              <a:t>Sklep </a:t>
            </a:r>
          </a:p>
          <a:p>
            <a:pPr marL="285750" indent="-285750" algn="just">
              <a:buFont typeface="Arial" panose="020B0604020202020204" pitchFamily="34" charset="0"/>
              <a:buChar char="•"/>
            </a:pPr>
            <a:r>
              <a:rPr lang="pl-PL" dirty="0"/>
              <a:t>Pocztę</a:t>
            </a:r>
          </a:p>
          <a:p>
            <a:pPr marL="285750" indent="-285750" algn="just">
              <a:buFont typeface="Arial" panose="020B0604020202020204" pitchFamily="34" charset="0"/>
              <a:buChar char="•"/>
            </a:pPr>
            <a:r>
              <a:rPr lang="pl-PL" dirty="0"/>
              <a:t>Szkołę</a:t>
            </a:r>
          </a:p>
          <a:p>
            <a:pPr marL="285750" indent="-285750" algn="just">
              <a:buFont typeface="Arial" panose="020B0604020202020204" pitchFamily="34" charset="0"/>
              <a:buChar char="•"/>
            </a:pPr>
            <a:r>
              <a:rPr lang="pl-PL" dirty="0"/>
              <a:t>Weterynarza </a:t>
            </a:r>
          </a:p>
          <a:p>
            <a:pPr marL="285750" indent="-285750" algn="just">
              <a:buFont typeface="Arial" panose="020B0604020202020204" pitchFamily="34" charset="0"/>
              <a:buChar char="•"/>
            </a:pPr>
            <a:r>
              <a:rPr lang="pl-PL" dirty="0"/>
              <a:t>Arkę Noego</a:t>
            </a:r>
          </a:p>
          <a:p>
            <a:pPr marL="285750" indent="-285750" algn="just">
              <a:buFont typeface="Arial" panose="020B0604020202020204" pitchFamily="34" charset="0"/>
              <a:buChar char="•"/>
            </a:pPr>
            <a:r>
              <a:rPr lang="pl-PL" dirty="0"/>
              <a:t>Rozbitków na wyspie</a:t>
            </a:r>
          </a:p>
          <a:p>
            <a:pPr marL="285750" indent="-285750" algn="just">
              <a:buFont typeface="Arial" panose="020B0604020202020204" pitchFamily="34" charset="0"/>
              <a:buChar char="•"/>
            </a:pPr>
            <a:r>
              <a:rPr lang="pl-PL" dirty="0"/>
              <a:t>Podróż statkiem</a:t>
            </a:r>
          </a:p>
          <a:p>
            <a:pPr marL="285750" indent="-285750" algn="just">
              <a:buFont typeface="Arial" panose="020B0604020202020204" pitchFamily="34" charset="0"/>
              <a:buChar char="•"/>
            </a:pPr>
            <a:r>
              <a:rPr lang="pl-PL" dirty="0"/>
              <a:t>Odkrywanie nowych lądów</a:t>
            </a:r>
          </a:p>
          <a:p>
            <a:pPr marL="285750" indent="-285750" algn="just">
              <a:buFont typeface="Arial" panose="020B0604020202020204" pitchFamily="34" charset="0"/>
              <a:buChar char="•"/>
            </a:pPr>
            <a:r>
              <a:rPr lang="pl-PL" dirty="0"/>
              <a:t>Lot na Marsa</a:t>
            </a:r>
          </a:p>
          <a:p>
            <a:pPr marL="285750" indent="-285750" algn="just">
              <a:buFont typeface="Arial" panose="020B0604020202020204" pitchFamily="34" charset="0"/>
              <a:buChar char="•"/>
            </a:pPr>
            <a:r>
              <a:rPr lang="pl-PL" dirty="0"/>
              <a:t>Księżniczka i smok</a:t>
            </a:r>
          </a:p>
        </p:txBody>
      </p:sp>
      <p:pic>
        <p:nvPicPr>
          <p:cNvPr id="5" name="Obraz 4" descr="Obraz zawierający rysunek&#10;&#10;Opis wygenerowany automatycznie">
            <a:extLst>
              <a:ext uri="{FF2B5EF4-FFF2-40B4-BE49-F238E27FC236}">
                <a16:creationId xmlns:a16="http://schemas.microsoft.com/office/drawing/2014/main" xmlns="" id="{484B29CC-7FA0-4AAC-A0A1-734F31463FA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659224" y="2266043"/>
            <a:ext cx="3828483" cy="2481480"/>
          </a:xfrm>
          <a:prstGeom prst="rect">
            <a:avLst/>
          </a:prstGeom>
        </p:spPr>
      </p:pic>
      <p:pic>
        <p:nvPicPr>
          <p:cNvPr id="7" name="Obraz 6" descr="Obraz zawierający rysunek, sypialnia&#10;&#10;Opis wygenerowany automatycznie">
            <a:extLst>
              <a:ext uri="{FF2B5EF4-FFF2-40B4-BE49-F238E27FC236}">
                <a16:creationId xmlns:a16="http://schemas.microsoft.com/office/drawing/2014/main" xmlns="" id="{F63EEE20-C956-491D-9B08-28A02985442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216885" y="3284743"/>
            <a:ext cx="2703371" cy="2344417"/>
          </a:xfrm>
          <a:prstGeom prst="rect">
            <a:avLst/>
          </a:prstGeom>
        </p:spPr>
      </p:pic>
    </p:spTree>
    <p:extLst>
      <p:ext uri="{BB962C8B-B14F-4D97-AF65-F5344CB8AC3E}">
        <p14:creationId xmlns:p14="http://schemas.microsoft.com/office/powerpoint/2010/main" xmlns="" val="35688559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4C27A5D5-F4FF-45FD-A13C-2DFE13CFBFF0}"/>
              </a:ext>
            </a:extLst>
          </p:cNvPr>
          <p:cNvSpPr txBox="1"/>
          <p:nvPr/>
        </p:nvSpPr>
        <p:spPr>
          <a:xfrm>
            <a:off x="5479003" y="594807"/>
            <a:ext cx="1233996" cy="646331"/>
          </a:xfrm>
          <a:prstGeom prst="rect">
            <a:avLst/>
          </a:prstGeom>
          <a:noFill/>
        </p:spPr>
        <p:txBody>
          <a:bodyPr wrap="square" rtlCol="0">
            <a:spAutoFit/>
          </a:bodyPr>
          <a:lstStyle/>
          <a:p>
            <a:r>
              <a:rPr lang="pl-PL" sz="3600" b="1" dirty="0">
                <a:solidFill>
                  <a:srgbClr val="92D050"/>
                </a:solidFill>
              </a:rPr>
              <a:t>Baza</a:t>
            </a:r>
          </a:p>
        </p:txBody>
      </p:sp>
      <p:sp>
        <p:nvSpPr>
          <p:cNvPr id="3" name="pole tekstowe 2">
            <a:extLst>
              <a:ext uri="{FF2B5EF4-FFF2-40B4-BE49-F238E27FC236}">
                <a16:creationId xmlns:a16="http://schemas.microsoft.com/office/drawing/2014/main" xmlns="" id="{60514F76-4400-4A34-BC98-13AB593A2554}"/>
              </a:ext>
            </a:extLst>
          </p:cNvPr>
          <p:cNvSpPr txBox="1"/>
          <p:nvPr/>
        </p:nvSpPr>
        <p:spPr>
          <a:xfrm>
            <a:off x="692459" y="1669002"/>
            <a:ext cx="10928412" cy="1477328"/>
          </a:xfrm>
          <a:prstGeom prst="rect">
            <a:avLst/>
          </a:prstGeom>
          <a:noFill/>
        </p:spPr>
        <p:txBody>
          <a:bodyPr wrap="square" rtlCol="0">
            <a:spAutoFit/>
          </a:bodyPr>
          <a:lstStyle/>
          <a:p>
            <a:pPr algn="just"/>
            <a:r>
              <a:rPr lang="pl-PL" dirty="0"/>
              <a:t>Kto z Was nie budował jeszcze w domu swojej bazy?</a:t>
            </a:r>
          </a:p>
          <a:p>
            <a:pPr algn="just"/>
            <a:r>
              <a:rPr lang="pl-PL" dirty="0"/>
              <a:t>Bazę można zbudować rozkładając koc między krzesłami, kanapą i biurkiem. Czasem można koc poprzypinać klamerkami, może warto coś przywiązać sznurkiem… Ach jak wspaniała może być taka baza! Można do niej zabrać latarkę żeby nie było tak ciemno, poduszkę żeby było wygodnie… może coś do zjedzenia albo jakieś kartki do narysowania jakiejś mapy skarbów?</a:t>
            </a:r>
          </a:p>
        </p:txBody>
      </p:sp>
      <p:pic>
        <p:nvPicPr>
          <p:cNvPr id="5" name="Obraz 4" descr="Obraz zawierający wewnątrz, pomieszczenie, siedzi, zdjęcie&#10;&#10;Opis wygenerowany automatycznie">
            <a:extLst>
              <a:ext uri="{FF2B5EF4-FFF2-40B4-BE49-F238E27FC236}">
                <a16:creationId xmlns:a16="http://schemas.microsoft.com/office/drawing/2014/main" xmlns="" id="{0047B0EE-12F4-4424-84A7-08DCEBF24D17}"/>
              </a:ext>
            </a:extLst>
          </p:cNvPr>
          <p:cNvPicPr>
            <a:picLocks noChangeAspect="1"/>
          </p:cNvPicPr>
          <p:nvPr/>
        </p:nvPicPr>
        <p:blipFill rotWithShape="1">
          <a:blip r:embed="rId2">
            <a:extLst>
              <a:ext uri="{28A0092B-C50C-407E-A947-70E740481C1C}">
                <a14:useLocalDpi xmlns:a14="http://schemas.microsoft.com/office/drawing/2010/main" xmlns="" val="0"/>
              </a:ext>
            </a:extLst>
          </a:blip>
          <a:srcRect l="8612" t="5048" r="7061" b="24337"/>
          <a:stretch/>
        </p:blipFill>
        <p:spPr>
          <a:xfrm>
            <a:off x="8536380" y="3000019"/>
            <a:ext cx="2407077" cy="3315810"/>
          </a:xfrm>
          <a:prstGeom prst="rect">
            <a:avLst/>
          </a:prstGeom>
        </p:spPr>
      </p:pic>
      <p:pic>
        <p:nvPicPr>
          <p:cNvPr id="7" name="Obraz 6" descr="Obraz zawierający wewnątrz, pies, stół, pomieszczenie&#10;&#10;Opis wygenerowany automatycznie">
            <a:extLst>
              <a:ext uri="{FF2B5EF4-FFF2-40B4-BE49-F238E27FC236}">
                <a16:creationId xmlns:a16="http://schemas.microsoft.com/office/drawing/2014/main" xmlns="" id="{D6E13255-2E0D-47A9-9564-8F23A44E2067}"/>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8336"/>
          <a:stretch/>
        </p:blipFill>
        <p:spPr>
          <a:xfrm>
            <a:off x="4679515" y="2933211"/>
            <a:ext cx="2832975" cy="3449435"/>
          </a:xfrm>
          <a:prstGeom prst="rect">
            <a:avLst/>
          </a:prstGeom>
        </p:spPr>
      </p:pic>
    </p:spTree>
    <p:extLst>
      <p:ext uri="{BB962C8B-B14F-4D97-AF65-F5344CB8AC3E}">
        <p14:creationId xmlns:p14="http://schemas.microsoft.com/office/powerpoint/2010/main" xmlns="" val="2072180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ADFDBBD9-0923-467C-AD6A-386E73EFA624}"/>
              </a:ext>
            </a:extLst>
          </p:cNvPr>
          <p:cNvSpPr txBox="1"/>
          <p:nvPr/>
        </p:nvSpPr>
        <p:spPr>
          <a:xfrm>
            <a:off x="4995171" y="390622"/>
            <a:ext cx="2201663" cy="646331"/>
          </a:xfrm>
          <a:prstGeom prst="rect">
            <a:avLst/>
          </a:prstGeom>
          <a:noFill/>
        </p:spPr>
        <p:txBody>
          <a:bodyPr wrap="square" rtlCol="0">
            <a:spAutoFit/>
          </a:bodyPr>
          <a:lstStyle/>
          <a:p>
            <a:r>
              <a:rPr lang="pl-PL" sz="3600" b="1" dirty="0">
                <a:solidFill>
                  <a:srgbClr val="92D050"/>
                </a:solidFill>
              </a:rPr>
              <a:t>Plastelina</a:t>
            </a:r>
          </a:p>
        </p:txBody>
      </p:sp>
      <p:sp>
        <p:nvSpPr>
          <p:cNvPr id="3" name="pole tekstowe 2">
            <a:extLst>
              <a:ext uri="{FF2B5EF4-FFF2-40B4-BE49-F238E27FC236}">
                <a16:creationId xmlns:a16="http://schemas.microsoft.com/office/drawing/2014/main" xmlns="" id="{5EF815EC-BE1B-4EC2-B5EC-2719B758B007}"/>
              </a:ext>
            </a:extLst>
          </p:cNvPr>
          <p:cNvSpPr txBox="1"/>
          <p:nvPr/>
        </p:nvSpPr>
        <p:spPr>
          <a:xfrm>
            <a:off x="612560" y="1722272"/>
            <a:ext cx="10662083" cy="2585323"/>
          </a:xfrm>
          <a:prstGeom prst="rect">
            <a:avLst/>
          </a:prstGeom>
          <a:noFill/>
        </p:spPr>
        <p:txBody>
          <a:bodyPr wrap="square" rtlCol="0">
            <a:spAutoFit/>
          </a:bodyPr>
          <a:lstStyle/>
          <a:p>
            <a:pPr algn="just"/>
            <a:r>
              <a:rPr lang="pl-PL" dirty="0"/>
              <a:t>Plastelina to fantastyczna rzecz! </a:t>
            </a:r>
          </a:p>
          <a:p>
            <a:pPr algn="just"/>
            <a:r>
              <a:rPr lang="pl-PL" dirty="0"/>
              <a:t>Można z niej stworzyć mnóstwo rzeczy. Spróbujemy wam dostarczyć kliku pomysłów.</a:t>
            </a:r>
          </a:p>
          <a:p>
            <a:pPr marL="342900" indent="-342900" algn="just">
              <a:buAutoNum type="arabicPeriod"/>
            </a:pPr>
            <a:r>
              <a:rPr lang="pl-PL" dirty="0"/>
              <a:t>Możecie ulepić zwierzątka, stworzyć całą farmę, albo zoo. A może las?</a:t>
            </a:r>
          </a:p>
          <a:p>
            <a:pPr marL="342900" indent="-342900" algn="just">
              <a:buAutoNum type="arabicPeriod"/>
            </a:pPr>
            <a:r>
              <a:rPr lang="pl-PL" dirty="0"/>
              <a:t>Możecie ulepić polanę z kwiatami, działkę albo ogród.</a:t>
            </a:r>
          </a:p>
          <a:p>
            <a:pPr marL="342900" indent="-342900" algn="just">
              <a:buAutoNum type="arabicPeriod"/>
            </a:pPr>
            <a:r>
              <a:rPr lang="pl-PL" dirty="0"/>
              <a:t>Możecie przygotować makietę miasta z plasteliny</a:t>
            </a:r>
          </a:p>
          <a:p>
            <a:pPr marL="342900" indent="-342900" algn="just">
              <a:buAutoNum type="arabicPeriod"/>
            </a:pPr>
            <a:r>
              <a:rPr lang="pl-PL" dirty="0"/>
              <a:t>Plasteliną można również ozdobić kubeczek po jogurcie, który w ten sposób stanie się pięknym pudełeczkiem. Jeżeli pijecie jogurty pitne – możecie okleić je plasteliną, ozdobić nasionkami i stworzyć piękny wazon</a:t>
            </a:r>
          </a:p>
          <a:p>
            <a:pPr marL="342900" indent="-342900" algn="just">
              <a:buAutoNum type="arabicPeriod"/>
            </a:pPr>
            <a:r>
              <a:rPr lang="pl-PL" dirty="0"/>
              <a:t>Jeżeli plastelinę przykleicie plastelinę do kartki możecie stworzyć wspaniały obrazek</a:t>
            </a:r>
          </a:p>
        </p:txBody>
      </p:sp>
      <p:pic>
        <p:nvPicPr>
          <p:cNvPr id="5" name="Obraz 4" descr="Obraz zawierający stacjonarne, wewnątrz, ołówek, stół&#10;&#10;Opis wygenerowany automatycznie">
            <a:extLst>
              <a:ext uri="{FF2B5EF4-FFF2-40B4-BE49-F238E27FC236}">
                <a16:creationId xmlns:a16="http://schemas.microsoft.com/office/drawing/2014/main" xmlns="" id="{3851BEF0-AC5D-4930-98FD-3B7FA30CEC0F}"/>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003489" y="286308"/>
            <a:ext cx="3571875" cy="1671637"/>
          </a:xfrm>
          <a:prstGeom prst="rect">
            <a:avLst/>
          </a:prstGeom>
        </p:spPr>
      </p:pic>
      <p:pic>
        <p:nvPicPr>
          <p:cNvPr id="7" name="Obraz 6" descr="Obraz zawierający wewnątrz, stół, zabawka, siedzi&#10;&#10;Opis wygenerowany automatycznie">
            <a:extLst>
              <a:ext uri="{FF2B5EF4-FFF2-40B4-BE49-F238E27FC236}">
                <a16:creationId xmlns:a16="http://schemas.microsoft.com/office/drawing/2014/main" xmlns="" id="{DCDE9985-6A31-4F6C-955D-25718DA8CB2E}"/>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054640" y="4399901"/>
            <a:ext cx="3041360" cy="1885643"/>
          </a:xfrm>
          <a:prstGeom prst="rect">
            <a:avLst/>
          </a:prstGeom>
        </p:spPr>
      </p:pic>
      <p:pic>
        <p:nvPicPr>
          <p:cNvPr id="9" name="Obraz 8" descr="Obraz zawierający wewnątrz, stół, małe, siedzi&#10;&#10;Opis wygenerowany automatycznie">
            <a:extLst>
              <a:ext uri="{FF2B5EF4-FFF2-40B4-BE49-F238E27FC236}">
                <a16:creationId xmlns:a16="http://schemas.microsoft.com/office/drawing/2014/main" xmlns="" id="{7B8135F2-0F24-4EED-B01D-435086F77851}"/>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486012" y="3792527"/>
            <a:ext cx="1938993" cy="2585323"/>
          </a:xfrm>
          <a:prstGeom prst="rect">
            <a:avLst/>
          </a:prstGeom>
        </p:spPr>
      </p:pic>
    </p:spTree>
    <p:extLst>
      <p:ext uri="{BB962C8B-B14F-4D97-AF65-F5344CB8AC3E}">
        <p14:creationId xmlns:p14="http://schemas.microsoft.com/office/powerpoint/2010/main" xmlns="" val="3247756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3592A4C2-700B-4A65-A083-20F7F2D8EB3C}"/>
              </a:ext>
            </a:extLst>
          </p:cNvPr>
          <p:cNvSpPr txBox="1"/>
          <p:nvPr/>
        </p:nvSpPr>
        <p:spPr>
          <a:xfrm>
            <a:off x="5066191" y="452765"/>
            <a:ext cx="2059620" cy="646331"/>
          </a:xfrm>
          <a:prstGeom prst="rect">
            <a:avLst/>
          </a:prstGeom>
          <a:noFill/>
        </p:spPr>
        <p:txBody>
          <a:bodyPr wrap="square" rtlCol="0">
            <a:spAutoFit/>
          </a:bodyPr>
          <a:lstStyle/>
          <a:p>
            <a:r>
              <a:rPr lang="pl-PL" sz="3600" b="1" dirty="0">
                <a:solidFill>
                  <a:srgbClr val="92D050"/>
                </a:solidFill>
              </a:rPr>
              <a:t>Modelina</a:t>
            </a:r>
          </a:p>
        </p:txBody>
      </p:sp>
      <p:sp>
        <p:nvSpPr>
          <p:cNvPr id="3" name="pole tekstowe 2">
            <a:extLst>
              <a:ext uri="{FF2B5EF4-FFF2-40B4-BE49-F238E27FC236}">
                <a16:creationId xmlns:a16="http://schemas.microsoft.com/office/drawing/2014/main" xmlns="" id="{3BBEBBC5-BED2-4D5F-90E0-9DDF30E8D42F}"/>
              </a:ext>
            </a:extLst>
          </p:cNvPr>
          <p:cNvSpPr txBox="1"/>
          <p:nvPr/>
        </p:nvSpPr>
        <p:spPr>
          <a:xfrm>
            <a:off x="577049" y="1731146"/>
            <a:ext cx="11123720" cy="1477328"/>
          </a:xfrm>
          <a:prstGeom prst="rect">
            <a:avLst/>
          </a:prstGeom>
          <a:noFill/>
        </p:spPr>
        <p:txBody>
          <a:bodyPr wrap="square" rtlCol="0">
            <a:spAutoFit/>
          </a:bodyPr>
          <a:lstStyle/>
          <a:p>
            <a:pPr algn="just"/>
            <a:r>
              <a:rPr lang="pl-PL" dirty="0"/>
              <a:t>Modelina jest dużo trwalszym materiałem niż plastelina. Można ją wypiekać lub gotować (polecamy piekarnik, ponieważ nie zmienia on tak bardzo koloru modeliny).</a:t>
            </a:r>
          </a:p>
          <a:p>
            <a:pPr algn="just"/>
            <a:r>
              <a:rPr lang="pl-PL" dirty="0"/>
              <a:t>Z modeliny możecie ulepić wszystko co, co z plasteliny. Ponadto z modeliny można przygotować wspaniałą biżuterię. Różnego rodzaju koraliki ale i też kolczyki w kształcie owoców, zwierzątek, literek… ograniczeniem jest tylko Wasza wyobraźnia.</a:t>
            </a:r>
          </a:p>
        </p:txBody>
      </p:sp>
      <p:pic>
        <p:nvPicPr>
          <p:cNvPr id="5" name="Obraz 4" descr="Obraz zawierający trawa, stół, tort, żywność&#10;&#10;Opis wygenerowany automatycznie">
            <a:extLst>
              <a:ext uri="{FF2B5EF4-FFF2-40B4-BE49-F238E27FC236}">
                <a16:creationId xmlns:a16="http://schemas.microsoft.com/office/drawing/2014/main" xmlns="" id="{F730A42E-9A92-4C45-A87B-EC079A2C1EB7}"/>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435734" y="3269093"/>
            <a:ext cx="4021076" cy="3011926"/>
          </a:xfrm>
          <a:prstGeom prst="rect">
            <a:avLst/>
          </a:prstGeom>
        </p:spPr>
      </p:pic>
      <p:pic>
        <p:nvPicPr>
          <p:cNvPr id="7" name="Obraz 6" descr="Obraz zawierający wewnątrz, stół, urodziny, zabawka&#10;&#10;Opis wygenerowany automatycznie">
            <a:extLst>
              <a:ext uri="{FF2B5EF4-FFF2-40B4-BE49-F238E27FC236}">
                <a16:creationId xmlns:a16="http://schemas.microsoft.com/office/drawing/2014/main" xmlns="" id="{D99C428B-9DF4-469F-BD31-B2460D960EB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564119" y="2985310"/>
            <a:ext cx="4772668" cy="3579501"/>
          </a:xfrm>
          <a:prstGeom prst="rect">
            <a:avLst/>
          </a:prstGeom>
        </p:spPr>
      </p:pic>
    </p:spTree>
    <p:extLst>
      <p:ext uri="{BB962C8B-B14F-4D97-AF65-F5344CB8AC3E}">
        <p14:creationId xmlns:p14="http://schemas.microsoft.com/office/powerpoint/2010/main" xmlns="" val="9900552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xmlns="" id="{44A77026-5E2D-479D-8D28-75A805927D8D}"/>
              </a:ext>
            </a:extLst>
          </p:cNvPr>
          <p:cNvSpPr/>
          <p:nvPr/>
        </p:nvSpPr>
        <p:spPr>
          <a:xfrm>
            <a:off x="3166352" y="359095"/>
            <a:ext cx="5660780" cy="646331"/>
          </a:xfrm>
          <a:prstGeom prst="rect">
            <a:avLst/>
          </a:prstGeom>
        </p:spPr>
        <p:txBody>
          <a:bodyPr wrap="none">
            <a:spAutoFit/>
          </a:bodyPr>
          <a:lstStyle/>
          <a:p>
            <a:r>
              <a:rPr lang="pl-PL" sz="3600" b="1" dirty="0">
                <a:solidFill>
                  <a:srgbClr val="92D050"/>
                </a:solidFill>
              </a:rPr>
              <a:t>A może pewne modyfikacje?</a:t>
            </a:r>
          </a:p>
        </p:txBody>
      </p:sp>
      <p:sp>
        <p:nvSpPr>
          <p:cNvPr id="4" name="pole tekstowe 3">
            <a:extLst>
              <a:ext uri="{FF2B5EF4-FFF2-40B4-BE49-F238E27FC236}">
                <a16:creationId xmlns:a16="http://schemas.microsoft.com/office/drawing/2014/main" xmlns="" id="{DA3B0CD0-BC46-4B47-86AF-53BF3EA8BC33}"/>
              </a:ext>
            </a:extLst>
          </p:cNvPr>
          <p:cNvSpPr txBox="1"/>
          <p:nvPr/>
        </p:nvSpPr>
        <p:spPr>
          <a:xfrm>
            <a:off x="310721" y="1657909"/>
            <a:ext cx="11366377" cy="4247317"/>
          </a:xfrm>
          <a:prstGeom prst="rect">
            <a:avLst/>
          </a:prstGeom>
          <a:noFill/>
        </p:spPr>
        <p:txBody>
          <a:bodyPr wrap="square" rtlCol="0">
            <a:spAutoFit/>
          </a:bodyPr>
          <a:lstStyle/>
          <a:p>
            <a:pPr algn="just"/>
            <a:r>
              <a:rPr lang="pl-PL" dirty="0"/>
              <a:t>Wilk i owce</a:t>
            </a:r>
          </a:p>
          <a:p>
            <a:pPr algn="just"/>
            <a:endParaRPr lang="pl-PL" dirty="0"/>
          </a:p>
          <a:p>
            <a:pPr algn="just"/>
            <a:r>
              <a:rPr lang="pl-PL" dirty="0"/>
              <a:t>Potrzebujecie:</a:t>
            </a:r>
          </a:p>
          <a:p>
            <a:pPr algn="just"/>
            <a:endParaRPr lang="pl-PL" dirty="0"/>
          </a:p>
          <a:p>
            <a:pPr algn="just"/>
            <a:r>
              <a:rPr lang="pl-PL" dirty="0"/>
              <a:t>Planszę do szachów lub warcabów</a:t>
            </a:r>
          </a:p>
          <a:p>
            <a:pPr algn="just"/>
            <a:r>
              <a:rPr lang="pl-PL" dirty="0"/>
              <a:t>1 czarny pionek </a:t>
            </a:r>
          </a:p>
          <a:p>
            <a:pPr algn="just"/>
            <a:r>
              <a:rPr lang="pl-PL" dirty="0"/>
              <a:t>4 białe pionki</a:t>
            </a:r>
          </a:p>
          <a:p>
            <a:pPr algn="just"/>
            <a:endParaRPr lang="pl-PL" dirty="0"/>
          </a:p>
          <a:p>
            <a:pPr algn="just"/>
            <a:r>
              <a:rPr lang="pl-PL" dirty="0"/>
              <a:t>Na szachownicy wyznaczcie kwadrat 8 na 8 pól. Jeden z graczy otrzymuje jeden pionek (czarny) – on właśnie jest wilkiem. Przeciwnik otrzymuje 4  pionki (białe) – owce. </a:t>
            </a:r>
          </a:p>
          <a:p>
            <a:pPr algn="just"/>
            <a:r>
              <a:rPr lang="pl-PL" dirty="0"/>
              <a:t>Gra toczy się na ciemnych polach szachownicy. Owce stoją na czterech ciemnych polach pierwszej linii, wilk na dowolnym ciemnym polu.  Owce poruszają się jako pierwsze. Poruszać mogą się one tylko na ukos do przodu, natomiast wilk może się również cofać. </a:t>
            </a:r>
          </a:p>
          <a:p>
            <a:pPr algn="just"/>
            <a:r>
              <a:rPr lang="pl-PL" dirty="0"/>
              <a:t>Celem gry jest zablokowanie wilka przez owce w ten sposób, aby nie mógł się on poruszać. Jeżeli jednak wilkowi uda się przejść przez blokadę owiec, wygrywa on, ponieważ owce nie mogą ścigać go cofając się. </a:t>
            </a:r>
          </a:p>
        </p:txBody>
      </p:sp>
      <p:pic>
        <p:nvPicPr>
          <p:cNvPr id="6" name="Obraz 5">
            <a:extLst>
              <a:ext uri="{FF2B5EF4-FFF2-40B4-BE49-F238E27FC236}">
                <a16:creationId xmlns:a16="http://schemas.microsoft.com/office/drawing/2014/main" xmlns="" id="{0742E69D-7B24-4345-B11B-23691216B7D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424261" y="952778"/>
            <a:ext cx="3067051" cy="2724150"/>
          </a:xfrm>
          <a:prstGeom prst="rect">
            <a:avLst/>
          </a:prstGeom>
        </p:spPr>
      </p:pic>
    </p:spTree>
    <p:extLst>
      <p:ext uri="{BB962C8B-B14F-4D97-AF65-F5344CB8AC3E}">
        <p14:creationId xmlns:p14="http://schemas.microsoft.com/office/powerpoint/2010/main" xmlns="" val="22669817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1F3526C3-D079-4BE1-B790-5EEBCDF8D5E3}"/>
              </a:ext>
            </a:extLst>
          </p:cNvPr>
          <p:cNvSpPr txBox="1"/>
          <p:nvPr/>
        </p:nvSpPr>
        <p:spPr>
          <a:xfrm>
            <a:off x="4376693" y="585930"/>
            <a:ext cx="2476871" cy="646331"/>
          </a:xfrm>
          <a:prstGeom prst="rect">
            <a:avLst/>
          </a:prstGeom>
          <a:noFill/>
        </p:spPr>
        <p:txBody>
          <a:bodyPr wrap="square" rtlCol="0">
            <a:spAutoFit/>
          </a:bodyPr>
          <a:lstStyle/>
          <a:p>
            <a:r>
              <a:rPr lang="pl-PL" sz="3600" b="1" dirty="0">
                <a:solidFill>
                  <a:srgbClr val="92D050"/>
                </a:solidFill>
              </a:rPr>
              <a:t>Masa solna</a:t>
            </a:r>
          </a:p>
        </p:txBody>
      </p:sp>
      <p:sp>
        <p:nvSpPr>
          <p:cNvPr id="3" name="pole tekstowe 2">
            <a:extLst>
              <a:ext uri="{FF2B5EF4-FFF2-40B4-BE49-F238E27FC236}">
                <a16:creationId xmlns:a16="http://schemas.microsoft.com/office/drawing/2014/main" xmlns="" id="{191C28F4-ED55-40F9-B76B-3CA4D751C68C}"/>
              </a:ext>
            </a:extLst>
          </p:cNvPr>
          <p:cNvSpPr txBox="1"/>
          <p:nvPr/>
        </p:nvSpPr>
        <p:spPr>
          <a:xfrm>
            <a:off x="701337" y="1473697"/>
            <a:ext cx="10928411" cy="3139321"/>
          </a:xfrm>
          <a:prstGeom prst="rect">
            <a:avLst/>
          </a:prstGeom>
          <a:noFill/>
        </p:spPr>
        <p:txBody>
          <a:bodyPr wrap="square" rtlCol="0">
            <a:spAutoFit/>
          </a:bodyPr>
          <a:lstStyle/>
          <a:p>
            <a:pPr algn="just"/>
            <a:r>
              <a:rPr lang="pl-PL" dirty="0"/>
              <a:t>Jeżeli nie macie plasteliny, ani modeliny możecie sami przygotować masę solną. A może chcecie stworzyć coś większego? Masa solna będzie idealna. Przepis jest bardzo prosty.</a:t>
            </a:r>
          </a:p>
          <a:p>
            <a:pPr algn="just"/>
            <a:r>
              <a:rPr lang="pl-PL" dirty="0"/>
              <a:t>1 kg mąki</a:t>
            </a:r>
          </a:p>
          <a:p>
            <a:pPr algn="just"/>
            <a:r>
              <a:rPr lang="pl-PL" dirty="0"/>
              <a:t>1 kg soli</a:t>
            </a:r>
          </a:p>
          <a:p>
            <a:pPr algn="just"/>
            <a:r>
              <a:rPr lang="pl-PL" dirty="0"/>
              <a:t>Trochę wody</a:t>
            </a:r>
          </a:p>
          <a:p>
            <a:pPr algn="just"/>
            <a:r>
              <a:rPr lang="pl-PL" dirty="0"/>
              <a:t>Wszystkie składniki należy zagnieść ze sobą dodając tyle wody, aby stworzyć gładką masę konsystencji plasteliny (myślę, że w razie czego można liczyć na pomoc rodziców). Jeżeli dysponujecie klejem do tapet możecie na 1kg mąki i soli dodać garść kleju do tapet. Ten dodatek sprawi, że masa solna będzie bardziej lepka, elementy zrobione z masy solnej będą się lepiej sklejały. Jeżeli chcecie zrobić mniejszą porcję – wystarczy zmniejszyć proporcje np. 0,5 kg mąki i 0,5 kg soli.</a:t>
            </a:r>
          </a:p>
          <a:p>
            <a:pPr algn="just"/>
            <a:endParaRPr lang="pl-PL" dirty="0"/>
          </a:p>
        </p:txBody>
      </p:sp>
      <p:pic>
        <p:nvPicPr>
          <p:cNvPr id="5" name="Obraz 4" descr="Obraz zawierający osoba, żywność, stół, kobieta&#10;&#10;Opis wygenerowany automatycznie">
            <a:extLst>
              <a:ext uri="{FF2B5EF4-FFF2-40B4-BE49-F238E27FC236}">
                <a16:creationId xmlns:a16="http://schemas.microsoft.com/office/drawing/2014/main" xmlns="" id="{691792D3-28A7-4605-8A50-05FDC70E68A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735811" y="4220584"/>
            <a:ext cx="3181983" cy="2113167"/>
          </a:xfrm>
          <a:prstGeom prst="rect">
            <a:avLst/>
          </a:prstGeom>
        </p:spPr>
      </p:pic>
      <p:pic>
        <p:nvPicPr>
          <p:cNvPr id="7" name="Obraz 6" descr="Obraz zawierający stół, żywność, siedzi, talerz&#10;&#10;Opis wygenerowany automatycznie">
            <a:extLst>
              <a:ext uri="{FF2B5EF4-FFF2-40B4-BE49-F238E27FC236}">
                <a16:creationId xmlns:a16="http://schemas.microsoft.com/office/drawing/2014/main" xmlns="" id="{BC33BFA1-5AB8-4BB2-A980-2C867A71B62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377097" y="4329310"/>
            <a:ext cx="3567984" cy="2212150"/>
          </a:xfrm>
          <a:prstGeom prst="rect">
            <a:avLst/>
          </a:prstGeom>
        </p:spPr>
      </p:pic>
    </p:spTree>
    <p:extLst>
      <p:ext uri="{BB962C8B-B14F-4D97-AF65-F5344CB8AC3E}">
        <p14:creationId xmlns:p14="http://schemas.microsoft.com/office/powerpoint/2010/main" xmlns="" val="42569362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60A434FF-0AC1-4C10-AB92-DB780AE5BB70}"/>
              </a:ext>
            </a:extLst>
          </p:cNvPr>
          <p:cNvSpPr txBox="1"/>
          <p:nvPr/>
        </p:nvSpPr>
        <p:spPr>
          <a:xfrm>
            <a:off x="4888639" y="497153"/>
            <a:ext cx="2414727" cy="646331"/>
          </a:xfrm>
          <a:prstGeom prst="rect">
            <a:avLst/>
          </a:prstGeom>
          <a:noFill/>
        </p:spPr>
        <p:txBody>
          <a:bodyPr wrap="square" rtlCol="0">
            <a:spAutoFit/>
          </a:bodyPr>
          <a:lstStyle/>
          <a:p>
            <a:r>
              <a:rPr lang="pl-PL" sz="3600" b="1" dirty="0">
                <a:solidFill>
                  <a:srgbClr val="92D050"/>
                </a:solidFill>
              </a:rPr>
              <a:t>Masa solna</a:t>
            </a:r>
          </a:p>
        </p:txBody>
      </p:sp>
      <p:sp>
        <p:nvSpPr>
          <p:cNvPr id="3" name="pole tekstowe 2">
            <a:extLst>
              <a:ext uri="{FF2B5EF4-FFF2-40B4-BE49-F238E27FC236}">
                <a16:creationId xmlns:a16="http://schemas.microsoft.com/office/drawing/2014/main" xmlns="" id="{B82C6194-60F5-4987-B6EB-F049EF9FB229}"/>
              </a:ext>
            </a:extLst>
          </p:cNvPr>
          <p:cNvSpPr txBox="1"/>
          <p:nvPr/>
        </p:nvSpPr>
        <p:spPr>
          <a:xfrm>
            <a:off x="352148" y="1278384"/>
            <a:ext cx="11487704" cy="2862322"/>
          </a:xfrm>
          <a:prstGeom prst="rect">
            <a:avLst/>
          </a:prstGeom>
          <a:noFill/>
        </p:spPr>
        <p:txBody>
          <a:bodyPr wrap="square" rtlCol="0">
            <a:spAutoFit/>
          </a:bodyPr>
          <a:lstStyle/>
          <a:p>
            <a:pPr algn="just"/>
            <a:r>
              <a:rPr lang="pl-PL" dirty="0"/>
              <a:t>Z masy solnej możecie zrobić wspaniałe upominki na Wielkanoc lub dekoracje do domu.</a:t>
            </a:r>
          </a:p>
          <a:p>
            <a:pPr algn="just"/>
            <a:r>
              <a:rPr lang="pl-PL" dirty="0"/>
              <a:t>Możecie wziąć kartonik, ozdobić go masą solną i wysuszyć – powstanie wspaniała ramka, do której można przykleić zdjęcie.</a:t>
            </a:r>
          </a:p>
          <a:p>
            <a:pPr algn="just"/>
            <a:r>
              <a:rPr lang="pl-PL" dirty="0"/>
              <a:t>Możecie rozwałkować masę solną, wyciąć z niej kształt jaka, który ozdobicie kwiatkami i innymi dekoracjami masy solnej. W ten sposób powstaną wspaniałe ozdoby wielkanocne.</a:t>
            </a:r>
          </a:p>
          <a:p>
            <a:pPr algn="just"/>
            <a:r>
              <a:rPr lang="pl-PL" dirty="0"/>
              <a:t>Możecie też zrobić przestrzenne baranki z masy solnej, do zrobienia wełny możecie wykorzystać praskę do czosnku. Takie baranki to wspaniała ozdoba koszyczka wielkanocnego.</a:t>
            </a:r>
          </a:p>
          <a:p>
            <a:pPr algn="just"/>
            <a:r>
              <a:rPr lang="pl-PL" dirty="0"/>
              <a:t>Oczywiście z masy solnej można przygotować koraliki, które potem możecie nawlekać i ozdabiać nimi pokój. </a:t>
            </a:r>
          </a:p>
          <a:p>
            <a:pPr algn="just"/>
            <a:r>
              <a:rPr lang="pl-PL" dirty="0"/>
              <a:t>Znów ograniczeniem jest tylko Wasza wyobraźnia. </a:t>
            </a:r>
          </a:p>
          <a:p>
            <a:pPr algn="just"/>
            <a:r>
              <a:rPr lang="pl-PL" dirty="0"/>
              <a:t>Masę solną można malować farbami, lakierem do paznokci czy pisakami. </a:t>
            </a:r>
          </a:p>
        </p:txBody>
      </p:sp>
      <p:pic>
        <p:nvPicPr>
          <p:cNvPr id="5" name="Obraz 4" descr="Obraz zawierający stół, siedzi, biały, tort&#10;&#10;Opis wygenerowany automatycznie">
            <a:extLst>
              <a:ext uri="{FF2B5EF4-FFF2-40B4-BE49-F238E27FC236}">
                <a16:creationId xmlns:a16="http://schemas.microsoft.com/office/drawing/2014/main" xmlns="" id="{952D4ACD-CB64-4271-BA02-946AAE3135AC}"/>
              </a:ext>
            </a:extLst>
          </p:cNvPr>
          <p:cNvPicPr>
            <a:picLocks noChangeAspect="1"/>
          </p:cNvPicPr>
          <p:nvPr/>
        </p:nvPicPr>
        <p:blipFill rotWithShape="1">
          <a:blip r:embed="rId2">
            <a:extLst>
              <a:ext uri="{28A0092B-C50C-407E-A947-70E740481C1C}">
                <a14:useLocalDpi xmlns:a14="http://schemas.microsoft.com/office/drawing/2010/main" xmlns="" val="0"/>
              </a:ext>
            </a:extLst>
          </a:blip>
          <a:srcRect b="13294"/>
          <a:stretch/>
        </p:blipFill>
        <p:spPr>
          <a:xfrm>
            <a:off x="492499" y="4275610"/>
            <a:ext cx="3610527" cy="2162440"/>
          </a:xfrm>
          <a:prstGeom prst="rect">
            <a:avLst/>
          </a:prstGeom>
        </p:spPr>
      </p:pic>
      <p:pic>
        <p:nvPicPr>
          <p:cNvPr id="7" name="Obraz 6" descr="Obraz zawierający pączek, żywność, siedzi, wypełnione&#10;&#10;Opis wygenerowany automatycznie">
            <a:extLst>
              <a:ext uri="{FF2B5EF4-FFF2-40B4-BE49-F238E27FC236}">
                <a16:creationId xmlns:a16="http://schemas.microsoft.com/office/drawing/2014/main" xmlns="" id="{0F4AD06E-7C66-4BF8-9562-42DA4075B69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665911" y="4275610"/>
            <a:ext cx="3808024" cy="2142014"/>
          </a:xfrm>
          <a:prstGeom prst="rect">
            <a:avLst/>
          </a:prstGeom>
        </p:spPr>
      </p:pic>
      <p:pic>
        <p:nvPicPr>
          <p:cNvPr id="9" name="Obraz 8" descr="Obraz zawierający stół, wewnątrz, siedzi, drewniane&#10;&#10;Opis wygenerowany automatycznie">
            <a:extLst>
              <a:ext uri="{FF2B5EF4-FFF2-40B4-BE49-F238E27FC236}">
                <a16:creationId xmlns:a16="http://schemas.microsoft.com/office/drawing/2014/main" xmlns="" id="{C31CF2DB-7394-4643-9079-036C7ACACEE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9036823" y="3641352"/>
            <a:ext cx="2089300" cy="2785733"/>
          </a:xfrm>
          <a:prstGeom prst="rect">
            <a:avLst/>
          </a:prstGeom>
        </p:spPr>
      </p:pic>
    </p:spTree>
    <p:extLst>
      <p:ext uri="{BB962C8B-B14F-4D97-AF65-F5344CB8AC3E}">
        <p14:creationId xmlns:p14="http://schemas.microsoft.com/office/powerpoint/2010/main" xmlns="" val="23153674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FB010E89-DB44-4342-8C86-F72CC0200990}"/>
              </a:ext>
            </a:extLst>
          </p:cNvPr>
          <p:cNvSpPr txBox="1"/>
          <p:nvPr/>
        </p:nvSpPr>
        <p:spPr>
          <a:xfrm>
            <a:off x="5381350" y="435010"/>
            <a:ext cx="1429305" cy="646331"/>
          </a:xfrm>
          <a:prstGeom prst="rect">
            <a:avLst/>
          </a:prstGeom>
          <a:noFill/>
        </p:spPr>
        <p:txBody>
          <a:bodyPr wrap="square" rtlCol="0">
            <a:spAutoFit/>
          </a:bodyPr>
          <a:lstStyle/>
          <a:p>
            <a:r>
              <a:rPr lang="pl-PL" sz="3600" b="1" dirty="0">
                <a:solidFill>
                  <a:srgbClr val="92D050"/>
                </a:solidFill>
              </a:rPr>
              <a:t>Krepa</a:t>
            </a:r>
          </a:p>
        </p:txBody>
      </p:sp>
      <p:sp>
        <p:nvSpPr>
          <p:cNvPr id="3" name="pole tekstowe 2">
            <a:extLst>
              <a:ext uri="{FF2B5EF4-FFF2-40B4-BE49-F238E27FC236}">
                <a16:creationId xmlns:a16="http://schemas.microsoft.com/office/drawing/2014/main" xmlns="" id="{1B1CA6E9-3F9F-4786-908E-470298EEF9B2}"/>
              </a:ext>
            </a:extLst>
          </p:cNvPr>
          <p:cNvSpPr txBox="1"/>
          <p:nvPr/>
        </p:nvSpPr>
        <p:spPr>
          <a:xfrm>
            <a:off x="658425" y="1420427"/>
            <a:ext cx="10875147" cy="1754326"/>
          </a:xfrm>
          <a:prstGeom prst="rect">
            <a:avLst/>
          </a:prstGeom>
          <a:noFill/>
        </p:spPr>
        <p:txBody>
          <a:bodyPr wrap="square" rtlCol="0">
            <a:spAutoFit/>
          </a:bodyPr>
          <a:lstStyle/>
          <a:p>
            <a:pPr algn="just"/>
            <a:r>
              <a:rPr lang="pl-PL" dirty="0"/>
              <a:t>Z krepy możecie przygotować wiele ciekawych prac.</a:t>
            </a:r>
          </a:p>
          <a:p>
            <a:pPr algn="just"/>
            <a:r>
              <a:rPr lang="pl-PL" dirty="0"/>
              <a:t>Można ją ciąć na paski, które będziemy splatać w kolorowe warkocze.</a:t>
            </a:r>
          </a:p>
          <a:p>
            <a:pPr algn="just"/>
            <a:r>
              <a:rPr lang="pl-PL" dirty="0"/>
              <a:t>Możecie zrobić z niej kuleczki, którymi wykleicie swoje prace. Jest to bardzo kunsztowna i pracowita technika, jednak jej efekty są oszałamiające.</a:t>
            </a:r>
          </a:p>
          <a:p>
            <a:pPr algn="just"/>
            <a:r>
              <a:rPr lang="pl-PL" dirty="0"/>
              <a:t>Z krepy można również robić piękne kwiaty. Może warto z okazji przyjścia wiosny udekorować dom kwiatami z papieru?</a:t>
            </a:r>
          </a:p>
        </p:txBody>
      </p:sp>
      <p:pic>
        <p:nvPicPr>
          <p:cNvPr id="5" name="Obraz 4" descr="Obraz zawierający kwiat, stół, siedzi, waza&#10;&#10;Opis wygenerowany automatycznie">
            <a:extLst>
              <a:ext uri="{FF2B5EF4-FFF2-40B4-BE49-F238E27FC236}">
                <a16:creationId xmlns:a16="http://schemas.microsoft.com/office/drawing/2014/main" xmlns="" id="{89FA94A9-0407-4C41-B0FD-05F36B4FA3EC}"/>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584588" y="3683248"/>
            <a:ext cx="3701989" cy="2776492"/>
          </a:xfrm>
          <a:prstGeom prst="rect">
            <a:avLst/>
          </a:prstGeom>
        </p:spPr>
      </p:pic>
      <p:pic>
        <p:nvPicPr>
          <p:cNvPr id="7" name="Obraz 6" descr="Obraz zawierający roślina, kwiat, żywność, stół&#10;&#10;Opis wygenerowany automatycznie">
            <a:extLst>
              <a:ext uri="{FF2B5EF4-FFF2-40B4-BE49-F238E27FC236}">
                <a16:creationId xmlns:a16="http://schemas.microsoft.com/office/drawing/2014/main" xmlns="" id="{E6AF4DDD-7848-4308-80AF-71BD00FEAFC5}"/>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533163" y="3238334"/>
            <a:ext cx="3926519" cy="2290469"/>
          </a:xfrm>
          <a:prstGeom prst="rect">
            <a:avLst/>
          </a:prstGeom>
        </p:spPr>
      </p:pic>
      <p:pic>
        <p:nvPicPr>
          <p:cNvPr id="9" name="Obraz 8" descr="Obraz zawierający roślina, kwiat, stół, drewniane&#10;&#10;Opis wygenerowany automatycznie">
            <a:extLst>
              <a:ext uri="{FF2B5EF4-FFF2-40B4-BE49-F238E27FC236}">
                <a16:creationId xmlns:a16="http://schemas.microsoft.com/office/drawing/2014/main" xmlns="" id="{1183DF10-BE3B-471C-AC47-44BCFD4374B1}"/>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32322" y="3238330"/>
            <a:ext cx="2605684" cy="2527514"/>
          </a:xfrm>
          <a:prstGeom prst="rect">
            <a:avLst/>
          </a:prstGeom>
        </p:spPr>
      </p:pic>
    </p:spTree>
    <p:extLst>
      <p:ext uri="{BB962C8B-B14F-4D97-AF65-F5344CB8AC3E}">
        <p14:creationId xmlns:p14="http://schemas.microsoft.com/office/powerpoint/2010/main" xmlns="" val="30201143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1039B584-A4F1-4F46-A2A0-CC757694D95C}"/>
              </a:ext>
            </a:extLst>
          </p:cNvPr>
          <p:cNvSpPr txBox="1"/>
          <p:nvPr/>
        </p:nvSpPr>
        <p:spPr>
          <a:xfrm>
            <a:off x="5430176" y="443887"/>
            <a:ext cx="1331651" cy="646331"/>
          </a:xfrm>
          <a:prstGeom prst="rect">
            <a:avLst/>
          </a:prstGeom>
          <a:noFill/>
        </p:spPr>
        <p:txBody>
          <a:bodyPr wrap="square" rtlCol="0">
            <a:spAutoFit/>
          </a:bodyPr>
          <a:lstStyle/>
          <a:p>
            <a:r>
              <a:rPr lang="pl-PL" sz="3600" b="1" dirty="0">
                <a:solidFill>
                  <a:srgbClr val="92D050"/>
                </a:solidFill>
              </a:rPr>
              <a:t>Farby</a:t>
            </a:r>
          </a:p>
        </p:txBody>
      </p:sp>
      <p:sp>
        <p:nvSpPr>
          <p:cNvPr id="3" name="pole tekstowe 2">
            <a:extLst>
              <a:ext uri="{FF2B5EF4-FFF2-40B4-BE49-F238E27FC236}">
                <a16:creationId xmlns:a16="http://schemas.microsoft.com/office/drawing/2014/main" xmlns="" id="{867418A7-6B04-4C24-B890-6CC6DFA1F370}"/>
              </a:ext>
            </a:extLst>
          </p:cNvPr>
          <p:cNvSpPr txBox="1"/>
          <p:nvPr/>
        </p:nvSpPr>
        <p:spPr>
          <a:xfrm>
            <a:off x="568173" y="1873188"/>
            <a:ext cx="10857391" cy="923330"/>
          </a:xfrm>
          <a:prstGeom prst="rect">
            <a:avLst/>
          </a:prstGeom>
          <a:noFill/>
        </p:spPr>
        <p:txBody>
          <a:bodyPr wrap="square" rtlCol="0">
            <a:spAutoFit/>
          </a:bodyPr>
          <a:lstStyle/>
          <a:p>
            <a:pPr algn="just"/>
            <a:r>
              <a:rPr lang="pl-PL" dirty="0"/>
              <a:t>A może macie ochotę pomalować?</a:t>
            </a:r>
          </a:p>
          <a:p>
            <a:pPr algn="just"/>
            <a:r>
              <a:rPr lang="pl-PL" dirty="0"/>
              <a:t>Oczywiście możemy malować farbami na kartce papieru, jest to fantastyczna zabawa ale może poszukamy innych sposobów do wykorzystania farb?</a:t>
            </a:r>
          </a:p>
        </p:txBody>
      </p:sp>
      <p:pic>
        <p:nvPicPr>
          <p:cNvPr id="5" name="Obraz 4" descr="Obraz zawierający stół, wewnątrz, żywność, tort&#10;&#10;Opis wygenerowany automatycznie">
            <a:extLst>
              <a:ext uri="{FF2B5EF4-FFF2-40B4-BE49-F238E27FC236}">
                <a16:creationId xmlns:a16="http://schemas.microsoft.com/office/drawing/2014/main" xmlns="" id="{3F453500-1DCE-4E01-B9B3-DDA5CEC638B4}"/>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999605" y="3261755"/>
            <a:ext cx="3425959" cy="2395494"/>
          </a:xfrm>
          <a:prstGeom prst="rect">
            <a:avLst/>
          </a:prstGeom>
        </p:spPr>
      </p:pic>
      <p:pic>
        <p:nvPicPr>
          <p:cNvPr id="7" name="Obraz 6" descr="Obraz zawierający żywność, talerz, niebieski, stół&#10;&#10;Opis wygenerowany automatycznie">
            <a:extLst>
              <a:ext uri="{FF2B5EF4-FFF2-40B4-BE49-F238E27FC236}">
                <a16:creationId xmlns:a16="http://schemas.microsoft.com/office/drawing/2014/main" xmlns="" id="{86767E34-05BD-4618-A1AC-26AB08B0569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698347" y="2796518"/>
            <a:ext cx="2658160" cy="3559622"/>
          </a:xfrm>
          <a:prstGeom prst="rect">
            <a:avLst/>
          </a:prstGeom>
        </p:spPr>
      </p:pic>
      <p:pic>
        <p:nvPicPr>
          <p:cNvPr id="9" name="Obraz 8" descr="Obraz zawierający woda, zewnętrzne, fala, surfing&#10;&#10;Opis wygenerowany automatycznie">
            <a:extLst>
              <a:ext uri="{FF2B5EF4-FFF2-40B4-BE49-F238E27FC236}">
                <a16:creationId xmlns:a16="http://schemas.microsoft.com/office/drawing/2014/main" xmlns="" id="{BEA57D3C-7D72-4751-B2F8-25BD570D7EC1}"/>
              </a:ext>
            </a:extLst>
          </p:cNvPr>
          <p:cNvPicPr>
            <a:picLocks noChangeAspect="1"/>
          </p:cNvPicPr>
          <p:nvPr/>
        </p:nvPicPr>
        <p:blipFill rotWithShape="1">
          <a:blip r:embed="rId4">
            <a:extLst>
              <a:ext uri="{28A0092B-C50C-407E-A947-70E740481C1C}">
                <a14:useLocalDpi xmlns:a14="http://schemas.microsoft.com/office/drawing/2010/main" xmlns="" val="0"/>
              </a:ext>
            </a:extLst>
          </a:blip>
          <a:srcRect b="7155"/>
          <a:stretch/>
        </p:blipFill>
        <p:spPr>
          <a:xfrm>
            <a:off x="630713" y="3092987"/>
            <a:ext cx="3424539" cy="2278664"/>
          </a:xfrm>
          <a:prstGeom prst="rect">
            <a:avLst/>
          </a:prstGeom>
        </p:spPr>
      </p:pic>
    </p:spTree>
    <p:extLst>
      <p:ext uri="{BB962C8B-B14F-4D97-AF65-F5344CB8AC3E}">
        <p14:creationId xmlns:p14="http://schemas.microsoft.com/office/powerpoint/2010/main" xmlns="" val="1306129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C789A573-FE66-40CF-ABDD-0B19B7AD54C1}"/>
              </a:ext>
            </a:extLst>
          </p:cNvPr>
          <p:cNvSpPr txBox="1"/>
          <p:nvPr/>
        </p:nvSpPr>
        <p:spPr>
          <a:xfrm>
            <a:off x="4702207" y="328478"/>
            <a:ext cx="2787588" cy="646331"/>
          </a:xfrm>
          <a:prstGeom prst="rect">
            <a:avLst/>
          </a:prstGeom>
          <a:noFill/>
        </p:spPr>
        <p:txBody>
          <a:bodyPr wrap="square" rtlCol="0">
            <a:spAutoFit/>
          </a:bodyPr>
          <a:lstStyle/>
          <a:p>
            <a:r>
              <a:rPr lang="pl-PL" sz="3600" b="1" dirty="0">
                <a:solidFill>
                  <a:srgbClr val="92D050"/>
                </a:solidFill>
              </a:rPr>
              <a:t>Farby inaczej</a:t>
            </a:r>
          </a:p>
        </p:txBody>
      </p:sp>
      <p:sp>
        <p:nvSpPr>
          <p:cNvPr id="3" name="pole tekstowe 2">
            <a:extLst>
              <a:ext uri="{FF2B5EF4-FFF2-40B4-BE49-F238E27FC236}">
                <a16:creationId xmlns:a16="http://schemas.microsoft.com/office/drawing/2014/main" xmlns="" id="{737B7944-DE36-46FC-A73C-91BFEC8FFC5B}"/>
              </a:ext>
            </a:extLst>
          </p:cNvPr>
          <p:cNvSpPr txBox="1"/>
          <p:nvPr/>
        </p:nvSpPr>
        <p:spPr>
          <a:xfrm>
            <a:off x="1074200" y="1873188"/>
            <a:ext cx="9871969" cy="3416320"/>
          </a:xfrm>
          <a:prstGeom prst="rect">
            <a:avLst/>
          </a:prstGeom>
          <a:noFill/>
        </p:spPr>
        <p:txBody>
          <a:bodyPr wrap="square" rtlCol="0">
            <a:spAutoFit/>
          </a:bodyPr>
          <a:lstStyle/>
          <a:p>
            <a:pPr marL="342900" indent="-342900" algn="just">
              <a:buAutoNum type="arabicPeriod"/>
            </a:pPr>
            <a:r>
              <a:rPr lang="pl-PL" dirty="0"/>
              <a:t>Farbami można malować nie pędzlem, a palcami. Powstaną wtedy zupełnie inne rysunki.</a:t>
            </a:r>
          </a:p>
          <a:p>
            <a:pPr marL="342900" indent="-342900" algn="just">
              <a:buAutoNum type="arabicPeriod"/>
            </a:pPr>
            <a:r>
              <a:rPr lang="pl-PL" dirty="0"/>
              <a:t>A może plamy? Dodajcie do wody trochę farby, następnie zróbcie dużego kleksa na środku kartki, zegnijcie kartkę w pół. Dociśnijcie mocno! A teraz kartkę otwieramy i czekamy aż wyschnie. Po suchym kleksie możemy rysować. Co wam ten kleks przypomina? Może to króliczek – wystarczy tylko dorysować mu wąsy.</a:t>
            </a:r>
          </a:p>
          <a:p>
            <a:pPr marL="342900" indent="-342900" algn="just">
              <a:buAutoNum type="arabicPeriod"/>
            </a:pPr>
            <a:r>
              <a:rPr lang="pl-PL" dirty="0"/>
              <a:t>Skoro już mamy taką „kolorową wodę” poszukajmy jeszcze słomki. Zróbcie na kartce kropelkę „wodnistej farby” i dmuchając w słomkę rozprowadźcie ją po kartce. Jaki obrazek w ten sposób stworzycie? Pamiętajcie tylko żeby nie pomalować stołu!</a:t>
            </a:r>
          </a:p>
          <a:p>
            <a:pPr marL="342900" indent="-342900" algn="just">
              <a:buAutoNum type="arabicPeriod"/>
            </a:pPr>
            <a:r>
              <a:rPr lang="pl-PL" dirty="0"/>
              <a:t>Macie w domu kaszę manną? Jeżeli tak możecie ją wykorzystać. Wystarczy posmarować kartkę klejem, posypać kaszą i zaczekać aż wyschnie. A wtedy… zabierzcie się do malowania po tak przygotowanej kartce. Zobaczycie, że taki rysunek będzie zupełnie inny.</a:t>
            </a:r>
          </a:p>
          <a:p>
            <a:pPr algn="just"/>
            <a:endParaRPr lang="pl-PL" dirty="0"/>
          </a:p>
        </p:txBody>
      </p:sp>
    </p:spTree>
    <p:extLst>
      <p:ext uri="{BB962C8B-B14F-4D97-AF65-F5344CB8AC3E}">
        <p14:creationId xmlns:p14="http://schemas.microsoft.com/office/powerpoint/2010/main" xmlns="" val="7707725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5DB591AD-0957-4A2B-9A36-11702F7704B6}"/>
              </a:ext>
            </a:extLst>
          </p:cNvPr>
          <p:cNvSpPr txBox="1"/>
          <p:nvPr/>
        </p:nvSpPr>
        <p:spPr>
          <a:xfrm>
            <a:off x="4040822" y="701339"/>
            <a:ext cx="4110361" cy="646331"/>
          </a:xfrm>
          <a:prstGeom prst="rect">
            <a:avLst/>
          </a:prstGeom>
          <a:noFill/>
        </p:spPr>
        <p:txBody>
          <a:bodyPr wrap="square" rtlCol="0">
            <a:spAutoFit/>
          </a:bodyPr>
          <a:lstStyle/>
          <a:p>
            <a:r>
              <a:rPr lang="pl-PL" sz="3600" b="1" dirty="0">
                <a:solidFill>
                  <a:srgbClr val="92D050"/>
                </a:solidFill>
              </a:rPr>
              <a:t>Malowanie kamieni</a:t>
            </a:r>
          </a:p>
        </p:txBody>
      </p:sp>
      <p:sp>
        <p:nvSpPr>
          <p:cNvPr id="4" name="pole tekstowe 3">
            <a:extLst>
              <a:ext uri="{FF2B5EF4-FFF2-40B4-BE49-F238E27FC236}">
                <a16:creationId xmlns:a16="http://schemas.microsoft.com/office/drawing/2014/main" xmlns="" id="{3C7630D0-B661-4DE0-BC2F-60B6AE10C461}"/>
              </a:ext>
            </a:extLst>
          </p:cNvPr>
          <p:cNvSpPr txBox="1"/>
          <p:nvPr/>
        </p:nvSpPr>
        <p:spPr>
          <a:xfrm>
            <a:off x="736850" y="2041866"/>
            <a:ext cx="10875145" cy="923330"/>
          </a:xfrm>
          <a:prstGeom prst="rect">
            <a:avLst/>
          </a:prstGeom>
          <a:noFill/>
        </p:spPr>
        <p:txBody>
          <a:bodyPr wrap="square" rtlCol="0">
            <a:spAutoFit/>
          </a:bodyPr>
          <a:lstStyle/>
          <a:p>
            <a:pPr algn="just"/>
            <a:r>
              <a:rPr lang="pl-PL" dirty="0"/>
              <a:t>Jeżeli w domu macie kamienie możecie je pomalować farbami. To co stworzycie zależy od waszej wyobraźni. </a:t>
            </a:r>
          </a:p>
          <a:p>
            <a:pPr algn="just"/>
            <a:r>
              <a:rPr lang="pl-PL" dirty="0"/>
              <a:t>Na kamieniach możecie namalować różne postaci, kwiaty, kamienie mogą stać się autami, zwierzętami czy przedmiotami domowego użytku.  </a:t>
            </a:r>
          </a:p>
        </p:txBody>
      </p:sp>
      <p:pic>
        <p:nvPicPr>
          <p:cNvPr id="6" name="Obraz 5" descr="Obraz zawierający żywność, grupa&#10;&#10;Opis wygenerowany automatycznie">
            <a:extLst>
              <a:ext uri="{FF2B5EF4-FFF2-40B4-BE49-F238E27FC236}">
                <a16:creationId xmlns:a16="http://schemas.microsoft.com/office/drawing/2014/main" xmlns="" id="{6F663B4A-C3CB-4341-AE13-400E946E72F0}"/>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00377" y="3142749"/>
            <a:ext cx="2000251" cy="1952625"/>
          </a:xfrm>
          <a:prstGeom prst="rect">
            <a:avLst/>
          </a:prstGeom>
        </p:spPr>
      </p:pic>
      <p:pic>
        <p:nvPicPr>
          <p:cNvPr id="10" name="Obraz 9" descr="Obraz zawierający tablica, buty, stół, siedzi&#10;&#10;Opis wygenerowany automatycznie">
            <a:extLst>
              <a:ext uri="{FF2B5EF4-FFF2-40B4-BE49-F238E27FC236}">
                <a16:creationId xmlns:a16="http://schemas.microsoft.com/office/drawing/2014/main" xmlns="" id="{81C9B5F9-1D62-4EB9-90E8-5C63D7DF2CB1}"/>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9094" r="28507"/>
          <a:stretch/>
        </p:blipFill>
        <p:spPr>
          <a:xfrm>
            <a:off x="8993079" y="2764130"/>
            <a:ext cx="2792952" cy="2331243"/>
          </a:xfrm>
          <a:prstGeom prst="rect">
            <a:avLst/>
          </a:prstGeom>
        </p:spPr>
      </p:pic>
      <p:pic>
        <p:nvPicPr>
          <p:cNvPr id="14" name="Obraz 13" descr="Obraz zawierający przód, różne, miska, różny&#10;&#10;Opis wygenerowany automatycznie">
            <a:extLst>
              <a:ext uri="{FF2B5EF4-FFF2-40B4-BE49-F238E27FC236}">
                <a16:creationId xmlns:a16="http://schemas.microsoft.com/office/drawing/2014/main" xmlns="" id="{7C23C16C-1644-4366-B780-C1846E82EA9D}"/>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468709" y="2817452"/>
            <a:ext cx="3200007" cy="3395233"/>
          </a:xfrm>
          <a:prstGeom prst="rect">
            <a:avLst/>
          </a:prstGeom>
        </p:spPr>
      </p:pic>
      <p:pic>
        <p:nvPicPr>
          <p:cNvPr id="16" name="Obraz 15" descr="Obraz zawierający stół, żywność, siedzi, papier&#10;&#10;Opis wygenerowany automatycznie">
            <a:extLst>
              <a:ext uri="{FF2B5EF4-FFF2-40B4-BE49-F238E27FC236}">
                <a16:creationId xmlns:a16="http://schemas.microsoft.com/office/drawing/2014/main" xmlns="" id="{D081F008-A9E3-42B5-B41D-FEED981233AA}"/>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813722" y="3708224"/>
            <a:ext cx="2228799" cy="2217654"/>
          </a:xfrm>
          <a:prstGeom prst="rect">
            <a:avLst/>
          </a:prstGeom>
        </p:spPr>
      </p:pic>
    </p:spTree>
    <p:extLst>
      <p:ext uri="{BB962C8B-B14F-4D97-AF65-F5344CB8AC3E}">
        <p14:creationId xmlns:p14="http://schemas.microsoft.com/office/powerpoint/2010/main" xmlns="" val="27221404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FC32F902-6806-43EF-ADB0-E5ACC5F4DE52}"/>
              </a:ext>
            </a:extLst>
          </p:cNvPr>
          <p:cNvSpPr txBox="1"/>
          <p:nvPr/>
        </p:nvSpPr>
        <p:spPr>
          <a:xfrm>
            <a:off x="4036383" y="479398"/>
            <a:ext cx="4119239" cy="646331"/>
          </a:xfrm>
          <a:prstGeom prst="rect">
            <a:avLst/>
          </a:prstGeom>
          <a:noFill/>
        </p:spPr>
        <p:txBody>
          <a:bodyPr wrap="square" rtlCol="0">
            <a:spAutoFit/>
          </a:bodyPr>
          <a:lstStyle/>
          <a:p>
            <a:r>
              <a:rPr lang="pl-PL" sz="3600" b="1" dirty="0">
                <a:solidFill>
                  <a:srgbClr val="92D050"/>
                </a:solidFill>
              </a:rPr>
              <a:t>Kartki Wielkanocne</a:t>
            </a:r>
          </a:p>
        </p:txBody>
      </p:sp>
      <p:sp>
        <p:nvSpPr>
          <p:cNvPr id="3" name="pole tekstowe 2">
            <a:extLst>
              <a:ext uri="{FF2B5EF4-FFF2-40B4-BE49-F238E27FC236}">
                <a16:creationId xmlns:a16="http://schemas.microsoft.com/office/drawing/2014/main" xmlns="" id="{DAAE3120-C238-475A-ABBB-DB4C7EC38204}"/>
              </a:ext>
            </a:extLst>
          </p:cNvPr>
          <p:cNvSpPr txBox="1"/>
          <p:nvPr/>
        </p:nvSpPr>
        <p:spPr>
          <a:xfrm>
            <a:off x="506029" y="1589103"/>
            <a:ext cx="11052699" cy="1477328"/>
          </a:xfrm>
          <a:prstGeom prst="rect">
            <a:avLst/>
          </a:prstGeom>
          <a:noFill/>
        </p:spPr>
        <p:txBody>
          <a:bodyPr wrap="square" rtlCol="0">
            <a:spAutoFit/>
          </a:bodyPr>
          <a:lstStyle/>
          <a:p>
            <a:pPr algn="just"/>
            <a:r>
              <a:rPr lang="pl-PL" dirty="0"/>
              <a:t>Ze względu na to, że musimy teraz siedzieć w domu, nie wiadomo czy uda nam się spotkać ze wszystkimi bliskim. Warto zatem wskrzesić zwyczaj wysyłania życzeń na kartkach świątecznych. </a:t>
            </a:r>
          </a:p>
          <a:p>
            <a:pPr algn="just"/>
            <a:r>
              <a:rPr lang="pl-PL" dirty="0"/>
              <a:t>Pomyślcie – jakie to wspaniałe uczucie dostać kartę świąteczną, z pięknie wypisanymi życzeniami a w dodatku przygotowaną przez kogoś własnoręcznie! </a:t>
            </a:r>
          </a:p>
          <a:p>
            <a:pPr algn="just"/>
            <a:r>
              <a:rPr lang="pl-PL" dirty="0"/>
              <a:t>Do dzieła młodzi Przyjaciele!</a:t>
            </a:r>
          </a:p>
        </p:txBody>
      </p:sp>
      <p:pic>
        <p:nvPicPr>
          <p:cNvPr id="5" name="Obraz 4" descr="Obraz zawierający tekst, ręcznik&#10;&#10;Opis wygenerowany automatycznie">
            <a:extLst>
              <a:ext uri="{FF2B5EF4-FFF2-40B4-BE49-F238E27FC236}">
                <a16:creationId xmlns:a16="http://schemas.microsoft.com/office/drawing/2014/main" xmlns="" id="{421B621C-AEF1-4F2E-A907-297B014B8BB7}"/>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820556" y="2706482"/>
            <a:ext cx="3267456" cy="2170176"/>
          </a:xfrm>
          <a:prstGeom prst="rect">
            <a:avLst/>
          </a:prstGeom>
        </p:spPr>
      </p:pic>
      <p:pic>
        <p:nvPicPr>
          <p:cNvPr id="7" name="Obraz 6">
            <a:extLst>
              <a:ext uri="{FF2B5EF4-FFF2-40B4-BE49-F238E27FC236}">
                <a16:creationId xmlns:a16="http://schemas.microsoft.com/office/drawing/2014/main" xmlns="" id="{E8CEA326-4A64-4176-B069-E110068F3A9B}"/>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16667"/>
          <a:stretch/>
        </p:blipFill>
        <p:spPr>
          <a:xfrm>
            <a:off x="506029" y="3329719"/>
            <a:ext cx="4876983" cy="2702661"/>
          </a:xfrm>
          <a:prstGeom prst="rect">
            <a:avLst/>
          </a:prstGeom>
        </p:spPr>
      </p:pic>
      <p:pic>
        <p:nvPicPr>
          <p:cNvPr id="9" name="Obraz 8" descr="Obraz zawierający kwiat&#10;&#10;Opis wygenerowany automatycznie">
            <a:extLst>
              <a:ext uri="{FF2B5EF4-FFF2-40B4-BE49-F238E27FC236}">
                <a16:creationId xmlns:a16="http://schemas.microsoft.com/office/drawing/2014/main" xmlns="" id="{D8965BE4-9598-429B-A77B-D6A246EED4E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232876" y="2909183"/>
            <a:ext cx="2325851" cy="3215462"/>
          </a:xfrm>
          <a:prstGeom prst="rect">
            <a:avLst/>
          </a:prstGeom>
        </p:spPr>
      </p:pic>
    </p:spTree>
    <p:extLst>
      <p:ext uri="{BB962C8B-B14F-4D97-AF65-F5344CB8AC3E}">
        <p14:creationId xmlns:p14="http://schemas.microsoft.com/office/powerpoint/2010/main" xmlns="" val="38104153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20C7E68B-3F91-4719-90C1-2CBAFDF6ACDA}"/>
              </a:ext>
            </a:extLst>
          </p:cNvPr>
          <p:cNvSpPr txBox="1"/>
          <p:nvPr/>
        </p:nvSpPr>
        <p:spPr>
          <a:xfrm>
            <a:off x="3965362" y="381744"/>
            <a:ext cx="4261281" cy="646331"/>
          </a:xfrm>
          <a:prstGeom prst="rect">
            <a:avLst/>
          </a:prstGeom>
          <a:noFill/>
        </p:spPr>
        <p:txBody>
          <a:bodyPr wrap="square" rtlCol="0">
            <a:spAutoFit/>
          </a:bodyPr>
          <a:lstStyle/>
          <a:p>
            <a:r>
              <a:rPr lang="pl-PL" sz="3600" b="1" dirty="0" err="1">
                <a:solidFill>
                  <a:srgbClr val="92D050"/>
                </a:solidFill>
              </a:rPr>
              <a:t>Nasionkowe</a:t>
            </a:r>
            <a:r>
              <a:rPr lang="pl-PL" sz="3600" b="1" dirty="0">
                <a:solidFill>
                  <a:srgbClr val="92D050"/>
                </a:solidFill>
              </a:rPr>
              <a:t> rysunki</a:t>
            </a:r>
          </a:p>
        </p:txBody>
      </p:sp>
      <p:sp>
        <p:nvSpPr>
          <p:cNvPr id="3" name="pole tekstowe 2">
            <a:extLst>
              <a:ext uri="{FF2B5EF4-FFF2-40B4-BE49-F238E27FC236}">
                <a16:creationId xmlns:a16="http://schemas.microsoft.com/office/drawing/2014/main" xmlns="" id="{537DCB03-8A88-4D07-8E80-E5E3C15C20BA}"/>
              </a:ext>
            </a:extLst>
          </p:cNvPr>
          <p:cNvSpPr txBox="1"/>
          <p:nvPr/>
        </p:nvSpPr>
        <p:spPr>
          <a:xfrm>
            <a:off x="525263" y="1322773"/>
            <a:ext cx="11141476" cy="1754326"/>
          </a:xfrm>
          <a:prstGeom prst="rect">
            <a:avLst/>
          </a:prstGeom>
          <a:noFill/>
        </p:spPr>
        <p:txBody>
          <a:bodyPr wrap="square" rtlCol="0">
            <a:spAutoFit/>
          </a:bodyPr>
          <a:lstStyle/>
          <a:p>
            <a:pPr algn="just"/>
            <a:r>
              <a:rPr lang="pl-PL" dirty="0"/>
              <a:t>Czy macie w domu taką szafkę z różnego rodzaju nasionami? Mam na myśli ryż, kaszę, suszony groch, fasolę…  Może warto zapytać rodziców o takie nasionka?</a:t>
            </a:r>
          </a:p>
          <a:p>
            <a:pPr algn="just"/>
            <a:r>
              <a:rPr lang="pl-PL" dirty="0"/>
              <a:t>Możecie je poprzyklejać do kartki i stworzyć w ten sposób fantastyczne obrazki. Może kwiaty w wazonie, portret pieska </a:t>
            </a:r>
            <a:r>
              <a:rPr lang="pl-PL" dirty="0" err="1"/>
              <a:t>Fafika</a:t>
            </a:r>
            <a:r>
              <a:rPr lang="pl-PL" dirty="0"/>
              <a:t> albo kotka Mruczka? Może zrobicie rysunek naszej szkoły? Albo ulubionego nauczyciela? Albo może już coś świątecznego? Możecie też te nasionka przykleić do kartonika i zrobić w ten sposób piękną ramkę.</a:t>
            </a:r>
          </a:p>
          <a:p>
            <a:pPr algn="just"/>
            <a:r>
              <a:rPr lang="pl-PL" dirty="0"/>
              <a:t>Uwaga – nasionka nie będą się trzymały jeżeli użyjecie kleju w sztyfcie, lepszy będzie klej typu </a:t>
            </a:r>
            <a:r>
              <a:rPr lang="pl-PL" dirty="0" err="1"/>
              <a:t>vicol</a:t>
            </a:r>
            <a:r>
              <a:rPr lang="pl-PL" dirty="0"/>
              <a:t> czy </a:t>
            </a:r>
            <a:r>
              <a:rPr lang="pl-PL" dirty="0" err="1"/>
              <a:t>magic</a:t>
            </a:r>
            <a:r>
              <a:rPr lang="pl-PL" dirty="0"/>
              <a:t>.</a:t>
            </a:r>
          </a:p>
        </p:txBody>
      </p:sp>
      <p:pic>
        <p:nvPicPr>
          <p:cNvPr id="5" name="Obraz 4">
            <a:extLst>
              <a:ext uri="{FF2B5EF4-FFF2-40B4-BE49-F238E27FC236}">
                <a16:creationId xmlns:a16="http://schemas.microsoft.com/office/drawing/2014/main" xmlns="" id="{23D5519D-3170-48C7-B22E-C9E856A56B0E}"/>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875597" y="3429000"/>
            <a:ext cx="3293523" cy="2477984"/>
          </a:xfrm>
          <a:prstGeom prst="rect">
            <a:avLst/>
          </a:prstGeom>
        </p:spPr>
      </p:pic>
      <p:pic>
        <p:nvPicPr>
          <p:cNvPr id="7" name="Obraz 6" descr="Obraz zawierający żywność, stół, talerz, siedzi&#10;&#10;Opis wygenerowany automatycznie">
            <a:extLst>
              <a:ext uri="{FF2B5EF4-FFF2-40B4-BE49-F238E27FC236}">
                <a16:creationId xmlns:a16="http://schemas.microsoft.com/office/drawing/2014/main" xmlns="" id="{50002202-60B0-4A89-8E77-65CE99F7A31A}"/>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121097" y="3500180"/>
            <a:ext cx="3119171" cy="2339378"/>
          </a:xfrm>
          <a:prstGeom prst="rect">
            <a:avLst/>
          </a:prstGeom>
        </p:spPr>
      </p:pic>
      <p:pic>
        <p:nvPicPr>
          <p:cNvPr id="9" name="Obraz 8" descr="Obraz zawierający żywność, talerz, stół, wewnątrz&#10;&#10;Opis wygenerowany automatycznie">
            <a:extLst>
              <a:ext uri="{FF2B5EF4-FFF2-40B4-BE49-F238E27FC236}">
                <a16:creationId xmlns:a16="http://schemas.microsoft.com/office/drawing/2014/main" xmlns="" id="{3BDEE2EF-5922-4A80-85B4-17D79723D924}"/>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25263" y="3429000"/>
            <a:ext cx="3214077" cy="2410558"/>
          </a:xfrm>
          <a:prstGeom prst="rect">
            <a:avLst/>
          </a:prstGeom>
        </p:spPr>
      </p:pic>
    </p:spTree>
    <p:extLst>
      <p:ext uri="{BB962C8B-B14F-4D97-AF65-F5344CB8AC3E}">
        <p14:creationId xmlns:p14="http://schemas.microsoft.com/office/powerpoint/2010/main" xmlns="" val="7339667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88B38C03-CE8C-4A74-8719-88359D58EC29}"/>
              </a:ext>
            </a:extLst>
          </p:cNvPr>
          <p:cNvSpPr txBox="1"/>
          <p:nvPr/>
        </p:nvSpPr>
        <p:spPr>
          <a:xfrm>
            <a:off x="3672396" y="461642"/>
            <a:ext cx="4847208" cy="646331"/>
          </a:xfrm>
          <a:prstGeom prst="rect">
            <a:avLst/>
          </a:prstGeom>
          <a:noFill/>
        </p:spPr>
        <p:txBody>
          <a:bodyPr wrap="square" rtlCol="0">
            <a:spAutoFit/>
          </a:bodyPr>
          <a:lstStyle/>
          <a:p>
            <a:r>
              <a:rPr lang="pl-PL" sz="3600" b="1" dirty="0">
                <a:solidFill>
                  <a:srgbClr val="92D050"/>
                </a:solidFill>
              </a:rPr>
              <a:t>Ziemniaczane pieczątki</a:t>
            </a:r>
          </a:p>
        </p:txBody>
      </p:sp>
      <p:sp>
        <p:nvSpPr>
          <p:cNvPr id="3" name="pole tekstowe 2">
            <a:extLst>
              <a:ext uri="{FF2B5EF4-FFF2-40B4-BE49-F238E27FC236}">
                <a16:creationId xmlns:a16="http://schemas.microsoft.com/office/drawing/2014/main" xmlns="" id="{9E3E50AE-D925-4DE6-B841-030D4ECD4357}"/>
              </a:ext>
            </a:extLst>
          </p:cNvPr>
          <p:cNvSpPr txBox="1"/>
          <p:nvPr/>
        </p:nvSpPr>
        <p:spPr>
          <a:xfrm>
            <a:off x="702818" y="1464815"/>
            <a:ext cx="10786369" cy="1477328"/>
          </a:xfrm>
          <a:prstGeom prst="rect">
            <a:avLst/>
          </a:prstGeom>
          <a:noFill/>
        </p:spPr>
        <p:txBody>
          <a:bodyPr wrap="square" rtlCol="0">
            <a:spAutoFit/>
          </a:bodyPr>
          <a:lstStyle/>
          <a:p>
            <a:pPr algn="just"/>
            <a:r>
              <a:rPr lang="pl-PL" dirty="0"/>
              <a:t>Potrzebna Wam będzie pomoc rodziców lub starszego rodzeństwa.</a:t>
            </a:r>
          </a:p>
          <a:p>
            <a:pPr algn="just"/>
            <a:r>
              <a:rPr lang="pl-PL" dirty="0"/>
              <a:t>Najpierw proponujemy umyć ziemniaki – żeby nie brudziły rąk. Wysuszonego ziemniaka przekrawamy na pół i wycinamy w płaskiej części jakiś kształt – gwiazdkę, kwadracik, trójkąt. Będą to raczej proste kształty (wcale nie tak łatwo jest rzeźbić w ziemniakach). Tak przygotowane pieczątki malujemy farbami i przybijamy pieczątki na kartkach. Możemy w ten sposób stworzyć bardzo ciekawy rysunek.</a:t>
            </a:r>
          </a:p>
        </p:txBody>
      </p:sp>
      <p:pic>
        <p:nvPicPr>
          <p:cNvPr id="5" name="Obraz 4" descr="Obraz zawierający żywność, drewniane, stół&#10;&#10;Opis wygenerowany automatycznie">
            <a:extLst>
              <a:ext uri="{FF2B5EF4-FFF2-40B4-BE49-F238E27FC236}">
                <a16:creationId xmlns:a16="http://schemas.microsoft.com/office/drawing/2014/main" xmlns="" id="{A4998AAE-8314-4B3A-B643-FD4510E73224}"/>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057748" y="3298989"/>
            <a:ext cx="4350059" cy="2900040"/>
          </a:xfrm>
          <a:prstGeom prst="rect">
            <a:avLst/>
          </a:prstGeom>
        </p:spPr>
      </p:pic>
      <p:pic>
        <p:nvPicPr>
          <p:cNvPr id="7" name="Obraz 6" descr="Obraz zawierający stół, drewniane, banan, żywność&#10;&#10;Opis wygenerowany automatycznie">
            <a:extLst>
              <a:ext uri="{FF2B5EF4-FFF2-40B4-BE49-F238E27FC236}">
                <a16:creationId xmlns:a16="http://schemas.microsoft.com/office/drawing/2014/main" xmlns="" id="{1828EE87-3FBC-48CD-AC2C-099A0F1B7C64}"/>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672397" y="3429004"/>
            <a:ext cx="3003523" cy="2252643"/>
          </a:xfrm>
          <a:prstGeom prst="rect">
            <a:avLst/>
          </a:prstGeom>
        </p:spPr>
      </p:pic>
      <p:pic>
        <p:nvPicPr>
          <p:cNvPr id="9" name="Obraz 8" descr="Obraz zawierający żywność, stół, wypełnione, talerz&#10;&#10;Opis wygenerowany automatycznie">
            <a:extLst>
              <a:ext uri="{FF2B5EF4-FFF2-40B4-BE49-F238E27FC236}">
                <a16:creationId xmlns:a16="http://schemas.microsoft.com/office/drawing/2014/main" xmlns="" id="{3438EFD9-38B1-4298-9AFD-88274BD0D812}"/>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95161" y="3298989"/>
            <a:ext cx="2681259" cy="2681258"/>
          </a:xfrm>
          <a:prstGeom prst="rect">
            <a:avLst/>
          </a:prstGeom>
        </p:spPr>
      </p:pic>
    </p:spTree>
    <p:extLst>
      <p:ext uri="{BB962C8B-B14F-4D97-AF65-F5344CB8AC3E}">
        <p14:creationId xmlns:p14="http://schemas.microsoft.com/office/powerpoint/2010/main" xmlns="" val="16915767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F3F42D79-FC5D-476E-AFB3-1EC9C278289B}"/>
              </a:ext>
            </a:extLst>
          </p:cNvPr>
          <p:cNvSpPr txBox="1"/>
          <p:nvPr/>
        </p:nvSpPr>
        <p:spPr>
          <a:xfrm>
            <a:off x="4924150" y="532665"/>
            <a:ext cx="2343705" cy="646331"/>
          </a:xfrm>
          <a:prstGeom prst="rect">
            <a:avLst/>
          </a:prstGeom>
          <a:noFill/>
        </p:spPr>
        <p:txBody>
          <a:bodyPr wrap="square" rtlCol="0">
            <a:spAutoFit/>
          </a:bodyPr>
          <a:lstStyle/>
          <a:p>
            <a:r>
              <a:rPr lang="pl-PL" sz="3600" b="1" dirty="0">
                <a:solidFill>
                  <a:srgbClr val="92D050"/>
                </a:solidFill>
              </a:rPr>
              <a:t>Wycinanki</a:t>
            </a:r>
          </a:p>
        </p:txBody>
      </p:sp>
      <p:sp>
        <p:nvSpPr>
          <p:cNvPr id="3" name="pole tekstowe 2">
            <a:extLst>
              <a:ext uri="{FF2B5EF4-FFF2-40B4-BE49-F238E27FC236}">
                <a16:creationId xmlns:a16="http://schemas.microsoft.com/office/drawing/2014/main" xmlns="" id="{464ED309-6F34-4BF9-913B-47C7CF18776F}"/>
              </a:ext>
            </a:extLst>
          </p:cNvPr>
          <p:cNvSpPr txBox="1"/>
          <p:nvPr/>
        </p:nvSpPr>
        <p:spPr>
          <a:xfrm>
            <a:off x="621439" y="1802169"/>
            <a:ext cx="11034944" cy="923330"/>
          </a:xfrm>
          <a:prstGeom prst="rect">
            <a:avLst/>
          </a:prstGeom>
          <a:noFill/>
        </p:spPr>
        <p:txBody>
          <a:bodyPr wrap="square" rtlCol="0">
            <a:spAutoFit/>
          </a:bodyPr>
          <a:lstStyle/>
          <a:p>
            <a:pPr algn="just"/>
            <a:r>
              <a:rPr lang="pl-PL" dirty="0"/>
              <a:t>Jeżeli dysponujecie kolorowymi kartkami możecie z nich powycinać różne kształty, które przykleicie do kartki tworząc piękne prace. Mogą być one trochę przestrzenne – możecie porobić jakieś otwierane okienka, wystające poza kartkę elementy czy odstającą trawę. Co Wy na to?</a:t>
            </a:r>
          </a:p>
        </p:txBody>
      </p:sp>
      <p:pic>
        <p:nvPicPr>
          <p:cNvPr id="5" name="Obraz 4" descr="Obraz zawierający rysunek, żywność&#10;&#10;Opis wygenerowany automatycznie">
            <a:extLst>
              <a:ext uri="{FF2B5EF4-FFF2-40B4-BE49-F238E27FC236}">
                <a16:creationId xmlns:a16="http://schemas.microsoft.com/office/drawing/2014/main" xmlns="" id="{4DF49B07-E7B2-4BDA-8626-CDC6C3EB05FF}"/>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99922" y="3107188"/>
            <a:ext cx="4236231" cy="2986873"/>
          </a:xfrm>
          <a:prstGeom prst="rect">
            <a:avLst/>
          </a:prstGeom>
        </p:spPr>
      </p:pic>
      <p:pic>
        <p:nvPicPr>
          <p:cNvPr id="7" name="Obraz 6" descr="Obraz zawierający pomieszczenie&#10;&#10;Opis wygenerowany automatycznie">
            <a:extLst>
              <a:ext uri="{FF2B5EF4-FFF2-40B4-BE49-F238E27FC236}">
                <a16:creationId xmlns:a16="http://schemas.microsoft.com/office/drawing/2014/main" xmlns="" id="{1FCC6A4F-353E-4E45-8D1C-7B4CB5137940}"/>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8031"/>
          <a:stretch/>
        </p:blipFill>
        <p:spPr>
          <a:xfrm>
            <a:off x="8074305" y="3036811"/>
            <a:ext cx="3324200" cy="3057246"/>
          </a:xfrm>
          <a:prstGeom prst="rect">
            <a:avLst/>
          </a:prstGeom>
        </p:spPr>
      </p:pic>
      <p:pic>
        <p:nvPicPr>
          <p:cNvPr id="9" name="Obraz 8" descr="Obraz zawierający łańcuch, rysunek, kwiat, pomieszczenie&#10;&#10;Opis wygenerowany automatycznie">
            <a:extLst>
              <a:ext uri="{FF2B5EF4-FFF2-40B4-BE49-F238E27FC236}">
                <a16:creationId xmlns:a16="http://schemas.microsoft.com/office/drawing/2014/main" xmlns="" id="{21EB9C47-5EE0-4075-96A0-7807B3CEF443}"/>
              </a:ext>
            </a:extLst>
          </p:cNvPr>
          <p:cNvPicPr>
            <a:picLocks noChangeAspect="1"/>
          </p:cNvPicPr>
          <p:nvPr/>
        </p:nvPicPr>
        <p:blipFill rotWithShape="1">
          <a:blip r:embed="rId4">
            <a:extLst>
              <a:ext uri="{28A0092B-C50C-407E-A947-70E740481C1C}">
                <a14:useLocalDpi xmlns:a14="http://schemas.microsoft.com/office/drawing/2010/main" xmlns="" val="0"/>
              </a:ext>
            </a:extLst>
          </a:blip>
          <a:srcRect b="67150"/>
          <a:stretch/>
        </p:blipFill>
        <p:spPr>
          <a:xfrm>
            <a:off x="5012750" y="3584455"/>
            <a:ext cx="2784961" cy="1961965"/>
          </a:xfrm>
          <a:prstGeom prst="rect">
            <a:avLst/>
          </a:prstGeom>
        </p:spPr>
      </p:pic>
    </p:spTree>
    <p:extLst>
      <p:ext uri="{BB962C8B-B14F-4D97-AF65-F5344CB8AC3E}">
        <p14:creationId xmlns:p14="http://schemas.microsoft.com/office/powerpoint/2010/main" xmlns="" val="1356505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1E922B2D-089B-438C-835D-4E78EBA9EC23}"/>
              </a:ext>
            </a:extLst>
          </p:cNvPr>
          <p:cNvSpPr txBox="1"/>
          <p:nvPr/>
        </p:nvSpPr>
        <p:spPr>
          <a:xfrm>
            <a:off x="4965579" y="488276"/>
            <a:ext cx="2260847" cy="646331"/>
          </a:xfrm>
          <a:prstGeom prst="rect">
            <a:avLst/>
          </a:prstGeom>
          <a:noFill/>
        </p:spPr>
        <p:txBody>
          <a:bodyPr wrap="square" rtlCol="0">
            <a:spAutoFit/>
          </a:bodyPr>
          <a:lstStyle/>
          <a:p>
            <a:r>
              <a:rPr lang="pl-PL" sz="3600" b="1" dirty="0">
                <a:solidFill>
                  <a:srgbClr val="92D050"/>
                </a:solidFill>
              </a:rPr>
              <a:t>Huśtawka </a:t>
            </a:r>
          </a:p>
        </p:txBody>
      </p:sp>
      <p:sp>
        <p:nvSpPr>
          <p:cNvPr id="3" name="pole tekstowe 2">
            <a:extLst>
              <a:ext uri="{FF2B5EF4-FFF2-40B4-BE49-F238E27FC236}">
                <a16:creationId xmlns:a16="http://schemas.microsoft.com/office/drawing/2014/main" xmlns="" id="{97A0E967-ED11-46BD-8E85-5D287636E2A9}"/>
              </a:ext>
            </a:extLst>
          </p:cNvPr>
          <p:cNvSpPr txBox="1"/>
          <p:nvPr/>
        </p:nvSpPr>
        <p:spPr>
          <a:xfrm>
            <a:off x="844859" y="2157277"/>
            <a:ext cx="10866268" cy="2308324"/>
          </a:xfrm>
          <a:prstGeom prst="rect">
            <a:avLst/>
          </a:prstGeom>
          <a:noFill/>
        </p:spPr>
        <p:txBody>
          <a:bodyPr wrap="square" rtlCol="0">
            <a:spAutoFit/>
          </a:bodyPr>
          <a:lstStyle/>
          <a:p>
            <a:pPr algn="just"/>
            <a:r>
              <a:rPr lang="pl-PL" dirty="0"/>
              <a:t>Potrzebujecie:</a:t>
            </a:r>
          </a:p>
          <a:p>
            <a:pPr algn="just"/>
            <a:r>
              <a:rPr lang="pl-PL" dirty="0"/>
              <a:t>Kostkę do gry</a:t>
            </a:r>
          </a:p>
          <a:p>
            <a:pPr algn="just"/>
            <a:endParaRPr lang="pl-PL" dirty="0"/>
          </a:p>
          <a:p>
            <a:pPr algn="just"/>
            <a:r>
              <a:rPr lang="pl-PL" dirty="0"/>
              <a:t>Każdy wykonuje 7 rzutów, jeden rzut po drugim. Kiedy pierwsza osoba rzuci 7 razy, przekazuje kostkę kolejnej.</a:t>
            </a:r>
          </a:p>
          <a:p>
            <a:pPr algn="just"/>
            <a:r>
              <a:rPr lang="pl-PL" dirty="0"/>
              <a:t>Rzucający musi: dodać sumę oczek z pierwszego i drugiego rzutu. Oczka z trzeciego rzutu odejmuje się od wcześniejszej sumy. Czwarty rzut dodajemy, piąty rzut odejmujemy,  szósty rzut dodajemy a siódmy znów odejmujemy.</a:t>
            </a:r>
          </a:p>
          <a:p>
            <a:pPr algn="just"/>
            <a:r>
              <a:rPr lang="pl-PL" dirty="0"/>
              <a:t>Zwycięża ten, kto otrzymał najwięcej oczek na koniec tej „huśtawki”</a:t>
            </a:r>
          </a:p>
        </p:txBody>
      </p:sp>
      <p:pic>
        <p:nvPicPr>
          <p:cNvPr id="7" name="Obraz 6" descr="Obraz zawierający transport, żuraw, siedzi, huśtawka&#10;&#10;Opis wygenerowany automatycznie">
            <a:extLst>
              <a:ext uri="{FF2B5EF4-FFF2-40B4-BE49-F238E27FC236}">
                <a16:creationId xmlns:a16="http://schemas.microsoft.com/office/drawing/2014/main" xmlns="" id="{5BF85948-2726-4F17-BD2F-FF44C767A05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002144" y="610043"/>
            <a:ext cx="1695451" cy="1695450"/>
          </a:xfrm>
          <a:prstGeom prst="rect">
            <a:avLst/>
          </a:prstGeom>
        </p:spPr>
      </p:pic>
    </p:spTree>
    <p:extLst>
      <p:ext uri="{BB962C8B-B14F-4D97-AF65-F5344CB8AC3E}">
        <p14:creationId xmlns:p14="http://schemas.microsoft.com/office/powerpoint/2010/main" xmlns="" val="40952388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8681694F-8636-41D9-9D1E-BFC5841E2404}"/>
              </a:ext>
            </a:extLst>
          </p:cNvPr>
          <p:cNvSpPr txBox="1"/>
          <p:nvPr/>
        </p:nvSpPr>
        <p:spPr>
          <a:xfrm>
            <a:off x="5372471" y="426132"/>
            <a:ext cx="1447061" cy="646331"/>
          </a:xfrm>
          <a:prstGeom prst="rect">
            <a:avLst/>
          </a:prstGeom>
          <a:noFill/>
        </p:spPr>
        <p:txBody>
          <a:bodyPr wrap="square" rtlCol="0">
            <a:spAutoFit/>
          </a:bodyPr>
          <a:lstStyle/>
          <a:p>
            <a:r>
              <a:rPr lang="pl-PL" sz="3600" b="1" dirty="0">
                <a:solidFill>
                  <a:srgbClr val="92D050"/>
                </a:solidFill>
              </a:rPr>
              <a:t>Mapy</a:t>
            </a:r>
          </a:p>
        </p:txBody>
      </p:sp>
      <p:sp>
        <p:nvSpPr>
          <p:cNvPr id="3" name="pole tekstowe 2">
            <a:extLst>
              <a:ext uri="{FF2B5EF4-FFF2-40B4-BE49-F238E27FC236}">
                <a16:creationId xmlns:a16="http://schemas.microsoft.com/office/drawing/2014/main" xmlns="" id="{0ABDA4D6-FC8B-4C29-B52B-02F375D7B04C}"/>
              </a:ext>
            </a:extLst>
          </p:cNvPr>
          <p:cNvSpPr txBox="1"/>
          <p:nvPr/>
        </p:nvSpPr>
        <p:spPr>
          <a:xfrm>
            <a:off x="621439" y="1686759"/>
            <a:ext cx="11043821" cy="1754326"/>
          </a:xfrm>
          <a:prstGeom prst="rect">
            <a:avLst/>
          </a:prstGeom>
          <a:noFill/>
        </p:spPr>
        <p:txBody>
          <a:bodyPr wrap="square" rtlCol="0">
            <a:spAutoFit/>
          </a:bodyPr>
          <a:lstStyle/>
          <a:p>
            <a:pPr algn="just"/>
            <a:r>
              <a:rPr lang="pl-PL" dirty="0"/>
              <a:t>Czy nie chcielibyście choć na chwilę stać się architektami?</a:t>
            </a:r>
          </a:p>
          <a:p>
            <a:pPr algn="just"/>
            <a:r>
              <a:rPr lang="pl-PL" dirty="0"/>
              <a:t>Na zwykłych kartkach możecie rysować miasta, ba! Całe państwa. To zależy tylko od was i od tego ile macie kartek. Kartki możecie sklejać razem, doklejać kolejne. Możecie narysować widok miasta z góry. Zaprojektować gdzie jest sklep, gdzie są osiedla, szkoły, kościoły, place zabaw, baseny, lasy… Dla starszych może najbardziej ciekawe będzie tworzenie takich miast, a młodsi może będą mieli ochotę pobawić się na takim planie miasta? Może macie ludziki z klocków, małe autka i zwierzątka? Co tylko chcecie…</a:t>
            </a:r>
          </a:p>
        </p:txBody>
      </p:sp>
      <p:pic>
        <p:nvPicPr>
          <p:cNvPr id="5" name="Obraz 4" descr="Obraz zawierający stół&#10;&#10;Opis wygenerowany automatycznie">
            <a:extLst>
              <a:ext uri="{FF2B5EF4-FFF2-40B4-BE49-F238E27FC236}">
                <a16:creationId xmlns:a16="http://schemas.microsoft.com/office/drawing/2014/main" xmlns="" id="{FBDFBD01-829C-4266-A78C-DF28511D5741}"/>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461758" y="3557469"/>
            <a:ext cx="3402639" cy="2548231"/>
          </a:xfrm>
          <a:prstGeom prst="rect">
            <a:avLst/>
          </a:prstGeom>
        </p:spPr>
      </p:pic>
      <p:pic>
        <p:nvPicPr>
          <p:cNvPr id="7" name="Obraz 6">
            <a:extLst>
              <a:ext uri="{FF2B5EF4-FFF2-40B4-BE49-F238E27FC236}">
                <a16:creationId xmlns:a16="http://schemas.microsoft.com/office/drawing/2014/main" xmlns="" id="{A4B44472-BA15-4B90-A85C-43A9AE993F1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704712" y="3173586"/>
            <a:ext cx="2253837" cy="3315990"/>
          </a:xfrm>
          <a:prstGeom prst="rect">
            <a:avLst/>
          </a:prstGeom>
        </p:spPr>
      </p:pic>
    </p:spTree>
    <p:extLst>
      <p:ext uri="{BB962C8B-B14F-4D97-AF65-F5344CB8AC3E}">
        <p14:creationId xmlns:p14="http://schemas.microsoft.com/office/powerpoint/2010/main" xmlns="" val="5022519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1B099093-75ED-48A5-BA5E-F69264E5D97C}"/>
              </a:ext>
            </a:extLst>
          </p:cNvPr>
          <p:cNvSpPr txBox="1"/>
          <p:nvPr/>
        </p:nvSpPr>
        <p:spPr>
          <a:xfrm>
            <a:off x="4426999" y="514909"/>
            <a:ext cx="3338004" cy="646331"/>
          </a:xfrm>
          <a:prstGeom prst="rect">
            <a:avLst/>
          </a:prstGeom>
          <a:noFill/>
        </p:spPr>
        <p:txBody>
          <a:bodyPr wrap="square" rtlCol="0">
            <a:spAutoFit/>
          </a:bodyPr>
          <a:lstStyle/>
          <a:p>
            <a:r>
              <a:rPr lang="pl-PL" sz="3600" b="1" dirty="0">
                <a:solidFill>
                  <a:srgbClr val="92D050"/>
                </a:solidFill>
              </a:rPr>
              <a:t>Mapa do skarbu</a:t>
            </a:r>
          </a:p>
        </p:txBody>
      </p:sp>
      <p:sp>
        <p:nvSpPr>
          <p:cNvPr id="3" name="pole tekstowe 2">
            <a:extLst>
              <a:ext uri="{FF2B5EF4-FFF2-40B4-BE49-F238E27FC236}">
                <a16:creationId xmlns:a16="http://schemas.microsoft.com/office/drawing/2014/main" xmlns="" id="{34355852-8158-411F-990A-9BB502E14845}"/>
              </a:ext>
            </a:extLst>
          </p:cNvPr>
          <p:cNvSpPr txBox="1"/>
          <p:nvPr/>
        </p:nvSpPr>
        <p:spPr>
          <a:xfrm>
            <a:off x="665827" y="1953089"/>
            <a:ext cx="10821880" cy="1200329"/>
          </a:xfrm>
          <a:prstGeom prst="rect">
            <a:avLst/>
          </a:prstGeom>
          <a:noFill/>
        </p:spPr>
        <p:txBody>
          <a:bodyPr wrap="square" rtlCol="0">
            <a:spAutoFit/>
          </a:bodyPr>
          <a:lstStyle/>
          <a:p>
            <a:pPr algn="just"/>
            <a:r>
              <a:rPr lang="pl-PL" dirty="0"/>
              <a:t>A może przygotujecie dla rodzeństwa albo rodziców mapę do skarbu? Schowajcie coś w mieszkaniu, na przykład misia. A potem narysujcie mapę waszego mieszkania, która doprowadzi drugą osobę do skarbu. Możecie zaznaczać na mapie miejsca, w których skarb może być, a wcale go nie ma. Przecież na mapach skarbów tak się zdarza. A może gdzieś ukryjecie podpowiedź, która pokaże jak dotrzeć do skarbu?</a:t>
            </a:r>
          </a:p>
        </p:txBody>
      </p:sp>
      <p:pic>
        <p:nvPicPr>
          <p:cNvPr id="5" name="Obraz 4" descr="Obraz zawierający tort, graffiti, stół, żywność&#10;&#10;Opis wygenerowany automatycznie">
            <a:extLst>
              <a:ext uri="{FF2B5EF4-FFF2-40B4-BE49-F238E27FC236}">
                <a16:creationId xmlns:a16="http://schemas.microsoft.com/office/drawing/2014/main" xmlns="" id="{F0318080-395E-4C7B-BA52-850F02751BDC}"/>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901865" y="3371587"/>
            <a:ext cx="3810000" cy="2768600"/>
          </a:xfrm>
          <a:prstGeom prst="rect">
            <a:avLst/>
          </a:prstGeom>
        </p:spPr>
      </p:pic>
      <p:pic>
        <p:nvPicPr>
          <p:cNvPr id="7" name="Obraz 6" descr="Obraz zawierający biały&#10;&#10;Opis wygenerowany automatycznie">
            <a:extLst>
              <a:ext uri="{FF2B5EF4-FFF2-40B4-BE49-F238E27FC236}">
                <a16:creationId xmlns:a16="http://schemas.microsoft.com/office/drawing/2014/main" xmlns="" id="{FF33CDA2-30DF-401A-8AD8-A6CDD99D25A1}"/>
              </a:ext>
            </a:extLst>
          </p:cNvPr>
          <p:cNvPicPr>
            <a:picLocks noChangeAspect="1"/>
          </p:cNvPicPr>
          <p:nvPr/>
        </p:nvPicPr>
        <p:blipFill rotWithShape="1">
          <a:blip r:embed="rId3">
            <a:extLst>
              <a:ext uri="{28A0092B-C50C-407E-A947-70E740481C1C}">
                <a14:useLocalDpi xmlns:a14="http://schemas.microsoft.com/office/drawing/2010/main" xmlns="" val="0"/>
              </a:ext>
            </a:extLst>
          </a:blip>
          <a:srcRect b="10214"/>
          <a:stretch/>
        </p:blipFill>
        <p:spPr>
          <a:xfrm>
            <a:off x="3345964" y="3526896"/>
            <a:ext cx="4350979" cy="2613295"/>
          </a:xfrm>
          <a:prstGeom prst="rect">
            <a:avLst/>
          </a:prstGeom>
        </p:spPr>
      </p:pic>
      <p:pic>
        <p:nvPicPr>
          <p:cNvPr id="9" name="Obraz 8" descr="Obraz zawierający tekst, pokryte, tkanina, biały&#10;&#10;Opis wygenerowany automatycznie">
            <a:extLst>
              <a:ext uri="{FF2B5EF4-FFF2-40B4-BE49-F238E27FC236}">
                <a16:creationId xmlns:a16="http://schemas.microsoft.com/office/drawing/2014/main" xmlns="" id="{173E0F9E-E57B-4E6F-AF1E-0221BDD1D88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65827" y="3276838"/>
            <a:ext cx="2285136" cy="2958105"/>
          </a:xfrm>
          <a:prstGeom prst="rect">
            <a:avLst/>
          </a:prstGeom>
        </p:spPr>
      </p:pic>
    </p:spTree>
    <p:extLst>
      <p:ext uri="{BB962C8B-B14F-4D97-AF65-F5344CB8AC3E}">
        <p14:creationId xmlns:p14="http://schemas.microsoft.com/office/powerpoint/2010/main" xmlns="" val="20881075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0F15553F-C9B1-446E-8736-B99F2AA8168E}"/>
              </a:ext>
            </a:extLst>
          </p:cNvPr>
          <p:cNvSpPr txBox="1"/>
          <p:nvPr/>
        </p:nvSpPr>
        <p:spPr>
          <a:xfrm>
            <a:off x="5186040" y="363988"/>
            <a:ext cx="1819923" cy="646331"/>
          </a:xfrm>
          <a:prstGeom prst="rect">
            <a:avLst/>
          </a:prstGeom>
          <a:noFill/>
        </p:spPr>
        <p:txBody>
          <a:bodyPr wrap="square" rtlCol="0">
            <a:spAutoFit/>
          </a:bodyPr>
          <a:lstStyle/>
          <a:p>
            <a:r>
              <a:rPr lang="pl-PL" sz="3600" b="1" dirty="0">
                <a:solidFill>
                  <a:srgbClr val="92D050"/>
                </a:solidFill>
              </a:rPr>
              <a:t>Makiety</a:t>
            </a:r>
          </a:p>
        </p:txBody>
      </p:sp>
      <p:sp>
        <p:nvSpPr>
          <p:cNvPr id="3" name="pole tekstowe 2">
            <a:extLst>
              <a:ext uri="{FF2B5EF4-FFF2-40B4-BE49-F238E27FC236}">
                <a16:creationId xmlns:a16="http://schemas.microsoft.com/office/drawing/2014/main" xmlns="" id="{52B300D5-390D-4FF1-93E8-0DABA19F78F7}"/>
              </a:ext>
            </a:extLst>
          </p:cNvPr>
          <p:cNvSpPr txBox="1"/>
          <p:nvPr/>
        </p:nvSpPr>
        <p:spPr>
          <a:xfrm>
            <a:off x="692459" y="1553592"/>
            <a:ext cx="11034944" cy="2308324"/>
          </a:xfrm>
          <a:prstGeom prst="rect">
            <a:avLst/>
          </a:prstGeom>
          <a:noFill/>
        </p:spPr>
        <p:txBody>
          <a:bodyPr wrap="square" rtlCol="0">
            <a:spAutoFit/>
          </a:bodyPr>
          <a:lstStyle/>
          <a:p>
            <a:pPr algn="just"/>
            <a:r>
              <a:rPr lang="pl-PL" dirty="0"/>
              <a:t>To raczej zabawa dla starszaków albo dla wszystkich członków rodziny.</a:t>
            </a:r>
          </a:p>
          <a:p>
            <a:pPr algn="just"/>
            <a:r>
              <a:rPr lang="pl-PL" dirty="0"/>
              <a:t>Zamiast rysować możecie przygotować makietę miasta. Wykorzystać możecie materiały recyklingowe – kubeczki po jogurtach, pudełka po kremach, butach… różnego rodzaju „śmieci”, które po oczyszczeniu mogą okazać się wspaniałymi pniami drzew (rolki po papierze toaletowym), basenami (kubeczki po jogurcie), słupami lamp (patyczki higieniczne)… oczywiście wykorzystać można też butelki po napojach, nakrętki, wykałaczki, zapałki, papierki po cukierkach…</a:t>
            </a:r>
          </a:p>
          <a:p>
            <a:pPr algn="just"/>
            <a:r>
              <a:rPr lang="pl-PL" dirty="0"/>
              <a:t>Możecie też jak prawdziwi architekci zrobić makiety domów z kartonów, które sami skleicie. </a:t>
            </a:r>
          </a:p>
          <a:p>
            <a:pPr algn="just"/>
            <a:r>
              <a:rPr lang="pl-PL" dirty="0"/>
              <a:t>Bawcie się dobrze!</a:t>
            </a:r>
          </a:p>
        </p:txBody>
      </p:sp>
      <p:pic>
        <p:nvPicPr>
          <p:cNvPr id="5" name="Obraz 4" descr="Obraz zawierający stół, pomieszczenie, łóżko, kolorowy&#10;&#10;Opis wygenerowany automatycznie">
            <a:extLst>
              <a:ext uri="{FF2B5EF4-FFF2-40B4-BE49-F238E27FC236}">
                <a16:creationId xmlns:a16="http://schemas.microsoft.com/office/drawing/2014/main" xmlns="" id="{D3449FB7-D510-45F4-84A7-FCDF90411D1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808520" y="3661506"/>
            <a:ext cx="4262515" cy="2832510"/>
          </a:xfrm>
          <a:prstGeom prst="rect">
            <a:avLst/>
          </a:prstGeom>
        </p:spPr>
      </p:pic>
    </p:spTree>
    <p:extLst>
      <p:ext uri="{BB962C8B-B14F-4D97-AF65-F5344CB8AC3E}">
        <p14:creationId xmlns:p14="http://schemas.microsoft.com/office/powerpoint/2010/main" xmlns="" val="11019126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8B6860FA-3C52-4D5A-8313-852A3001776D}"/>
              </a:ext>
            </a:extLst>
          </p:cNvPr>
          <p:cNvSpPr txBox="1"/>
          <p:nvPr/>
        </p:nvSpPr>
        <p:spPr>
          <a:xfrm>
            <a:off x="3756735" y="594807"/>
            <a:ext cx="4678533" cy="646331"/>
          </a:xfrm>
          <a:prstGeom prst="rect">
            <a:avLst/>
          </a:prstGeom>
          <a:noFill/>
        </p:spPr>
        <p:txBody>
          <a:bodyPr wrap="square" rtlCol="0">
            <a:spAutoFit/>
          </a:bodyPr>
          <a:lstStyle/>
          <a:p>
            <a:r>
              <a:rPr lang="pl-PL" sz="3600" b="1" dirty="0">
                <a:solidFill>
                  <a:srgbClr val="92D050"/>
                </a:solidFill>
              </a:rPr>
              <a:t>Mieszkanie w kartonie</a:t>
            </a:r>
          </a:p>
        </p:txBody>
      </p:sp>
      <p:sp>
        <p:nvSpPr>
          <p:cNvPr id="3" name="pole tekstowe 2">
            <a:extLst>
              <a:ext uri="{FF2B5EF4-FFF2-40B4-BE49-F238E27FC236}">
                <a16:creationId xmlns:a16="http://schemas.microsoft.com/office/drawing/2014/main" xmlns="" id="{EA159354-5F81-48E6-8778-9265BA2C6694}"/>
              </a:ext>
            </a:extLst>
          </p:cNvPr>
          <p:cNvSpPr txBox="1"/>
          <p:nvPr/>
        </p:nvSpPr>
        <p:spPr>
          <a:xfrm>
            <a:off x="816747" y="1775534"/>
            <a:ext cx="10741980" cy="1754326"/>
          </a:xfrm>
          <a:prstGeom prst="rect">
            <a:avLst/>
          </a:prstGeom>
          <a:noFill/>
        </p:spPr>
        <p:txBody>
          <a:bodyPr wrap="square" rtlCol="0">
            <a:spAutoFit/>
          </a:bodyPr>
          <a:lstStyle/>
          <a:p>
            <a:pPr algn="just"/>
            <a:r>
              <a:rPr lang="pl-PL" dirty="0"/>
              <a:t>Macie w domu jakiś pusty karton? Na przykład po butach?</a:t>
            </a:r>
          </a:p>
          <a:p>
            <a:pPr algn="just"/>
            <a:r>
              <a:rPr lang="pl-PL" dirty="0"/>
              <a:t>Wspaniale!</a:t>
            </a:r>
          </a:p>
          <a:p>
            <a:pPr algn="just"/>
            <a:r>
              <a:rPr lang="pl-PL" dirty="0"/>
              <a:t>Przeróbcie ten karton na dom! Trzeba wyciąć okna, drzwi… Ozdobić ściany (te wewnętrzne i zewnętrzne). Potrzebne są też i meble (możecie wykorzystać do ich zbudowania mniejsze kartoniki, zbudować je z papieru albo nakrętek). </a:t>
            </a:r>
          </a:p>
          <a:p>
            <a:pPr algn="just"/>
            <a:r>
              <a:rPr lang="pl-PL" dirty="0"/>
              <a:t>Kogo wprowadzicie do tego wspaniałego domu?</a:t>
            </a:r>
          </a:p>
        </p:txBody>
      </p:sp>
      <p:pic>
        <p:nvPicPr>
          <p:cNvPr id="5" name="Obraz 4" descr="Obraz zawierający urządzenie, lodówka, pudełko, stół&#10;&#10;Opis wygenerowany automatycznie">
            <a:extLst>
              <a:ext uri="{FF2B5EF4-FFF2-40B4-BE49-F238E27FC236}">
                <a16:creationId xmlns:a16="http://schemas.microsoft.com/office/drawing/2014/main" xmlns="" id="{571938FF-5383-4A53-B307-91E21CFB5D6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544111" y="3222598"/>
            <a:ext cx="4014616" cy="2673797"/>
          </a:xfrm>
          <a:prstGeom prst="rect">
            <a:avLst/>
          </a:prstGeom>
        </p:spPr>
      </p:pic>
      <p:pic>
        <p:nvPicPr>
          <p:cNvPr id="7" name="Obraz 6" descr="Obraz zawierający stół, siedzi, samochód, małe&#10;&#10;Opis wygenerowany automatycznie">
            <a:extLst>
              <a:ext uri="{FF2B5EF4-FFF2-40B4-BE49-F238E27FC236}">
                <a16:creationId xmlns:a16="http://schemas.microsoft.com/office/drawing/2014/main" xmlns="" id="{9B4651FD-1BE1-4D1B-9053-CC2B9D703F06}"/>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87301" y="3529864"/>
            <a:ext cx="3395979" cy="2590373"/>
          </a:xfrm>
          <a:prstGeom prst="rect">
            <a:avLst/>
          </a:prstGeom>
        </p:spPr>
      </p:pic>
      <p:pic>
        <p:nvPicPr>
          <p:cNvPr id="9" name="Obraz 8" descr="Obraz zawierający wewnątrz, biały, siedzi, otwarte&#10;&#10;Opis wygenerowany automatycznie">
            <a:extLst>
              <a:ext uri="{FF2B5EF4-FFF2-40B4-BE49-F238E27FC236}">
                <a16:creationId xmlns:a16="http://schemas.microsoft.com/office/drawing/2014/main" xmlns="" id="{4D338C3D-2803-479E-8955-F591A08CEA7F}"/>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084059" y="3600207"/>
            <a:ext cx="1942781" cy="2590374"/>
          </a:xfrm>
          <a:prstGeom prst="rect">
            <a:avLst/>
          </a:prstGeom>
        </p:spPr>
      </p:pic>
    </p:spTree>
    <p:extLst>
      <p:ext uri="{BB962C8B-B14F-4D97-AF65-F5344CB8AC3E}">
        <p14:creationId xmlns:p14="http://schemas.microsoft.com/office/powerpoint/2010/main" xmlns="" val="21539546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8A4F9ABF-BF59-4D6D-ACAC-E9758A0F9A5E}"/>
              </a:ext>
            </a:extLst>
          </p:cNvPr>
          <p:cNvSpPr txBox="1"/>
          <p:nvPr/>
        </p:nvSpPr>
        <p:spPr>
          <a:xfrm>
            <a:off x="5376911" y="514908"/>
            <a:ext cx="1438183" cy="646331"/>
          </a:xfrm>
          <a:prstGeom prst="rect">
            <a:avLst/>
          </a:prstGeom>
          <a:noFill/>
        </p:spPr>
        <p:txBody>
          <a:bodyPr wrap="square" rtlCol="0">
            <a:spAutoFit/>
          </a:bodyPr>
          <a:lstStyle/>
          <a:p>
            <a:r>
              <a:rPr lang="pl-PL" sz="3600" b="1" dirty="0">
                <a:solidFill>
                  <a:srgbClr val="92D050"/>
                </a:solidFill>
              </a:rPr>
              <a:t>Klocki</a:t>
            </a:r>
          </a:p>
        </p:txBody>
      </p:sp>
      <p:sp>
        <p:nvSpPr>
          <p:cNvPr id="3" name="pole tekstowe 2">
            <a:extLst>
              <a:ext uri="{FF2B5EF4-FFF2-40B4-BE49-F238E27FC236}">
                <a16:creationId xmlns:a16="http://schemas.microsoft.com/office/drawing/2014/main" xmlns="" id="{D4B7C4FB-B0B8-45A1-A9F7-DC69BA6E7261}"/>
              </a:ext>
            </a:extLst>
          </p:cNvPr>
          <p:cNvSpPr txBox="1"/>
          <p:nvPr/>
        </p:nvSpPr>
        <p:spPr>
          <a:xfrm>
            <a:off x="609599" y="1580225"/>
            <a:ext cx="10972800" cy="1754326"/>
          </a:xfrm>
          <a:prstGeom prst="rect">
            <a:avLst/>
          </a:prstGeom>
          <a:noFill/>
        </p:spPr>
        <p:txBody>
          <a:bodyPr wrap="square" rtlCol="0">
            <a:spAutoFit/>
          </a:bodyPr>
          <a:lstStyle/>
          <a:p>
            <a:pPr algn="just"/>
            <a:r>
              <a:rPr lang="pl-PL" dirty="0"/>
              <a:t>Klocki to jedne z najwspanialszych rzeczy w każdym domu.</a:t>
            </a:r>
          </a:p>
          <a:p>
            <a:pPr algn="just"/>
            <a:r>
              <a:rPr lang="pl-PL" dirty="0"/>
              <a:t>Możecie z nimi zrobić wszystko!</a:t>
            </a:r>
          </a:p>
          <a:p>
            <a:pPr algn="just"/>
            <a:r>
              <a:rPr lang="pl-PL" dirty="0"/>
              <a:t>Można zbudować dom, kino, basen, ZOO, miasto, tor samochodowy… A może z klocków zbudujecie zwierzęta? Ludzi? Samochody? </a:t>
            </a:r>
          </a:p>
          <a:p>
            <a:pPr algn="just"/>
            <a:r>
              <a:rPr lang="pl-PL" dirty="0"/>
              <a:t>Możecie stworzyć też tor przeszkód, który będziecie mogli pokonać. </a:t>
            </a:r>
          </a:p>
          <a:p>
            <a:pPr algn="just"/>
            <a:r>
              <a:rPr lang="pl-PL" dirty="0"/>
              <a:t>To kolejna zabawa, gdzie ograniczeniem jest jedynie Wasza wyobraźnia.</a:t>
            </a:r>
          </a:p>
        </p:txBody>
      </p:sp>
      <p:pic>
        <p:nvPicPr>
          <p:cNvPr id="5" name="Obraz 4" descr="Obraz zawierający wewnątrz, stół, niedźwiedź, żywność&#10;&#10;Opis wygenerowany automatycznie">
            <a:extLst>
              <a:ext uri="{FF2B5EF4-FFF2-40B4-BE49-F238E27FC236}">
                <a16:creationId xmlns:a16="http://schemas.microsoft.com/office/drawing/2014/main" xmlns="" id="{5A64DA01-2170-4FF0-8455-7380254D4A20}"/>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148398" y="3523454"/>
            <a:ext cx="7474999" cy="2906943"/>
          </a:xfrm>
          <a:prstGeom prst="rect">
            <a:avLst/>
          </a:prstGeom>
        </p:spPr>
      </p:pic>
    </p:spTree>
    <p:extLst>
      <p:ext uri="{BB962C8B-B14F-4D97-AF65-F5344CB8AC3E}">
        <p14:creationId xmlns:p14="http://schemas.microsoft.com/office/powerpoint/2010/main" xmlns="" val="8659623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BC316984-429E-4D23-A76F-FCE1AC518696}"/>
              </a:ext>
            </a:extLst>
          </p:cNvPr>
          <p:cNvSpPr txBox="1"/>
          <p:nvPr/>
        </p:nvSpPr>
        <p:spPr>
          <a:xfrm>
            <a:off x="4209498" y="559297"/>
            <a:ext cx="3773009" cy="646331"/>
          </a:xfrm>
          <a:prstGeom prst="rect">
            <a:avLst/>
          </a:prstGeom>
          <a:noFill/>
        </p:spPr>
        <p:txBody>
          <a:bodyPr wrap="square" rtlCol="0">
            <a:spAutoFit/>
          </a:bodyPr>
          <a:lstStyle/>
          <a:p>
            <a:r>
              <a:rPr lang="pl-PL" sz="3600" b="1" dirty="0">
                <a:solidFill>
                  <a:srgbClr val="92D050"/>
                </a:solidFill>
              </a:rPr>
              <a:t>Wycinanki z gazet</a:t>
            </a:r>
          </a:p>
        </p:txBody>
      </p:sp>
      <p:sp>
        <p:nvSpPr>
          <p:cNvPr id="3" name="pole tekstowe 2">
            <a:extLst>
              <a:ext uri="{FF2B5EF4-FFF2-40B4-BE49-F238E27FC236}">
                <a16:creationId xmlns:a16="http://schemas.microsoft.com/office/drawing/2014/main" xmlns="" id="{E83AE39D-1B1A-466C-8903-FD0BB514D339}"/>
              </a:ext>
            </a:extLst>
          </p:cNvPr>
          <p:cNvSpPr txBox="1"/>
          <p:nvPr/>
        </p:nvSpPr>
        <p:spPr>
          <a:xfrm>
            <a:off x="781235" y="1589103"/>
            <a:ext cx="10697592" cy="1477328"/>
          </a:xfrm>
          <a:prstGeom prst="rect">
            <a:avLst/>
          </a:prstGeom>
          <a:noFill/>
        </p:spPr>
        <p:txBody>
          <a:bodyPr wrap="square" rtlCol="0">
            <a:spAutoFit/>
          </a:bodyPr>
          <a:lstStyle/>
          <a:p>
            <a:pPr algn="just"/>
            <a:r>
              <a:rPr lang="pl-PL" dirty="0"/>
              <a:t>Może w domu, gdzieś przygotowane do wyrzucenia na makulaturę leżą jakieś kolorowe gazety. Możecie z nich powycinać różne meble, ozdoby… i zaprojektować własne mieszkanie. Poprzyklejajcie przedmioty na kartce i zaprojektujcie wspaniałe mieszkania, a może ulice? </a:t>
            </a:r>
          </a:p>
          <a:p>
            <a:pPr algn="just"/>
            <a:r>
              <a:rPr lang="pl-PL" dirty="0"/>
              <a:t>Oczywiście możecie też wyciąć ubrania i stworzyć niesamowicie ubrane modelki. Może stworzycie cały pokaz mody?</a:t>
            </a:r>
          </a:p>
        </p:txBody>
      </p:sp>
      <p:pic>
        <p:nvPicPr>
          <p:cNvPr id="5" name="Obraz 4" descr="Obraz zawierający lodówka, żywność, pokryte&#10;&#10;Opis wygenerowany automatycznie">
            <a:extLst>
              <a:ext uri="{FF2B5EF4-FFF2-40B4-BE49-F238E27FC236}">
                <a16:creationId xmlns:a16="http://schemas.microsoft.com/office/drawing/2014/main" xmlns="" id="{B903FF99-EF9D-42D6-B04D-562098CEF7A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244399" y="3914249"/>
            <a:ext cx="3296575" cy="2472430"/>
          </a:xfrm>
          <a:prstGeom prst="rect">
            <a:avLst/>
          </a:prstGeom>
        </p:spPr>
      </p:pic>
      <p:pic>
        <p:nvPicPr>
          <p:cNvPr id="7" name="Obraz 6" descr="Obraz zawierający budynek, pociąg, małe, tor&#10;&#10;Opis wygenerowany automatycznie">
            <a:extLst>
              <a:ext uri="{FF2B5EF4-FFF2-40B4-BE49-F238E27FC236}">
                <a16:creationId xmlns:a16="http://schemas.microsoft.com/office/drawing/2014/main" xmlns="" id="{3373E8DF-59F2-4493-8603-46456A3E315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075260" y="3289166"/>
            <a:ext cx="3074443" cy="1526973"/>
          </a:xfrm>
          <a:prstGeom prst="rect">
            <a:avLst/>
          </a:prstGeom>
        </p:spPr>
      </p:pic>
      <p:pic>
        <p:nvPicPr>
          <p:cNvPr id="9" name="Obraz 8" descr="Obraz zawierający wewnątrz, stół, siedzi, pomieszczenie&#10;&#10;Opis wygenerowany automatycznie">
            <a:extLst>
              <a:ext uri="{FF2B5EF4-FFF2-40B4-BE49-F238E27FC236}">
                <a16:creationId xmlns:a16="http://schemas.microsoft.com/office/drawing/2014/main" xmlns="" id="{196AA316-03A8-4231-9161-E9CA513DB36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06030" y="3281996"/>
            <a:ext cx="4306711" cy="2872038"/>
          </a:xfrm>
          <a:prstGeom prst="rect">
            <a:avLst/>
          </a:prstGeom>
        </p:spPr>
      </p:pic>
    </p:spTree>
    <p:extLst>
      <p:ext uri="{BB962C8B-B14F-4D97-AF65-F5344CB8AC3E}">
        <p14:creationId xmlns:p14="http://schemas.microsoft.com/office/powerpoint/2010/main" xmlns="" val="27889857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B39634E0-AEEB-4AAD-9AF8-C972C8F6BBF6}"/>
              </a:ext>
            </a:extLst>
          </p:cNvPr>
          <p:cNvSpPr txBox="1"/>
          <p:nvPr/>
        </p:nvSpPr>
        <p:spPr>
          <a:xfrm>
            <a:off x="3019890" y="639195"/>
            <a:ext cx="6152225" cy="646331"/>
          </a:xfrm>
          <a:prstGeom prst="rect">
            <a:avLst/>
          </a:prstGeom>
          <a:noFill/>
        </p:spPr>
        <p:txBody>
          <a:bodyPr wrap="square" rtlCol="0">
            <a:spAutoFit/>
          </a:bodyPr>
          <a:lstStyle/>
          <a:p>
            <a:r>
              <a:rPr lang="pl-PL" sz="3600" b="1" dirty="0">
                <a:solidFill>
                  <a:srgbClr val="92D050"/>
                </a:solidFill>
              </a:rPr>
              <a:t>Rolki po papierze toaletowym</a:t>
            </a:r>
          </a:p>
        </p:txBody>
      </p:sp>
      <p:sp>
        <p:nvSpPr>
          <p:cNvPr id="3" name="pole tekstowe 2">
            <a:extLst>
              <a:ext uri="{FF2B5EF4-FFF2-40B4-BE49-F238E27FC236}">
                <a16:creationId xmlns:a16="http://schemas.microsoft.com/office/drawing/2014/main" xmlns="" id="{4F00C01A-1303-4095-AC8E-E7C4E09CC0FB}"/>
              </a:ext>
            </a:extLst>
          </p:cNvPr>
          <p:cNvSpPr txBox="1"/>
          <p:nvPr/>
        </p:nvSpPr>
        <p:spPr>
          <a:xfrm>
            <a:off x="816747" y="2077375"/>
            <a:ext cx="10795247" cy="923330"/>
          </a:xfrm>
          <a:prstGeom prst="rect">
            <a:avLst/>
          </a:prstGeom>
          <a:noFill/>
        </p:spPr>
        <p:txBody>
          <a:bodyPr wrap="square" rtlCol="0">
            <a:spAutoFit/>
          </a:bodyPr>
          <a:lstStyle/>
          <a:p>
            <a:pPr algn="just"/>
            <a:r>
              <a:rPr lang="pl-PL" dirty="0"/>
              <a:t>Z rolek od papieru toaletowego lub ręcznika papierowego można przygotować wspaniałe zwierzęta. Możecie je oklejać kolorowym papierem, krepą, bibułą… </a:t>
            </a:r>
          </a:p>
          <a:p>
            <a:pPr algn="just"/>
            <a:r>
              <a:rPr lang="pl-PL" dirty="0"/>
              <a:t>Może przygotujecie świąteczne zajączki? </a:t>
            </a:r>
          </a:p>
        </p:txBody>
      </p:sp>
      <p:pic>
        <p:nvPicPr>
          <p:cNvPr id="5" name="Obraz 4" descr="Obraz zawierający wewnątrz, siedzi, grupa, stojące&#10;&#10;Opis wygenerowany automatycznie">
            <a:extLst>
              <a:ext uri="{FF2B5EF4-FFF2-40B4-BE49-F238E27FC236}">
                <a16:creationId xmlns:a16="http://schemas.microsoft.com/office/drawing/2014/main" xmlns="" id="{25F38286-5A63-4F71-85F5-3C9320108051}"/>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529239" y="4621420"/>
            <a:ext cx="2472748" cy="1854561"/>
          </a:xfrm>
          <a:prstGeom prst="rect">
            <a:avLst/>
          </a:prstGeom>
        </p:spPr>
      </p:pic>
      <p:pic>
        <p:nvPicPr>
          <p:cNvPr id="7" name="Obraz 6" descr="Obraz zawierający wewnątrz, stół, małe, para&#10;&#10;Opis wygenerowany automatycznie">
            <a:extLst>
              <a:ext uri="{FF2B5EF4-FFF2-40B4-BE49-F238E27FC236}">
                <a16:creationId xmlns:a16="http://schemas.microsoft.com/office/drawing/2014/main" xmlns="" id="{A1921ED2-ADF5-43B7-89B6-24712EB27151}"/>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8087978" y="2615593"/>
            <a:ext cx="3524017" cy="2353933"/>
          </a:xfrm>
          <a:prstGeom prst="rect">
            <a:avLst/>
          </a:prstGeom>
        </p:spPr>
      </p:pic>
      <p:pic>
        <p:nvPicPr>
          <p:cNvPr id="9" name="Obraz 8" descr="Obraz zawierający wewnątrz, stacjonarne, siedzi, kolorowe&#10;&#10;Opis wygenerowany automatycznie">
            <a:extLst>
              <a:ext uri="{FF2B5EF4-FFF2-40B4-BE49-F238E27FC236}">
                <a16:creationId xmlns:a16="http://schemas.microsoft.com/office/drawing/2014/main" xmlns="" id="{E1B06A0A-21A4-4649-832E-54310887D162}"/>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393585" y="2731739"/>
            <a:ext cx="2472747" cy="1803651"/>
          </a:xfrm>
          <a:prstGeom prst="rect">
            <a:avLst/>
          </a:prstGeom>
        </p:spPr>
      </p:pic>
      <p:pic>
        <p:nvPicPr>
          <p:cNvPr id="11" name="Obraz 10" descr="Obraz zawierający żółty, wewnątrz, małe, siedzi&#10;&#10;Opis wygenerowany automatycznie">
            <a:extLst>
              <a:ext uri="{FF2B5EF4-FFF2-40B4-BE49-F238E27FC236}">
                <a16:creationId xmlns:a16="http://schemas.microsoft.com/office/drawing/2014/main" xmlns="" id="{DAE35BB1-3BB7-492E-8457-B8D99DF091F2}"/>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913129" y="3112946"/>
            <a:ext cx="2281561" cy="3016940"/>
          </a:xfrm>
          <a:prstGeom prst="rect">
            <a:avLst/>
          </a:prstGeom>
        </p:spPr>
      </p:pic>
    </p:spTree>
    <p:extLst>
      <p:ext uri="{BB962C8B-B14F-4D97-AF65-F5344CB8AC3E}">
        <p14:creationId xmlns:p14="http://schemas.microsoft.com/office/powerpoint/2010/main" xmlns="" val="42848965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B9858721-A1DC-4DE6-8014-61697545EEC2}"/>
              </a:ext>
            </a:extLst>
          </p:cNvPr>
          <p:cNvSpPr txBox="1"/>
          <p:nvPr/>
        </p:nvSpPr>
        <p:spPr>
          <a:xfrm>
            <a:off x="5194919" y="461643"/>
            <a:ext cx="1802167" cy="646331"/>
          </a:xfrm>
          <a:prstGeom prst="rect">
            <a:avLst/>
          </a:prstGeom>
          <a:noFill/>
        </p:spPr>
        <p:txBody>
          <a:bodyPr wrap="square" rtlCol="0">
            <a:spAutoFit/>
          </a:bodyPr>
          <a:lstStyle/>
          <a:p>
            <a:r>
              <a:rPr lang="pl-PL" sz="3600" b="1" dirty="0">
                <a:solidFill>
                  <a:srgbClr val="92D050"/>
                </a:solidFill>
              </a:rPr>
              <a:t>Książka</a:t>
            </a:r>
          </a:p>
        </p:txBody>
      </p:sp>
      <p:sp>
        <p:nvSpPr>
          <p:cNvPr id="3" name="pole tekstowe 2">
            <a:extLst>
              <a:ext uri="{FF2B5EF4-FFF2-40B4-BE49-F238E27FC236}">
                <a16:creationId xmlns:a16="http://schemas.microsoft.com/office/drawing/2014/main" xmlns="" id="{EAB2F22B-2159-42CC-99A7-E359A40DED7D}"/>
              </a:ext>
            </a:extLst>
          </p:cNvPr>
          <p:cNvSpPr txBox="1"/>
          <p:nvPr/>
        </p:nvSpPr>
        <p:spPr>
          <a:xfrm>
            <a:off x="778275" y="1686757"/>
            <a:ext cx="10635448" cy="1477328"/>
          </a:xfrm>
          <a:prstGeom prst="rect">
            <a:avLst/>
          </a:prstGeom>
          <a:noFill/>
        </p:spPr>
        <p:txBody>
          <a:bodyPr wrap="square" rtlCol="0">
            <a:spAutoFit/>
          </a:bodyPr>
          <a:lstStyle/>
          <a:p>
            <a:pPr algn="just"/>
            <a:r>
              <a:rPr lang="pl-PL" dirty="0"/>
              <a:t>Oczywiście zachęcamy Was również to czytania ale tym razem WCALE NIE CHODZI O CZYTANIE! </a:t>
            </a:r>
          </a:p>
          <a:p>
            <a:pPr algn="just"/>
            <a:r>
              <a:rPr lang="pl-PL" dirty="0"/>
              <a:t>Może przygotujecie własną książkę? Możecie ją napisać albo… stworzyć książkę obrazkową. Możecie zszyć zszywaczem kilka kartek, albo zszyć igłą i nitką albo skleić? </a:t>
            </a:r>
          </a:p>
          <a:p>
            <a:pPr algn="just"/>
            <a:r>
              <a:rPr lang="pl-PL" dirty="0"/>
              <a:t>A może zilustrujecie jakąś książkę, którą ostatnio czytaliście? </a:t>
            </a:r>
          </a:p>
          <a:p>
            <a:pPr algn="just"/>
            <a:r>
              <a:rPr lang="pl-PL" dirty="0"/>
              <a:t>Uwierzcie mi, że taka praca może rozbudzić Waszą kreatywność i być wspaniałym prezentem dla bliskich.</a:t>
            </a:r>
          </a:p>
        </p:txBody>
      </p:sp>
      <p:pic>
        <p:nvPicPr>
          <p:cNvPr id="5" name="Obraz 4">
            <a:extLst>
              <a:ext uri="{FF2B5EF4-FFF2-40B4-BE49-F238E27FC236}">
                <a16:creationId xmlns:a16="http://schemas.microsoft.com/office/drawing/2014/main" xmlns="" id="{754F1927-471B-43FC-A92B-25AFFC9E01E4}"/>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8548384" y="3326575"/>
            <a:ext cx="2406661" cy="3208098"/>
          </a:xfrm>
          <a:prstGeom prst="rect">
            <a:avLst/>
          </a:prstGeom>
        </p:spPr>
      </p:pic>
      <p:pic>
        <p:nvPicPr>
          <p:cNvPr id="7" name="Obraz 6" descr="Obraz zawierający ręcznik&#10;&#10;Opis wygenerowany automatycznie">
            <a:extLst>
              <a:ext uri="{FF2B5EF4-FFF2-40B4-BE49-F238E27FC236}">
                <a16:creationId xmlns:a16="http://schemas.microsoft.com/office/drawing/2014/main" xmlns="" id="{C56E5058-1B77-4262-B818-7ACF0F7EFD0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78277" y="3570582"/>
            <a:ext cx="3626779" cy="2720084"/>
          </a:xfrm>
          <a:prstGeom prst="rect">
            <a:avLst/>
          </a:prstGeom>
        </p:spPr>
      </p:pic>
      <p:pic>
        <p:nvPicPr>
          <p:cNvPr id="9" name="Obraz 8">
            <a:extLst>
              <a:ext uri="{FF2B5EF4-FFF2-40B4-BE49-F238E27FC236}">
                <a16:creationId xmlns:a16="http://schemas.microsoft.com/office/drawing/2014/main" xmlns="" id="{DB0BAB76-431C-497B-99CE-8EAD2F4F01CE}"/>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913434" y="3693918"/>
            <a:ext cx="3297892" cy="2473419"/>
          </a:xfrm>
          <a:prstGeom prst="rect">
            <a:avLst/>
          </a:prstGeom>
        </p:spPr>
      </p:pic>
    </p:spTree>
    <p:extLst>
      <p:ext uri="{BB962C8B-B14F-4D97-AF65-F5344CB8AC3E}">
        <p14:creationId xmlns:p14="http://schemas.microsoft.com/office/powerpoint/2010/main" xmlns="" val="20796753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9C6578D2-254F-4566-92ED-B4B6CEEC9107}"/>
              </a:ext>
            </a:extLst>
          </p:cNvPr>
          <p:cNvSpPr txBox="1"/>
          <p:nvPr/>
        </p:nvSpPr>
        <p:spPr>
          <a:xfrm>
            <a:off x="5243744" y="594807"/>
            <a:ext cx="1704512" cy="646331"/>
          </a:xfrm>
          <a:prstGeom prst="rect">
            <a:avLst/>
          </a:prstGeom>
          <a:noFill/>
        </p:spPr>
        <p:txBody>
          <a:bodyPr wrap="square" rtlCol="0">
            <a:spAutoFit/>
          </a:bodyPr>
          <a:lstStyle/>
          <a:p>
            <a:r>
              <a:rPr lang="pl-PL" sz="3600" b="1" dirty="0">
                <a:solidFill>
                  <a:srgbClr val="92D050"/>
                </a:solidFill>
              </a:rPr>
              <a:t>Komiks</a:t>
            </a:r>
          </a:p>
        </p:txBody>
      </p:sp>
      <p:sp>
        <p:nvSpPr>
          <p:cNvPr id="3" name="pole tekstowe 2">
            <a:extLst>
              <a:ext uri="{FF2B5EF4-FFF2-40B4-BE49-F238E27FC236}">
                <a16:creationId xmlns:a16="http://schemas.microsoft.com/office/drawing/2014/main" xmlns="" id="{6D1A1EBF-B497-477C-894C-6537038AEF17}"/>
              </a:ext>
            </a:extLst>
          </p:cNvPr>
          <p:cNvSpPr txBox="1"/>
          <p:nvPr/>
        </p:nvSpPr>
        <p:spPr>
          <a:xfrm>
            <a:off x="662867" y="1864310"/>
            <a:ext cx="10866268" cy="923330"/>
          </a:xfrm>
          <a:prstGeom prst="rect">
            <a:avLst/>
          </a:prstGeom>
          <a:noFill/>
        </p:spPr>
        <p:txBody>
          <a:bodyPr wrap="square" rtlCol="0">
            <a:spAutoFit/>
          </a:bodyPr>
          <a:lstStyle/>
          <a:p>
            <a:pPr algn="just"/>
            <a:r>
              <a:rPr lang="pl-PL" dirty="0"/>
              <a:t>A może przygotujecie komiks? </a:t>
            </a:r>
          </a:p>
          <a:p>
            <a:pPr algn="just"/>
            <a:r>
              <a:rPr lang="pl-PL" dirty="0"/>
              <a:t>Jeżeli chcecie mieć cel, inny niż świetna zabawa, możecie przygotować komisy dla nas. Wtedy niech tematami będą emocje, pokonywanie trudności czy pomaganie innym.</a:t>
            </a:r>
          </a:p>
        </p:txBody>
      </p:sp>
      <p:pic>
        <p:nvPicPr>
          <p:cNvPr id="5" name="Obraz 4" descr="Obraz zawierający zewnętrzne, budynek, zdjęcie, partia&#10;&#10;Opis wygenerowany automatycznie">
            <a:extLst>
              <a:ext uri="{FF2B5EF4-FFF2-40B4-BE49-F238E27FC236}">
                <a16:creationId xmlns:a16="http://schemas.microsoft.com/office/drawing/2014/main" xmlns="" id="{C036E35C-4AD9-4F00-88B0-1F2AE7B2DEC4}"/>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124582" y="2978273"/>
            <a:ext cx="1790700" cy="2552700"/>
          </a:xfrm>
          <a:prstGeom prst="rect">
            <a:avLst/>
          </a:prstGeom>
        </p:spPr>
      </p:pic>
      <p:pic>
        <p:nvPicPr>
          <p:cNvPr id="7" name="Obraz 6" descr="Obraz zawierający tekst&#10;&#10;Opis wygenerowany automatycznie">
            <a:extLst>
              <a:ext uri="{FF2B5EF4-FFF2-40B4-BE49-F238E27FC236}">
                <a16:creationId xmlns:a16="http://schemas.microsoft.com/office/drawing/2014/main" xmlns="" id="{96E1DDA4-060C-4B3F-866F-FAB7D4A5597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872920" y="3334967"/>
            <a:ext cx="3140656" cy="2196006"/>
          </a:xfrm>
          <a:prstGeom prst="rect">
            <a:avLst/>
          </a:prstGeom>
        </p:spPr>
      </p:pic>
      <p:pic>
        <p:nvPicPr>
          <p:cNvPr id="9" name="Obraz 8" descr="Obraz zawierający pokryte, tekst, wiele, partia&#10;&#10;Opis wygenerowany automatycznie">
            <a:extLst>
              <a:ext uri="{FF2B5EF4-FFF2-40B4-BE49-F238E27FC236}">
                <a16:creationId xmlns:a16="http://schemas.microsoft.com/office/drawing/2014/main" xmlns="" id="{E62D59F7-F9DA-46C4-A6E8-92F1F480C107}"/>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16946" y="2912258"/>
            <a:ext cx="3510655" cy="3188387"/>
          </a:xfrm>
          <a:prstGeom prst="rect">
            <a:avLst/>
          </a:prstGeom>
        </p:spPr>
      </p:pic>
    </p:spTree>
    <p:extLst>
      <p:ext uri="{BB962C8B-B14F-4D97-AF65-F5344CB8AC3E}">
        <p14:creationId xmlns:p14="http://schemas.microsoft.com/office/powerpoint/2010/main" xmlns="" val="8092574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99B017E2-57A0-414C-8432-7BB8002F57EA}"/>
              </a:ext>
            </a:extLst>
          </p:cNvPr>
          <p:cNvSpPr txBox="1"/>
          <p:nvPr/>
        </p:nvSpPr>
        <p:spPr>
          <a:xfrm>
            <a:off x="3923933" y="683585"/>
            <a:ext cx="4545367" cy="646331"/>
          </a:xfrm>
          <a:prstGeom prst="rect">
            <a:avLst/>
          </a:prstGeom>
          <a:noFill/>
        </p:spPr>
        <p:txBody>
          <a:bodyPr wrap="square" rtlCol="0">
            <a:spAutoFit/>
          </a:bodyPr>
          <a:lstStyle/>
          <a:p>
            <a:r>
              <a:rPr lang="pl-PL" sz="3600" b="1" dirty="0">
                <a:solidFill>
                  <a:srgbClr val="92D050"/>
                </a:solidFill>
              </a:rPr>
              <a:t>Domowe instrumenty</a:t>
            </a:r>
          </a:p>
        </p:txBody>
      </p:sp>
      <p:sp>
        <p:nvSpPr>
          <p:cNvPr id="3" name="pole tekstowe 2">
            <a:extLst>
              <a:ext uri="{FF2B5EF4-FFF2-40B4-BE49-F238E27FC236}">
                <a16:creationId xmlns:a16="http://schemas.microsoft.com/office/drawing/2014/main" xmlns="" id="{0A55320C-2BC3-42A6-8DE6-AC3731339D16}"/>
              </a:ext>
            </a:extLst>
          </p:cNvPr>
          <p:cNvSpPr txBox="1"/>
          <p:nvPr/>
        </p:nvSpPr>
        <p:spPr>
          <a:xfrm>
            <a:off x="1100832" y="1997478"/>
            <a:ext cx="10156055" cy="923330"/>
          </a:xfrm>
          <a:prstGeom prst="rect">
            <a:avLst/>
          </a:prstGeom>
          <a:noFill/>
        </p:spPr>
        <p:txBody>
          <a:bodyPr wrap="square" rtlCol="0">
            <a:spAutoFit/>
          </a:bodyPr>
          <a:lstStyle/>
          <a:p>
            <a:pPr algn="just"/>
            <a:r>
              <a:rPr lang="pl-PL" dirty="0"/>
              <a:t>W domu mamy wiele rzeczy, które mogą się stać instrumentami. Może macie jakiś pusty kartonik, który będzie bębenkiem? Albo na przykład do pustego słoiczka wrzucicie suchy groszek albo fasolę i będziecie mieli grzechotkę. Jeżeli już macie instrumenty może stworzycie jakiś utwór? </a:t>
            </a:r>
          </a:p>
        </p:txBody>
      </p:sp>
      <p:pic>
        <p:nvPicPr>
          <p:cNvPr id="5" name="Obraz 4" descr="Obraz zawierający wewnątrz, stół, siedzi, komputer&#10;&#10;Opis wygenerowany automatycznie">
            <a:extLst>
              <a:ext uri="{FF2B5EF4-FFF2-40B4-BE49-F238E27FC236}">
                <a16:creationId xmlns:a16="http://schemas.microsoft.com/office/drawing/2014/main" xmlns="" id="{132903EF-A33A-456D-89BC-ADACC8DC2590}"/>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18481" y="2993994"/>
            <a:ext cx="5140929" cy="3429000"/>
          </a:xfrm>
          <a:prstGeom prst="rect">
            <a:avLst/>
          </a:prstGeom>
        </p:spPr>
      </p:pic>
      <p:pic>
        <p:nvPicPr>
          <p:cNvPr id="7" name="Obraz 6" descr="Obraz zawierający wewnątrz, stół, siedzi, biurko&#10;&#10;Opis wygenerowany automatycznie">
            <a:extLst>
              <a:ext uri="{FF2B5EF4-FFF2-40B4-BE49-F238E27FC236}">
                <a16:creationId xmlns:a16="http://schemas.microsoft.com/office/drawing/2014/main" xmlns="" id="{484B2F6A-EAA6-4258-A0C7-663B5D2F97A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196613" y="3336894"/>
            <a:ext cx="4876800" cy="2743200"/>
          </a:xfrm>
          <a:prstGeom prst="rect">
            <a:avLst/>
          </a:prstGeom>
        </p:spPr>
      </p:pic>
    </p:spTree>
    <p:extLst>
      <p:ext uri="{BB962C8B-B14F-4D97-AF65-F5344CB8AC3E}">
        <p14:creationId xmlns:p14="http://schemas.microsoft.com/office/powerpoint/2010/main" xmlns="" val="969404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0115E240-8560-4AD3-9793-34C4EA4C29F3}"/>
              </a:ext>
            </a:extLst>
          </p:cNvPr>
          <p:cNvSpPr txBox="1"/>
          <p:nvPr/>
        </p:nvSpPr>
        <p:spPr>
          <a:xfrm>
            <a:off x="4759912" y="355111"/>
            <a:ext cx="2672179" cy="646331"/>
          </a:xfrm>
          <a:prstGeom prst="rect">
            <a:avLst/>
          </a:prstGeom>
          <a:noFill/>
        </p:spPr>
        <p:txBody>
          <a:bodyPr wrap="square" rtlCol="0">
            <a:spAutoFit/>
          </a:bodyPr>
          <a:lstStyle/>
          <a:p>
            <a:r>
              <a:rPr lang="pl-PL" sz="3600" b="1" dirty="0">
                <a:solidFill>
                  <a:srgbClr val="92D050"/>
                </a:solidFill>
              </a:rPr>
              <a:t>Nagi wróbel</a:t>
            </a:r>
          </a:p>
        </p:txBody>
      </p:sp>
      <p:sp>
        <p:nvSpPr>
          <p:cNvPr id="3" name="pole tekstowe 2">
            <a:extLst>
              <a:ext uri="{FF2B5EF4-FFF2-40B4-BE49-F238E27FC236}">
                <a16:creationId xmlns:a16="http://schemas.microsoft.com/office/drawing/2014/main" xmlns="" id="{C6CE4019-D444-448E-A58F-7129B39AACC8}"/>
              </a:ext>
            </a:extLst>
          </p:cNvPr>
          <p:cNvSpPr txBox="1"/>
          <p:nvPr/>
        </p:nvSpPr>
        <p:spPr>
          <a:xfrm>
            <a:off x="1003177" y="2113625"/>
            <a:ext cx="9836459" cy="2308324"/>
          </a:xfrm>
          <a:prstGeom prst="rect">
            <a:avLst/>
          </a:prstGeom>
          <a:noFill/>
        </p:spPr>
        <p:txBody>
          <a:bodyPr wrap="square" rtlCol="0">
            <a:spAutoFit/>
          </a:bodyPr>
          <a:lstStyle/>
          <a:p>
            <a:pPr algn="just"/>
            <a:r>
              <a:rPr lang="pl-PL" dirty="0"/>
              <a:t>Potrzebujecie:</a:t>
            </a:r>
          </a:p>
          <a:p>
            <a:pPr algn="just"/>
            <a:r>
              <a:rPr lang="pl-PL" dirty="0"/>
              <a:t>Kostkę do gry</a:t>
            </a:r>
          </a:p>
          <a:p>
            <a:pPr algn="just"/>
            <a:r>
              <a:rPr lang="pl-PL" dirty="0"/>
              <a:t>Kartkę i ołówek</a:t>
            </a:r>
          </a:p>
          <a:p>
            <a:pPr algn="just"/>
            <a:endParaRPr lang="pl-PL" dirty="0"/>
          </a:p>
          <a:p>
            <a:pPr algn="just"/>
            <a:r>
              <a:rPr lang="pl-PL" dirty="0"/>
              <a:t>Najpierw trzeba uzgodnić ilość rund. Każdy ma tylko 1 rzut, który jest zaliczany na konto sąsiada, siedzącego po lewej stronie. </a:t>
            </a:r>
          </a:p>
          <a:p>
            <a:pPr algn="just"/>
            <a:r>
              <a:rPr lang="pl-PL" dirty="0"/>
              <a:t>Jeżeli zaserwuje się sąsiadowi jedynkę – „nagiego wróbla” – rzucający otrzymuje punkt ujemny. Zwycięzcą zostaje posiadacz najwyższej liczby oczek.</a:t>
            </a:r>
          </a:p>
        </p:txBody>
      </p:sp>
      <p:pic>
        <p:nvPicPr>
          <p:cNvPr id="5" name="Obraz 4" descr="Obraz zawierający zwierzę, ptak&#10;&#10;Opis wygenerowany automatycznie">
            <a:extLst>
              <a:ext uri="{FF2B5EF4-FFF2-40B4-BE49-F238E27FC236}">
                <a16:creationId xmlns:a16="http://schemas.microsoft.com/office/drawing/2014/main" xmlns="" id="{A0181376-D953-4B57-B390-97E82A02439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556548" y="678272"/>
            <a:ext cx="1910227" cy="1757780"/>
          </a:xfrm>
          <a:prstGeom prst="rect">
            <a:avLst/>
          </a:prstGeom>
        </p:spPr>
      </p:pic>
    </p:spTree>
    <p:extLst>
      <p:ext uri="{BB962C8B-B14F-4D97-AF65-F5344CB8AC3E}">
        <p14:creationId xmlns:p14="http://schemas.microsoft.com/office/powerpoint/2010/main" xmlns="" val="19572030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6D0BD38B-7F91-4CDE-9659-4C03032C11DC}"/>
              </a:ext>
            </a:extLst>
          </p:cNvPr>
          <p:cNvSpPr txBox="1"/>
          <p:nvPr/>
        </p:nvSpPr>
        <p:spPr>
          <a:xfrm>
            <a:off x="5177163" y="452765"/>
            <a:ext cx="1837679" cy="646331"/>
          </a:xfrm>
          <a:prstGeom prst="rect">
            <a:avLst/>
          </a:prstGeom>
          <a:noFill/>
        </p:spPr>
        <p:txBody>
          <a:bodyPr wrap="square" rtlCol="0">
            <a:spAutoFit/>
          </a:bodyPr>
          <a:lstStyle/>
          <a:p>
            <a:r>
              <a:rPr lang="pl-PL" sz="3600" b="1" dirty="0">
                <a:solidFill>
                  <a:srgbClr val="92D050"/>
                </a:solidFill>
              </a:rPr>
              <a:t>Karaoke</a:t>
            </a:r>
          </a:p>
        </p:txBody>
      </p:sp>
      <p:sp>
        <p:nvSpPr>
          <p:cNvPr id="3" name="pole tekstowe 2">
            <a:extLst>
              <a:ext uri="{FF2B5EF4-FFF2-40B4-BE49-F238E27FC236}">
                <a16:creationId xmlns:a16="http://schemas.microsoft.com/office/drawing/2014/main" xmlns="" id="{30CC522B-B864-4AF3-9817-2F19793991C3}"/>
              </a:ext>
            </a:extLst>
          </p:cNvPr>
          <p:cNvSpPr txBox="1"/>
          <p:nvPr/>
        </p:nvSpPr>
        <p:spPr>
          <a:xfrm>
            <a:off x="719091" y="1713394"/>
            <a:ext cx="10821880" cy="1200329"/>
          </a:xfrm>
          <a:prstGeom prst="rect">
            <a:avLst/>
          </a:prstGeom>
          <a:noFill/>
        </p:spPr>
        <p:txBody>
          <a:bodyPr wrap="square" rtlCol="0">
            <a:spAutoFit/>
          </a:bodyPr>
          <a:lstStyle/>
          <a:p>
            <a:pPr algn="just"/>
            <a:r>
              <a:rPr lang="pl-PL" dirty="0"/>
              <a:t>A może macie ochotę trochę pośpiewać? </a:t>
            </a:r>
          </a:p>
          <a:p>
            <a:pPr algn="just"/>
            <a:r>
              <a:rPr lang="pl-PL" dirty="0"/>
              <a:t>Możecie zorganizować konkurs piosenek.</a:t>
            </a:r>
          </a:p>
          <a:p>
            <a:pPr algn="just"/>
            <a:r>
              <a:rPr lang="pl-PL" dirty="0"/>
              <a:t>Jeżeli nie lubicie śpiewać możecie udawać, że śpiewacie do ulubionego utworu. Wtedy ważne jest nie tylko poruszanie ustami ale cały ruch sceniczny – taniec.</a:t>
            </a:r>
          </a:p>
        </p:txBody>
      </p:sp>
      <p:pic>
        <p:nvPicPr>
          <p:cNvPr id="5" name="Obraz 4" descr="Obraz zawierający rysunek&#10;&#10;Opis wygenerowany automatycznie">
            <a:extLst>
              <a:ext uri="{FF2B5EF4-FFF2-40B4-BE49-F238E27FC236}">
                <a16:creationId xmlns:a16="http://schemas.microsoft.com/office/drawing/2014/main" xmlns="" id="{CECB6050-9537-474B-9E89-E3E64E06B7D2}"/>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208289" y="3429004"/>
            <a:ext cx="2603579" cy="2413617"/>
          </a:xfrm>
          <a:prstGeom prst="rect">
            <a:avLst/>
          </a:prstGeom>
        </p:spPr>
      </p:pic>
      <p:pic>
        <p:nvPicPr>
          <p:cNvPr id="7" name="Obraz 6" descr="Obraz zawierający rysunek&#10;&#10;Opis wygenerowany automatycznie">
            <a:extLst>
              <a:ext uri="{FF2B5EF4-FFF2-40B4-BE49-F238E27FC236}">
                <a16:creationId xmlns:a16="http://schemas.microsoft.com/office/drawing/2014/main" xmlns="" id="{589F507B-062A-4012-AAB6-BDB61706BDB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09807" y="3513687"/>
            <a:ext cx="3131319" cy="2057400"/>
          </a:xfrm>
          <a:prstGeom prst="rect">
            <a:avLst/>
          </a:prstGeom>
        </p:spPr>
      </p:pic>
      <p:pic>
        <p:nvPicPr>
          <p:cNvPr id="9" name="Obraz 8" descr="Obraz zawierający rysunek&#10;&#10;Opis wygenerowany automatycznie">
            <a:extLst>
              <a:ext uri="{FF2B5EF4-FFF2-40B4-BE49-F238E27FC236}">
                <a16:creationId xmlns:a16="http://schemas.microsoft.com/office/drawing/2014/main" xmlns="" id="{54A3C988-D9AB-4160-BB99-DE8E955EB1B8}"/>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119892" y="2846403"/>
            <a:ext cx="3953915" cy="3636897"/>
          </a:xfrm>
          <a:prstGeom prst="rect">
            <a:avLst/>
          </a:prstGeom>
        </p:spPr>
      </p:pic>
    </p:spTree>
    <p:extLst>
      <p:ext uri="{BB962C8B-B14F-4D97-AF65-F5344CB8AC3E}">
        <p14:creationId xmlns:p14="http://schemas.microsoft.com/office/powerpoint/2010/main" xmlns="" val="4432978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B26DD037-4887-4983-9293-B10F69E4234F}"/>
              </a:ext>
            </a:extLst>
          </p:cNvPr>
          <p:cNvSpPr txBox="1"/>
          <p:nvPr/>
        </p:nvSpPr>
        <p:spPr>
          <a:xfrm>
            <a:off x="4977415" y="479398"/>
            <a:ext cx="2237173" cy="646331"/>
          </a:xfrm>
          <a:prstGeom prst="rect">
            <a:avLst/>
          </a:prstGeom>
          <a:noFill/>
        </p:spPr>
        <p:txBody>
          <a:bodyPr wrap="square" rtlCol="0">
            <a:spAutoFit/>
          </a:bodyPr>
          <a:lstStyle/>
          <a:p>
            <a:r>
              <a:rPr lang="pl-PL" sz="3600" b="1" dirty="0">
                <a:solidFill>
                  <a:srgbClr val="92D050"/>
                </a:solidFill>
              </a:rPr>
              <a:t>Teatr cieni</a:t>
            </a:r>
          </a:p>
        </p:txBody>
      </p:sp>
      <p:sp>
        <p:nvSpPr>
          <p:cNvPr id="3" name="pole tekstowe 2">
            <a:extLst>
              <a:ext uri="{FF2B5EF4-FFF2-40B4-BE49-F238E27FC236}">
                <a16:creationId xmlns:a16="http://schemas.microsoft.com/office/drawing/2014/main" xmlns="" id="{EDF7EDA3-9F8D-4D8B-B144-F203E5409F8A}"/>
              </a:ext>
            </a:extLst>
          </p:cNvPr>
          <p:cNvSpPr txBox="1"/>
          <p:nvPr/>
        </p:nvSpPr>
        <p:spPr>
          <a:xfrm>
            <a:off x="1012055" y="1677880"/>
            <a:ext cx="10431263" cy="923330"/>
          </a:xfrm>
          <a:prstGeom prst="rect">
            <a:avLst/>
          </a:prstGeom>
          <a:noFill/>
        </p:spPr>
        <p:txBody>
          <a:bodyPr wrap="square" rtlCol="0">
            <a:spAutoFit/>
          </a:bodyPr>
          <a:lstStyle/>
          <a:p>
            <a:pPr algn="just"/>
            <a:r>
              <a:rPr lang="pl-PL" dirty="0"/>
              <a:t>Weźcie lampkę lub latarkę i skierujcie ją na ścianę. Teraz z rąk zróbcie… zajączki, motylki, kaczki, pieski… To Wasi aktorzy. Historię wybierzcie sami. Możecie też odegrać znane Wam baśnie np. „Brzydkie Kaczątko” czy „Kubusia Puchatka”.</a:t>
            </a:r>
          </a:p>
        </p:txBody>
      </p:sp>
      <p:pic>
        <p:nvPicPr>
          <p:cNvPr id="5" name="Obraz 4" descr="Obraz zawierający tekst, tkanina, pomieszczenie&#10;&#10;Opis wygenerowany automatycznie">
            <a:extLst>
              <a:ext uri="{FF2B5EF4-FFF2-40B4-BE49-F238E27FC236}">
                <a16:creationId xmlns:a16="http://schemas.microsoft.com/office/drawing/2014/main" xmlns="" id="{D04E3A02-D58E-48C5-AA6C-168FB71419F9}"/>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67456" y="2922768"/>
            <a:ext cx="3557395" cy="2668046"/>
          </a:xfrm>
          <a:prstGeom prst="rect">
            <a:avLst/>
          </a:prstGeom>
        </p:spPr>
      </p:pic>
      <p:pic>
        <p:nvPicPr>
          <p:cNvPr id="7" name="Obraz 6" descr="Obraz zawierający stół, wiszące, różne, różny&#10;&#10;Opis wygenerowany automatycznie">
            <a:extLst>
              <a:ext uri="{FF2B5EF4-FFF2-40B4-BE49-F238E27FC236}">
                <a16:creationId xmlns:a16="http://schemas.microsoft.com/office/drawing/2014/main" xmlns="" id="{C859977C-BC5B-48C9-A884-24B9EB0FA5C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019060" y="2820875"/>
            <a:ext cx="4805485" cy="3201655"/>
          </a:xfrm>
          <a:prstGeom prst="rect">
            <a:avLst/>
          </a:prstGeom>
        </p:spPr>
      </p:pic>
    </p:spTree>
    <p:extLst>
      <p:ext uri="{BB962C8B-B14F-4D97-AF65-F5344CB8AC3E}">
        <p14:creationId xmlns:p14="http://schemas.microsoft.com/office/powerpoint/2010/main" xmlns="" val="35205617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04ABF40C-B9A4-449E-8A33-F9D2F0142881}"/>
              </a:ext>
            </a:extLst>
          </p:cNvPr>
          <p:cNvSpPr txBox="1"/>
          <p:nvPr/>
        </p:nvSpPr>
        <p:spPr>
          <a:xfrm>
            <a:off x="3765614" y="630318"/>
            <a:ext cx="4660777" cy="646331"/>
          </a:xfrm>
          <a:prstGeom prst="rect">
            <a:avLst/>
          </a:prstGeom>
          <a:noFill/>
        </p:spPr>
        <p:txBody>
          <a:bodyPr wrap="square" rtlCol="0">
            <a:spAutoFit/>
          </a:bodyPr>
          <a:lstStyle/>
          <a:p>
            <a:r>
              <a:rPr lang="pl-PL" sz="3600" b="1" dirty="0">
                <a:solidFill>
                  <a:srgbClr val="92D050"/>
                </a:solidFill>
              </a:rPr>
              <a:t>Teatrzyk </a:t>
            </a:r>
            <a:r>
              <a:rPr lang="pl-PL" sz="3600" b="1" dirty="0" err="1">
                <a:solidFill>
                  <a:srgbClr val="92D050"/>
                </a:solidFill>
              </a:rPr>
              <a:t>maskotkowy</a:t>
            </a:r>
            <a:endParaRPr lang="pl-PL" sz="3600" b="1" dirty="0">
              <a:solidFill>
                <a:srgbClr val="92D050"/>
              </a:solidFill>
            </a:endParaRPr>
          </a:p>
        </p:txBody>
      </p:sp>
      <p:sp>
        <p:nvSpPr>
          <p:cNvPr id="3" name="pole tekstowe 2">
            <a:extLst>
              <a:ext uri="{FF2B5EF4-FFF2-40B4-BE49-F238E27FC236}">
                <a16:creationId xmlns:a16="http://schemas.microsoft.com/office/drawing/2014/main" xmlns="" id="{C39D2D2E-0174-4D6A-A5B6-71C86907EC01}"/>
              </a:ext>
            </a:extLst>
          </p:cNvPr>
          <p:cNvSpPr txBox="1"/>
          <p:nvPr/>
        </p:nvSpPr>
        <p:spPr>
          <a:xfrm>
            <a:off x="547458" y="1837679"/>
            <a:ext cx="11097087" cy="1200329"/>
          </a:xfrm>
          <a:prstGeom prst="rect">
            <a:avLst/>
          </a:prstGeom>
          <a:noFill/>
        </p:spPr>
        <p:txBody>
          <a:bodyPr wrap="square" rtlCol="0">
            <a:spAutoFit/>
          </a:bodyPr>
          <a:lstStyle/>
          <a:p>
            <a:pPr algn="just"/>
            <a:r>
              <a:rPr lang="pl-PL" dirty="0"/>
              <a:t>Jeżeli macie pacynki możecie je wykorzystać, jeśli nie możecie je sami przygotować albo… użyć maskotek. </a:t>
            </a:r>
          </a:p>
          <a:p>
            <a:pPr algn="just"/>
            <a:r>
              <a:rPr lang="pl-PL" dirty="0"/>
              <a:t>Przygotujcie dla rodziców teatrzyk. Musicie wszystko zaplanować, przećwiczyć i zaprezentować rodzicom.</a:t>
            </a:r>
          </a:p>
          <a:p>
            <a:pPr algn="just"/>
            <a:r>
              <a:rPr lang="pl-PL" dirty="0"/>
              <a:t>Scenę możecie przygotować stawiając np. dwa krzesła, które zasłonicie kocem. A może przygotujecie też inne dekoracje?</a:t>
            </a:r>
          </a:p>
        </p:txBody>
      </p:sp>
      <p:pic>
        <p:nvPicPr>
          <p:cNvPr id="5" name="Obraz 4" descr="Obraz zawierający wewnątrz, odzież, łóżko, małe&#10;&#10;Opis wygenerowany automatycznie">
            <a:extLst>
              <a:ext uri="{FF2B5EF4-FFF2-40B4-BE49-F238E27FC236}">
                <a16:creationId xmlns:a16="http://schemas.microsoft.com/office/drawing/2014/main" xmlns="" id="{DA122C5C-4927-4981-B2EF-B15E9E55417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463771" y="2948497"/>
            <a:ext cx="4572000" cy="3429000"/>
          </a:xfrm>
          <a:prstGeom prst="rect">
            <a:avLst/>
          </a:prstGeom>
        </p:spPr>
      </p:pic>
    </p:spTree>
    <p:extLst>
      <p:ext uri="{BB962C8B-B14F-4D97-AF65-F5344CB8AC3E}">
        <p14:creationId xmlns:p14="http://schemas.microsoft.com/office/powerpoint/2010/main" xmlns="" val="16459573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4D403204-4546-4C3C-A5ED-6AC3B4B76797}"/>
              </a:ext>
            </a:extLst>
          </p:cNvPr>
          <p:cNvSpPr txBox="1"/>
          <p:nvPr/>
        </p:nvSpPr>
        <p:spPr>
          <a:xfrm>
            <a:off x="4023064" y="568174"/>
            <a:ext cx="4145872" cy="646331"/>
          </a:xfrm>
          <a:prstGeom prst="rect">
            <a:avLst/>
          </a:prstGeom>
          <a:noFill/>
        </p:spPr>
        <p:txBody>
          <a:bodyPr wrap="square" rtlCol="0">
            <a:spAutoFit/>
          </a:bodyPr>
          <a:lstStyle/>
          <a:p>
            <a:r>
              <a:rPr lang="pl-PL" sz="3600" b="1" dirty="0" err="1">
                <a:solidFill>
                  <a:srgbClr val="92D050"/>
                </a:solidFill>
              </a:rPr>
              <a:t>Skarpetowe</a:t>
            </a:r>
            <a:r>
              <a:rPr lang="pl-PL" sz="3600" b="1" dirty="0">
                <a:solidFill>
                  <a:srgbClr val="92D050"/>
                </a:solidFill>
              </a:rPr>
              <a:t> stworki</a:t>
            </a:r>
          </a:p>
        </p:txBody>
      </p:sp>
      <p:sp>
        <p:nvSpPr>
          <p:cNvPr id="3" name="pole tekstowe 2">
            <a:extLst>
              <a:ext uri="{FF2B5EF4-FFF2-40B4-BE49-F238E27FC236}">
                <a16:creationId xmlns:a16="http://schemas.microsoft.com/office/drawing/2014/main" xmlns="" id="{7D773DDB-44C9-4C7B-8C90-F250518B9FB9}"/>
              </a:ext>
            </a:extLst>
          </p:cNvPr>
          <p:cNvSpPr txBox="1"/>
          <p:nvPr/>
        </p:nvSpPr>
        <p:spPr>
          <a:xfrm>
            <a:off x="1124507" y="1757781"/>
            <a:ext cx="9942991" cy="1200329"/>
          </a:xfrm>
          <a:prstGeom prst="rect">
            <a:avLst/>
          </a:prstGeom>
          <a:noFill/>
        </p:spPr>
        <p:txBody>
          <a:bodyPr wrap="square" rtlCol="0">
            <a:spAutoFit/>
          </a:bodyPr>
          <a:lstStyle/>
          <a:p>
            <a:pPr algn="just"/>
            <a:r>
              <a:rPr lang="pl-PL" dirty="0"/>
              <a:t>Czy w Waszych domach też są jakieś takie.. Biedne, pojedyncze skarpetki? Tak?</a:t>
            </a:r>
          </a:p>
          <a:p>
            <a:pPr algn="just"/>
            <a:r>
              <a:rPr lang="pl-PL" dirty="0"/>
              <a:t>A może zrobicie z nich </a:t>
            </a:r>
            <a:r>
              <a:rPr lang="pl-PL" dirty="0" err="1"/>
              <a:t>skarpetowe</a:t>
            </a:r>
            <a:r>
              <a:rPr lang="pl-PL" dirty="0"/>
              <a:t> maskotki? Skarpetkę napełniamy watą, gałgankami, skrawkami materiałów, zaszywamy. Do naszego stworka przyszywamy guzikowe oczy, guzikową buzię… Możemy zrobić włosy z włóczki. Możemy też twarz naszego stworka namalować pisakami.</a:t>
            </a:r>
          </a:p>
        </p:txBody>
      </p:sp>
      <p:pic>
        <p:nvPicPr>
          <p:cNvPr id="5" name="Obraz 4" descr="Obraz zawierający trawa, zewnętrzne, małe, zielony&#10;&#10;Opis wygenerowany automatycznie">
            <a:extLst>
              <a:ext uri="{FF2B5EF4-FFF2-40B4-BE49-F238E27FC236}">
                <a16:creationId xmlns:a16="http://schemas.microsoft.com/office/drawing/2014/main" xmlns="" id="{9329860E-E1EF-4574-BB69-69E6093A668E}"/>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096000" y="2952695"/>
            <a:ext cx="5455421" cy="3404802"/>
          </a:xfrm>
          <a:prstGeom prst="rect">
            <a:avLst/>
          </a:prstGeom>
        </p:spPr>
      </p:pic>
      <p:pic>
        <p:nvPicPr>
          <p:cNvPr id="7" name="Obraz 6" descr="Obraz zawierający odzież&#10;&#10;Opis wygenerowany automatycznie">
            <a:extLst>
              <a:ext uri="{FF2B5EF4-FFF2-40B4-BE49-F238E27FC236}">
                <a16:creationId xmlns:a16="http://schemas.microsoft.com/office/drawing/2014/main" xmlns="" id="{DC0BA75F-483D-4B18-9953-1AADF84F0B9D}"/>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124507" y="3100267"/>
            <a:ext cx="4498023" cy="3109667"/>
          </a:xfrm>
          <a:prstGeom prst="rect">
            <a:avLst/>
          </a:prstGeom>
        </p:spPr>
      </p:pic>
    </p:spTree>
    <p:extLst>
      <p:ext uri="{BB962C8B-B14F-4D97-AF65-F5344CB8AC3E}">
        <p14:creationId xmlns:p14="http://schemas.microsoft.com/office/powerpoint/2010/main" xmlns="" val="24081124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descr="Obraz zawierający wiatraczek, latawiec, śmigło, rysunek&#10;&#10;Opis wygenerowany automatycznie">
            <a:extLst>
              <a:ext uri="{FF2B5EF4-FFF2-40B4-BE49-F238E27FC236}">
                <a16:creationId xmlns:a16="http://schemas.microsoft.com/office/drawing/2014/main" xmlns="" id="{A062DF35-DB66-43DD-AC35-E7A2C1CA462D}"/>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93937" y="3075711"/>
            <a:ext cx="3089384" cy="2052234"/>
          </a:xfrm>
          <a:prstGeom prst="rect">
            <a:avLst/>
          </a:prstGeom>
        </p:spPr>
      </p:pic>
      <p:sp>
        <p:nvSpPr>
          <p:cNvPr id="2" name="pole tekstowe 1">
            <a:extLst>
              <a:ext uri="{FF2B5EF4-FFF2-40B4-BE49-F238E27FC236}">
                <a16:creationId xmlns:a16="http://schemas.microsoft.com/office/drawing/2014/main" xmlns="" id="{76B46396-3567-4230-B67C-147A251384DF}"/>
              </a:ext>
            </a:extLst>
          </p:cNvPr>
          <p:cNvSpPr txBox="1"/>
          <p:nvPr/>
        </p:nvSpPr>
        <p:spPr>
          <a:xfrm>
            <a:off x="5194919" y="461644"/>
            <a:ext cx="1802167" cy="646331"/>
          </a:xfrm>
          <a:prstGeom prst="rect">
            <a:avLst/>
          </a:prstGeom>
          <a:noFill/>
        </p:spPr>
        <p:txBody>
          <a:bodyPr wrap="square" rtlCol="0">
            <a:spAutoFit/>
          </a:bodyPr>
          <a:lstStyle/>
          <a:p>
            <a:r>
              <a:rPr lang="pl-PL" sz="3600" b="1" dirty="0">
                <a:solidFill>
                  <a:srgbClr val="92D050"/>
                </a:solidFill>
              </a:rPr>
              <a:t>Origami</a:t>
            </a:r>
          </a:p>
        </p:txBody>
      </p:sp>
      <p:sp>
        <p:nvSpPr>
          <p:cNvPr id="3" name="Prostokąt 2">
            <a:extLst>
              <a:ext uri="{FF2B5EF4-FFF2-40B4-BE49-F238E27FC236}">
                <a16:creationId xmlns:a16="http://schemas.microsoft.com/office/drawing/2014/main" xmlns="" id="{FA61FEF3-EDE9-4241-B324-0024A128AC50}"/>
              </a:ext>
            </a:extLst>
          </p:cNvPr>
          <p:cNvSpPr/>
          <p:nvPr/>
        </p:nvSpPr>
        <p:spPr>
          <a:xfrm>
            <a:off x="605160" y="1598383"/>
            <a:ext cx="10981677" cy="1477328"/>
          </a:xfrm>
          <a:prstGeom prst="rect">
            <a:avLst/>
          </a:prstGeom>
        </p:spPr>
        <p:txBody>
          <a:bodyPr wrap="square">
            <a:spAutoFit/>
          </a:bodyPr>
          <a:lstStyle/>
          <a:p>
            <a:pPr algn="just"/>
            <a:r>
              <a:rPr lang="pl-PL" dirty="0"/>
              <a:t>Sztuka składania papieru, pochodząca z Chin, rozwinięta w Japonii i dlatego uważa się ją za tradycyjną sztukę japońską. W XX w. ostatecznie ustalono, że w procesie robienia klasycznego origami nie należy ciąć, kleić i dodatkowo ozdabiać. </a:t>
            </a:r>
          </a:p>
          <a:p>
            <a:pPr algn="just"/>
            <a:r>
              <a:rPr lang="pl-PL" dirty="0"/>
              <a:t>Możecie stworzyć niesamowite dzieła zginając papier. Można w ten sposób zrobić zwierzęta, kwiaty, statki… Poszukajcie w książkach lub Internecie schematów origami. </a:t>
            </a:r>
          </a:p>
        </p:txBody>
      </p:sp>
      <p:pic>
        <p:nvPicPr>
          <p:cNvPr id="5" name="Obraz 4" descr="Obraz zawierający żółty, woda, parasol, plaża&#10;&#10;Opis wygenerowany automatycznie">
            <a:extLst>
              <a:ext uri="{FF2B5EF4-FFF2-40B4-BE49-F238E27FC236}">
                <a16:creationId xmlns:a16="http://schemas.microsoft.com/office/drawing/2014/main" xmlns="" id="{0DB6692A-B7E5-455F-8C3E-D829969874A2}"/>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22089" y="4553043"/>
            <a:ext cx="2619375" cy="1743075"/>
          </a:xfrm>
          <a:prstGeom prst="rect">
            <a:avLst/>
          </a:prstGeom>
        </p:spPr>
      </p:pic>
      <p:pic>
        <p:nvPicPr>
          <p:cNvPr id="7" name="Obraz 6" descr="Obraz zawierający łuk, rysunek, zegar&#10;&#10;Opis wygenerowany automatycznie">
            <a:extLst>
              <a:ext uri="{FF2B5EF4-FFF2-40B4-BE49-F238E27FC236}">
                <a16:creationId xmlns:a16="http://schemas.microsoft.com/office/drawing/2014/main" xmlns="" id="{E5DEF451-3386-4BC2-A61E-6D33FEF76156}"/>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602337" y="286681"/>
            <a:ext cx="3984503" cy="1317682"/>
          </a:xfrm>
          <a:prstGeom prst="rect">
            <a:avLst/>
          </a:prstGeom>
        </p:spPr>
      </p:pic>
      <p:pic>
        <p:nvPicPr>
          <p:cNvPr id="11" name="Obraz 10" descr="Obraz zawierający śmigło, samolot&#10;&#10;Opis wygenerowany automatycznie">
            <a:extLst>
              <a:ext uri="{FF2B5EF4-FFF2-40B4-BE49-F238E27FC236}">
                <a16:creationId xmlns:a16="http://schemas.microsoft.com/office/drawing/2014/main" xmlns="" id="{331DD788-35C4-424C-9F73-3B9A644DCBDE}"/>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6766433" y="3429000"/>
            <a:ext cx="3673707" cy="2755280"/>
          </a:xfrm>
          <a:prstGeom prst="rect">
            <a:avLst/>
          </a:prstGeom>
        </p:spPr>
      </p:pic>
    </p:spTree>
    <p:extLst>
      <p:ext uri="{BB962C8B-B14F-4D97-AF65-F5344CB8AC3E}">
        <p14:creationId xmlns:p14="http://schemas.microsoft.com/office/powerpoint/2010/main" xmlns="" val="20339317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ED1F1CCE-4A02-4A5C-83EF-C05974F2C71A}"/>
              </a:ext>
            </a:extLst>
          </p:cNvPr>
          <p:cNvSpPr txBox="1"/>
          <p:nvPr/>
        </p:nvSpPr>
        <p:spPr>
          <a:xfrm>
            <a:off x="5017366" y="443887"/>
            <a:ext cx="2157273" cy="646331"/>
          </a:xfrm>
          <a:prstGeom prst="rect">
            <a:avLst/>
          </a:prstGeom>
          <a:noFill/>
        </p:spPr>
        <p:txBody>
          <a:bodyPr wrap="square" rtlCol="0">
            <a:spAutoFit/>
          </a:bodyPr>
          <a:lstStyle/>
          <a:p>
            <a:r>
              <a:rPr lang="pl-PL" sz="3600" b="1" dirty="0">
                <a:solidFill>
                  <a:srgbClr val="92D050"/>
                </a:solidFill>
              </a:rPr>
              <a:t>Pompony</a:t>
            </a:r>
          </a:p>
        </p:txBody>
      </p:sp>
      <p:sp>
        <p:nvSpPr>
          <p:cNvPr id="3" name="pole tekstowe 2">
            <a:extLst>
              <a:ext uri="{FF2B5EF4-FFF2-40B4-BE49-F238E27FC236}">
                <a16:creationId xmlns:a16="http://schemas.microsoft.com/office/drawing/2014/main" xmlns="" id="{A93E53C9-43F4-4D71-B749-B06048AF2058}"/>
              </a:ext>
            </a:extLst>
          </p:cNvPr>
          <p:cNvSpPr txBox="1"/>
          <p:nvPr/>
        </p:nvSpPr>
        <p:spPr>
          <a:xfrm>
            <a:off x="727969" y="1322777"/>
            <a:ext cx="11327907" cy="3693319"/>
          </a:xfrm>
          <a:prstGeom prst="rect">
            <a:avLst/>
          </a:prstGeom>
          <a:noFill/>
        </p:spPr>
        <p:txBody>
          <a:bodyPr wrap="square" rtlCol="0">
            <a:spAutoFit/>
          </a:bodyPr>
          <a:lstStyle/>
          <a:p>
            <a:pPr algn="just"/>
            <a:r>
              <a:rPr lang="pl-PL" dirty="0"/>
              <a:t>Do zrobienia pomponów potrzebujecie włóczki i nożyczek. </a:t>
            </a:r>
          </a:p>
          <a:p>
            <a:pPr algn="just"/>
            <a:r>
              <a:rPr lang="pl-PL" dirty="0"/>
              <a:t>Oto krótki sposób ich przygotowania. Możecie też obejrzeć filmiki instruktażowe, których pełno jest w Internecie.</a:t>
            </a:r>
          </a:p>
          <a:p>
            <a:pPr algn="just"/>
            <a:r>
              <a:rPr lang="pl-PL" dirty="0"/>
              <a:t>Za pomocą cyrkla na kawałkach tektury rysujemy dwa takie same okręgi</a:t>
            </a:r>
          </a:p>
          <a:p>
            <a:pPr algn="just"/>
            <a:r>
              <a:rPr lang="pl-PL" dirty="0"/>
              <a:t>Następnie w środku rysujemy mniejsze kółko (1/3 dużego)</a:t>
            </a:r>
          </a:p>
          <a:p>
            <a:pPr algn="just"/>
            <a:r>
              <a:rPr lang="pl-PL" dirty="0"/>
              <a:t>Wycinamy brzeg oraz środek. Powstaną dwa kółka z pustką w środku.</a:t>
            </a:r>
          </a:p>
          <a:p>
            <a:pPr algn="just"/>
            <a:r>
              <a:rPr lang="pl-PL" dirty="0"/>
              <a:t>Jedno kółko kładziemy na drugie.</a:t>
            </a:r>
          </a:p>
          <a:p>
            <a:pPr algn="just"/>
            <a:r>
              <a:rPr lang="pl-PL" dirty="0"/>
              <a:t>Zawijamy włóczkę od środka na zewnątrz obwijając kółko z tekstury</a:t>
            </a:r>
          </a:p>
          <a:p>
            <a:pPr algn="just"/>
            <a:r>
              <a:rPr lang="pl-PL" dirty="0"/>
              <a:t>Możecie nawinąć tyle kolorów ile chcecie, wtedy pompon będzie bardzo kolorowy</a:t>
            </a:r>
          </a:p>
          <a:p>
            <a:pPr algn="just"/>
            <a:r>
              <a:rPr lang="pl-PL" dirty="0"/>
              <a:t>Teraz po zewnętrznej krawędzi rozcinamy włóczkę</a:t>
            </a:r>
          </a:p>
          <a:p>
            <a:pPr algn="just"/>
            <a:r>
              <a:rPr lang="pl-PL" dirty="0"/>
              <a:t>Pomiędzy kartoniki wkładamy sznurek i związujemy pompon mocno, aby nitki nie rozpadły się</a:t>
            </a:r>
          </a:p>
          <a:p>
            <a:pPr algn="just"/>
            <a:r>
              <a:rPr lang="pl-PL" dirty="0"/>
              <a:t>Wyjmujemy go z kartonika</a:t>
            </a:r>
          </a:p>
          <a:p>
            <a:pPr algn="just"/>
            <a:r>
              <a:rPr lang="pl-PL" dirty="0"/>
              <a:t>Na koniec formujemy pomponik i odcinamy nitki, które za bardzo wystają</a:t>
            </a:r>
          </a:p>
          <a:p>
            <a:pPr algn="just"/>
            <a:endParaRPr lang="pl-PL" dirty="0"/>
          </a:p>
        </p:txBody>
      </p:sp>
      <p:pic>
        <p:nvPicPr>
          <p:cNvPr id="5" name="Obraz 4" descr="Obraz zawierający wypchany, siedzi, grupa, kolorowe&#10;&#10;Opis wygenerowany automatycznie">
            <a:extLst>
              <a:ext uri="{FF2B5EF4-FFF2-40B4-BE49-F238E27FC236}">
                <a16:creationId xmlns:a16="http://schemas.microsoft.com/office/drawing/2014/main" xmlns="" id="{009FCBB3-2327-4844-B1DB-7CBD2419B01D}"/>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9259787" y="1953091"/>
            <a:ext cx="2290439" cy="1717829"/>
          </a:xfrm>
          <a:prstGeom prst="rect">
            <a:avLst/>
          </a:prstGeom>
        </p:spPr>
      </p:pic>
      <p:pic>
        <p:nvPicPr>
          <p:cNvPr id="7" name="Obraz 6" descr="Obraz zawierający siedzi, stół, trawa, pokryte&#10;&#10;Opis wygenerowany automatycznie">
            <a:extLst>
              <a:ext uri="{FF2B5EF4-FFF2-40B4-BE49-F238E27FC236}">
                <a16:creationId xmlns:a16="http://schemas.microsoft.com/office/drawing/2014/main" xmlns="" id="{9E71DDFB-634E-4759-B8AB-4BA864B0C9FC}"/>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b="7317"/>
          <a:stretch/>
        </p:blipFill>
        <p:spPr>
          <a:xfrm>
            <a:off x="3050025" y="4753886"/>
            <a:ext cx="1616539" cy="1689761"/>
          </a:xfrm>
          <a:prstGeom prst="rect">
            <a:avLst/>
          </a:prstGeom>
        </p:spPr>
      </p:pic>
      <p:pic>
        <p:nvPicPr>
          <p:cNvPr id="9" name="Obraz 8" descr="Obraz zawierający osoba, trzymający, wewnątrz, talerz&#10;&#10;Opis wygenerowany automatycznie">
            <a:extLst>
              <a:ext uri="{FF2B5EF4-FFF2-40B4-BE49-F238E27FC236}">
                <a16:creationId xmlns:a16="http://schemas.microsoft.com/office/drawing/2014/main" xmlns="" id="{27DA181F-B236-4B3C-98C8-9198011CAECC}"/>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8333708" y="4215210"/>
            <a:ext cx="3130325" cy="2086883"/>
          </a:xfrm>
          <a:prstGeom prst="rect">
            <a:avLst/>
          </a:prstGeom>
        </p:spPr>
      </p:pic>
    </p:spTree>
    <p:extLst>
      <p:ext uri="{BB962C8B-B14F-4D97-AF65-F5344CB8AC3E}">
        <p14:creationId xmlns:p14="http://schemas.microsoft.com/office/powerpoint/2010/main" xmlns="" val="6559710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5C4924E5-0253-4E62-ADF6-5519972ED5B5}"/>
              </a:ext>
            </a:extLst>
          </p:cNvPr>
          <p:cNvSpPr txBox="1"/>
          <p:nvPr/>
        </p:nvSpPr>
        <p:spPr>
          <a:xfrm>
            <a:off x="1834719" y="532665"/>
            <a:ext cx="8522564" cy="646331"/>
          </a:xfrm>
          <a:prstGeom prst="rect">
            <a:avLst/>
          </a:prstGeom>
          <a:noFill/>
        </p:spPr>
        <p:txBody>
          <a:bodyPr wrap="square" rtlCol="0">
            <a:spAutoFit/>
          </a:bodyPr>
          <a:lstStyle/>
          <a:p>
            <a:r>
              <a:rPr lang="pl-PL" sz="3600" b="1" dirty="0">
                <a:solidFill>
                  <a:srgbClr val="92D050"/>
                </a:solidFill>
              </a:rPr>
              <a:t>Haftowanie, wyszywanie, druty i szydełko </a:t>
            </a:r>
          </a:p>
        </p:txBody>
      </p:sp>
      <p:sp>
        <p:nvSpPr>
          <p:cNvPr id="3" name="pole tekstowe 2">
            <a:extLst>
              <a:ext uri="{FF2B5EF4-FFF2-40B4-BE49-F238E27FC236}">
                <a16:creationId xmlns:a16="http://schemas.microsoft.com/office/drawing/2014/main" xmlns="" id="{446B0724-BF59-455E-B763-E83A070A0A1F}"/>
              </a:ext>
            </a:extLst>
          </p:cNvPr>
          <p:cNvSpPr txBox="1"/>
          <p:nvPr/>
        </p:nvSpPr>
        <p:spPr>
          <a:xfrm>
            <a:off x="932155" y="2050744"/>
            <a:ext cx="10395752" cy="1200329"/>
          </a:xfrm>
          <a:prstGeom prst="rect">
            <a:avLst/>
          </a:prstGeom>
          <a:noFill/>
        </p:spPr>
        <p:txBody>
          <a:bodyPr wrap="square" rtlCol="0">
            <a:spAutoFit/>
          </a:bodyPr>
          <a:lstStyle/>
          <a:p>
            <a:pPr algn="just"/>
            <a:r>
              <a:rPr lang="pl-PL" dirty="0"/>
              <a:t>A może warto spróbować czegoś odrobinę „</a:t>
            </a:r>
            <a:r>
              <a:rPr lang="pl-PL" dirty="0" err="1"/>
              <a:t>oldschoolowego</a:t>
            </a:r>
            <a:r>
              <a:rPr lang="pl-PL" dirty="0"/>
              <a:t>”? Na pierwszy rzut oka takie techniki mogą wydawać się staromodne. </a:t>
            </a:r>
          </a:p>
          <a:p>
            <a:pPr algn="just"/>
            <a:r>
              <a:rPr lang="pl-PL" dirty="0"/>
              <a:t>Zapytajcie Rodziców czym dysponujecie w domu i spróbujcie haftowania, wszywania, robienia na drutach czy szydełkowania. To bardzo przyjemne i odprężające.</a:t>
            </a:r>
          </a:p>
        </p:txBody>
      </p:sp>
      <p:pic>
        <p:nvPicPr>
          <p:cNvPr id="5" name="Obraz 4">
            <a:extLst>
              <a:ext uri="{FF2B5EF4-FFF2-40B4-BE49-F238E27FC236}">
                <a16:creationId xmlns:a16="http://schemas.microsoft.com/office/drawing/2014/main" xmlns="" id="{4F0E4CCF-BCF4-42AB-B9BF-409C4965404F}"/>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15422" r="12382"/>
          <a:stretch/>
        </p:blipFill>
        <p:spPr>
          <a:xfrm>
            <a:off x="817143" y="3964215"/>
            <a:ext cx="2555471" cy="1991037"/>
          </a:xfrm>
          <a:prstGeom prst="rect">
            <a:avLst/>
          </a:prstGeom>
        </p:spPr>
      </p:pic>
      <p:pic>
        <p:nvPicPr>
          <p:cNvPr id="7" name="Obraz 6" descr="Obraz zawierający żywność&#10;&#10;Opis wygenerowany automatycznie">
            <a:extLst>
              <a:ext uri="{FF2B5EF4-FFF2-40B4-BE49-F238E27FC236}">
                <a16:creationId xmlns:a16="http://schemas.microsoft.com/office/drawing/2014/main" xmlns="" id="{1B885227-8542-4C7D-8E1E-5F949EC3460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426845" y="3238664"/>
            <a:ext cx="2669155" cy="1768314"/>
          </a:xfrm>
          <a:prstGeom prst="rect">
            <a:avLst/>
          </a:prstGeom>
        </p:spPr>
      </p:pic>
      <p:pic>
        <p:nvPicPr>
          <p:cNvPr id="9" name="Obraz 8" descr="Obraz zawierający żywność, stół, talerz, siedzi&#10;&#10;Opis wygenerowany automatycznie">
            <a:extLst>
              <a:ext uri="{FF2B5EF4-FFF2-40B4-BE49-F238E27FC236}">
                <a16:creationId xmlns:a16="http://schemas.microsoft.com/office/drawing/2014/main" xmlns="" id="{5AB793DF-072E-42E8-8FCC-EC431540DEBD}"/>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020361" y="4480421"/>
            <a:ext cx="2555469" cy="1916602"/>
          </a:xfrm>
          <a:prstGeom prst="rect">
            <a:avLst/>
          </a:prstGeom>
        </p:spPr>
      </p:pic>
      <p:pic>
        <p:nvPicPr>
          <p:cNvPr id="11" name="Obraz 10" descr="Obraz zawierający małe, para, wykonane, stół&#10;&#10;Opis wygenerowany automatycznie">
            <a:extLst>
              <a:ext uri="{FF2B5EF4-FFF2-40B4-BE49-F238E27FC236}">
                <a16:creationId xmlns:a16="http://schemas.microsoft.com/office/drawing/2014/main" xmlns="" id="{CD2CBE49-6E89-413D-AE49-22EAA4140AFE}"/>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757312" y="3048889"/>
            <a:ext cx="2863819" cy="2147864"/>
          </a:xfrm>
          <a:prstGeom prst="rect">
            <a:avLst/>
          </a:prstGeom>
        </p:spPr>
      </p:pic>
    </p:spTree>
    <p:extLst>
      <p:ext uri="{BB962C8B-B14F-4D97-AF65-F5344CB8AC3E}">
        <p14:creationId xmlns:p14="http://schemas.microsoft.com/office/powerpoint/2010/main" xmlns="" val="36567575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2D018463-E80A-4725-9A5B-CA6F3F582B6E}"/>
              </a:ext>
            </a:extLst>
          </p:cNvPr>
          <p:cNvSpPr txBox="1"/>
          <p:nvPr/>
        </p:nvSpPr>
        <p:spPr>
          <a:xfrm>
            <a:off x="3524437" y="736851"/>
            <a:ext cx="4749553" cy="646331"/>
          </a:xfrm>
          <a:prstGeom prst="rect">
            <a:avLst/>
          </a:prstGeom>
          <a:noFill/>
        </p:spPr>
        <p:txBody>
          <a:bodyPr wrap="square" rtlCol="0">
            <a:spAutoFit/>
          </a:bodyPr>
          <a:lstStyle/>
          <a:p>
            <a:r>
              <a:rPr lang="pl-PL" sz="3600" b="1" dirty="0">
                <a:solidFill>
                  <a:srgbClr val="92D050"/>
                </a:solidFill>
              </a:rPr>
              <a:t>Drzewo genealogiczne</a:t>
            </a:r>
          </a:p>
        </p:txBody>
      </p:sp>
      <p:sp>
        <p:nvSpPr>
          <p:cNvPr id="3" name="pole tekstowe 2">
            <a:extLst>
              <a:ext uri="{FF2B5EF4-FFF2-40B4-BE49-F238E27FC236}">
                <a16:creationId xmlns:a16="http://schemas.microsoft.com/office/drawing/2014/main" xmlns="" id="{9C93AA42-8AFE-4E77-865C-88CCAC433220}"/>
              </a:ext>
            </a:extLst>
          </p:cNvPr>
          <p:cNvSpPr txBox="1"/>
          <p:nvPr/>
        </p:nvSpPr>
        <p:spPr>
          <a:xfrm>
            <a:off x="736849" y="1855435"/>
            <a:ext cx="10928411" cy="1754326"/>
          </a:xfrm>
          <a:prstGeom prst="rect">
            <a:avLst/>
          </a:prstGeom>
          <a:noFill/>
        </p:spPr>
        <p:txBody>
          <a:bodyPr wrap="square" rtlCol="0">
            <a:spAutoFit/>
          </a:bodyPr>
          <a:lstStyle/>
          <a:p>
            <a:pPr algn="just"/>
            <a:r>
              <a:rPr lang="pl-PL" dirty="0"/>
              <a:t>Może chcecie dowiedzieć się czegoś nowego? Poznać historię swojej rodziny? </a:t>
            </a:r>
          </a:p>
          <a:p>
            <a:pPr algn="just"/>
            <a:r>
              <a:rPr lang="pl-PL" dirty="0"/>
              <a:t>Stwórzcie drzewo genealogiczne Waszej rodziny. Jesteśmy ciekawe jak wiele pokoleń jesteście wstanie na nim zmieścić. Może zadzwonicie do babci albo dziadka, którzy opowiedzą Wam o ich dziadkach a Waszych prapradziadkach? A może Wasza babcia miała wiele rodzeństwa? Znacie wszystkie ciocie i wujków?</a:t>
            </a:r>
          </a:p>
          <a:p>
            <a:pPr algn="just"/>
            <a:r>
              <a:rPr lang="pl-PL" dirty="0"/>
              <a:t>Zachęcamy też do poznawania rodzinnych historii, np. historia poznania dziadków, rodziców, a może chcecie się dowiedzieć czegoś o wojennych losach Waszych rodzin?</a:t>
            </a:r>
          </a:p>
        </p:txBody>
      </p:sp>
      <p:pic>
        <p:nvPicPr>
          <p:cNvPr id="5" name="Obraz 4">
            <a:extLst>
              <a:ext uri="{FF2B5EF4-FFF2-40B4-BE49-F238E27FC236}">
                <a16:creationId xmlns:a16="http://schemas.microsoft.com/office/drawing/2014/main" xmlns="" id="{FB0EAC86-7919-4650-B24C-E3CCD9C9CCF0}"/>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434147" y="3771168"/>
            <a:ext cx="3231112" cy="2209307"/>
          </a:xfrm>
          <a:prstGeom prst="rect">
            <a:avLst/>
          </a:prstGeom>
        </p:spPr>
      </p:pic>
      <p:pic>
        <p:nvPicPr>
          <p:cNvPr id="7" name="Obraz 6" descr="Obraz zawierający lustro&#10;&#10;Opis wygenerowany automatycznie">
            <a:extLst>
              <a:ext uri="{FF2B5EF4-FFF2-40B4-BE49-F238E27FC236}">
                <a16:creationId xmlns:a16="http://schemas.microsoft.com/office/drawing/2014/main" xmlns="" id="{ED357C4C-BC4A-4A9B-AA00-1CD521B7EB9B}"/>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75947" y="3609763"/>
            <a:ext cx="3701996" cy="2467997"/>
          </a:xfrm>
          <a:prstGeom prst="rect">
            <a:avLst/>
          </a:prstGeom>
        </p:spPr>
      </p:pic>
      <p:pic>
        <p:nvPicPr>
          <p:cNvPr id="9" name="Obraz 8">
            <a:extLst>
              <a:ext uri="{FF2B5EF4-FFF2-40B4-BE49-F238E27FC236}">
                <a16:creationId xmlns:a16="http://schemas.microsoft.com/office/drawing/2014/main" xmlns="" id="{6948254C-B07A-41F2-BE7E-E83AB5DF4457}"/>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295864" y="3868671"/>
            <a:ext cx="3600272" cy="2062839"/>
          </a:xfrm>
          <a:prstGeom prst="rect">
            <a:avLst/>
          </a:prstGeom>
        </p:spPr>
      </p:pic>
    </p:spTree>
    <p:extLst>
      <p:ext uri="{BB962C8B-B14F-4D97-AF65-F5344CB8AC3E}">
        <p14:creationId xmlns:p14="http://schemas.microsoft.com/office/powerpoint/2010/main" xmlns="" val="42081741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7926E0B9-21E7-4E55-8125-2E7ED3F1BA7D}"/>
              </a:ext>
            </a:extLst>
          </p:cNvPr>
          <p:cNvSpPr txBox="1"/>
          <p:nvPr/>
        </p:nvSpPr>
        <p:spPr>
          <a:xfrm>
            <a:off x="4000871" y="523787"/>
            <a:ext cx="4190260" cy="646331"/>
          </a:xfrm>
          <a:prstGeom prst="rect">
            <a:avLst/>
          </a:prstGeom>
          <a:noFill/>
        </p:spPr>
        <p:txBody>
          <a:bodyPr wrap="square" rtlCol="0">
            <a:spAutoFit/>
          </a:bodyPr>
          <a:lstStyle/>
          <a:p>
            <a:r>
              <a:rPr lang="pl-PL" sz="3600" b="1" dirty="0">
                <a:solidFill>
                  <a:srgbClr val="92D050"/>
                </a:solidFill>
              </a:rPr>
              <a:t>Wspólne gotowanie</a:t>
            </a:r>
          </a:p>
        </p:txBody>
      </p:sp>
      <p:sp>
        <p:nvSpPr>
          <p:cNvPr id="3" name="pole tekstowe 2">
            <a:extLst>
              <a:ext uri="{FF2B5EF4-FFF2-40B4-BE49-F238E27FC236}">
                <a16:creationId xmlns:a16="http://schemas.microsoft.com/office/drawing/2014/main" xmlns="" id="{D8D77EBB-E274-4B7B-B0DE-2C57F07B68D2}"/>
              </a:ext>
            </a:extLst>
          </p:cNvPr>
          <p:cNvSpPr txBox="1"/>
          <p:nvPr/>
        </p:nvSpPr>
        <p:spPr>
          <a:xfrm>
            <a:off x="772356" y="1766658"/>
            <a:ext cx="10741981" cy="1200329"/>
          </a:xfrm>
          <a:prstGeom prst="rect">
            <a:avLst/>
          </a:prstGeom>
          <a:noFill/>
        </p:spPr>
        <p:txBody>
          <a:bodyPr wrap="square" rtlCol="0">
            <a:spAutoFit/>
          </a:bodyPr>
          <a:lstStyle/>
          <a:p>
            <a:pPr algn="just"/>
            <a:r>
              <a:rPr lang="pl-PL" dirty="0"/>
              <a:t>Może macie ochotę spróbować swoich sił w kuchni? Pomoc rodzicom albo samodzielne przygotowanie deseru daje ogromną satysfakcję. </a:t>
            </a:r>
          </a:p>
          <a:p>
            <a:pPr algn="just"/>
            <a:r>
              <a:rPr lang="pl-PL" dirty="0"/>
              <a:t>Możecie zacząć od prostszych rzeczy jak przygotowanie budyniu, bitej śmietany z owocami i tartą czekoladą, upieczenie babeczek, murzynka… A może wspólnie zrobicie pierogi? Przy pierogach każda para rąk się przyda!</a:t>
            </a:r>
          </a:p>
        </p:txBody>
      </p:sp>
      <p:pic>
        <p:nvPicPr>
          <p:cNvPr id="5" name="Obraz 4" descr="Obraz zawierający żywność, rysunek&#10;&#10;Opis wygenerowany automatycznie">
            <a:extLst>
              <a:ext uri="{FF2B5EF4-FFF2-40B4-BE49-F238E27FC236}">
                <a16:creationId xmlns:a16="http://schemas.microsoft.com/office/drawing/2014/main" xmlns="" id="{CFC6EB6B-BB1B-4991-A900-D1AD2B63B69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714695" y="4011108"/>
            <a:ext cx="3975717" cy="2221432"/>
          </a:xfrm>
          <a:prstGeom prst="rect">
            <a:avLst/>
          </a:prstGeom>
        </p:spPr>
      </p:pic>
      <p:pic>
        <p:nvPicPr>
          <p:cNvPr id="7" name="Obraz 6" descr="Obraz zawierający rysunek&#10;&#10;Opis wygenerowany automatycznie">
            <a:extLst>
              <a:ext uri="{FF2B5EF4-FFF2-40B4-BE49-F238E27FC236}">
                <a16:creationId xmlns:a16="http://schemas.microsoft.com/office/drawing/2014/main" xmlns="" id="{A8E30A1E-B6F0-458B-89F5-75F5F3A01B2E}"/>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05525" y="3036784"/>
            <a:ext cx="3434831" cy="3297437"/>
          </a:xfrm>
          <a:prstGeom prst="rect">
            <a:avLst/>
          </a:prstGeom>
        </p:spPr>
      </p:pic>
      <p:pic>
        <p:nvPicPr>
          <p:cNvPr id="9" name="Obraz 8" descr="Obraz zawierający rysunek&#10;&#10;Opis wygenerowany automatycznie">
            <a:extLst>
              <a:ext uri="{FF2B5EF4-FFF2-40B4-BE49-F238E27FC236}">
                <a16:creationId xmlns:a16="http://schemas.microsoft.com/office/drawing/2014/main" xmlns="" id="{36DCF384-C240-4D68-AFDC-C86C1994B6BC}"/>
              </a:ext>
            </a:extLst>
          </p:cNvPr>
          <p:cNvPicPr>
            <a:picLocks noChangeAspect="1"/>
          </p:cNvPicPr>
          <p:nvPr/>
        </p:nvPicPr>
        <p:blipFill rotWithShape="1">
          <a:blip r:embed="rId4">
            <a:extLst>
              <a:ext uri="{28A0092B-C50C-407E-A947-70E740481C1C}">
                <a14:useLocalDpi xmlns:a14="http://schemas.microsoft.com/office/drawing/2010/main" xmlns="" val="0"/>
              </a:ext>
            </a:extLst>
          </a:blip>
          <a:srcRect b="12362"/>
          <a:stretch/>
        </p:blipFill>
        <p:spPr>
          <a:xfrm>
            <a:off x="4722556" y="3122925"/>
            <a:ext cx="3129093" cy="2137680"/>
          </a:xfrm>
          <a:prstGeom prst="rect">
            <a:avLst/>
          </a:prstGeom>
        </p:spPr>
      </p:pic>
    </p:spTree>
    <p:extLst>
      <p:ext uri="{BB962C8B-B14F-4D97-AF65-F5344CB8AC3E}">
        <p14:creationId xmlns:p14="http://schemas.microsoft.com/office/powerpoint/2010/main" xmlns="" val="369107888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czerwony, siedzi, zabawka&#10;&#10;Opis wygenerowany automatycznie">
            <a:extLst>
              <a:ext uri="{FF2B5EF4-FFF2-40B4-BE49-F238E27FC236}">
                <a16:creationId xmlns:a16="http://schemas.microsoft.com/office/drawing/2014/main" xmlns="" id="{D35CA3B2-7215-4800-842B-CC8A43BB9FAF}"/>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010725" y="4093394"/>
            <a:ext cx="2456803" cy="2456803"/>
          </a:xfrm>
          <a:prstGeom prst="rect">
            <a:avLst/>
          </a:prstGeom>
        </p:spPr>
      </p:pic>
      <p:sp>
        <p:nvSpPr>
          <p:cNvPr id="2" name="pole tekstowe 1">
            <a:extLst>
              <a:ext uri="{FF2B5EF4-FFF2-40B4-BE49-F238E27FC236}">
                <a16:creationId xmlns:a16="http://schemas.microsoft.com/office/drawing/2014/main" xmlns="" id="{F305D425-7289-49ED-9F80-7CC3D2A950E4}"/>
              </a:ext>
            </a:extLst>
          </p:cNvPr>
          <p:cNvSpPr txBox="1"/>
          <p:nvPr/>
        </p:nvSpPr>
        <p:spPr>
          <a:xfrm>
            <a:off x="1102312" y="550419"/>
            <a:ext cx="9987379" cy="646331"/>
          </a:xfrm>
          <a:prstGeom prst="rect">
            <a:avLst/>
          </a:prstGeom>
          <a:noFill/>
        </p:spPr>
        <p:txBody>
          <a:bodyPr wrap="square" rtlCol="0">
            <a:spAutoFit/>
          </a:bodyPr>
          <a:lstStyle/>
          <a:p>
            <a:r>
              <a:rPr lang="pl-PL" sz="3600" b="1" dirty="0">
                <a:solidFill>
                  <a:srgbClr val="92D050"/>
                </a:solidFill>
              </a:rPr>
              <a:t>Paczka dla krewniaka – 101 pomysł na wolny czas</a:t>
            </a:r>
          </a:p>
        </p:txBody>
      </p:sp>
      <p:sp>
        <p:nvSpPr>
          <p:cNvPr id="3" name="pole tekstowe 2">
            <a:extLst>
              <a:ext uri="{FF2B5EF4-FFF2-40B4-BE49-F238E27FC236}">
                <a16:creationId xmlns:a16="http://schemas.microsoft.com/office/drawing/2014/main" xmlns="" id="{B7BBBEA8-C7E4-4D8B-BE32-C30E2DC5FFDF}"/>
              </a:ext>
            </a:extLst>
          </p:cNvPr>
          <p:cNvSpPr txBox="1"/>
          <p:nvPr/>
        </p:nvSpPr>
        <p:spPr>
          <a:xfrm>
            <a:off x="587407" y="1606859"/>
            <a:ext cx="11017188" cy="1477328"/>
          </a:xfrm>
          <a:prstGeom prst="rect">
            <a:avLst/>
          </a:prstGeom>
          <a:noFill/>
        </p:spPr>
        <p:txBody>
          <a:bodyPr wrap="square" rtlCol="0">
            <a:spAutoFit/>
          </a:bodyPr>
          <a:lstStyle/>
          <a:p>
            <a:pPr algn="just"/>
            <a:r>
              <a:rPr lang="pl-PL" dirty="0"/>
              <a:t>Drogie Dzieci i dzielni Rodzice!</a:t>
            </a:r>
          </a:p>
          <a:p>
            <a:pPr algn="just"/>
            <a:endParaRPr lang="pl-PL" dirty="0"/>
          </a:p>
          <a:p>
            <a:pPr algn="just"/>
            <a:r>
              <a:rPr lang="pl-PL" dirty="0"/>
              <a:t>Zachęcamy Was do przygotowania upominków dla Waszej rodziny i przesłanie ich pocztą. Może do Dziaków? Może do jakiejś Cioci czy Wujka? Ulubionego Kuzynostwa?</a:t>
            </a:r>
          </a:p>
          <a:p>
            <a:pPr algn="just"/>
            <a:r>
              <a:rPr lang="pl-PL" dirty="0" smtClean="0"/>
              <a:t>Dobrego </a:t>
            </a:r>
            <a:r>
              <a:rPr lang="pl-PL" dirty="0"/>
              <a:t>czasu i świetnej zabawy!</a:t>
            </a:r>
          </a:p>
        </p:txBody>
      </p:sp>
      <p:pic>
        <p:nvPicPr>
          <p:cNvPr id="7" name="Obraz 6" descr="Obraz zawierający puf&#10;&#10;Opis wygenerowany automatycznie">
            <a:extLst>
              <a:ext uri="{FF2B5EF4-FFF2-40B4-BE49-F238E27FC236}">
                <a16:creationId xmlns:a16="http://schemas.microsoft.com/office/drawing/2014/main" xmlns="" id="{F1DA7619-4B83-42E4-A93E-CE3D8B75C82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1875599" y="4810985"/>
            <a:ext cx="2077279" cy="1522280"/>
          </a:xfrm>
          <a:prstGeom prst="rect">
            <a:avLst/>
          </a:prstGeom>
        </p:spPr>
      </p:pic>
    </p:spTree>
    <p:extLst>
      <p:ext uri="{BB962C8B-B14F-4D97-AF65-F5344CB8AC3E}">
        <p14:creationId xmlns:p14="http://schemas.microsoft.com/office/powerpoint/2010/main" xmlns="" val="16080266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C0463145-9EB3-45A4-B804-FFF80945EC39}"/>
              </a:ext>
            </a:extLst>
          </p:cNvPr>
          <p:cNvSpPr txBox="1"/>
          <p:nvPr/>
        </p:nvSpPr>
        <p:spPr>
          <a:xfrm>
            <a:off x="4426999" y="585930"/>
            <a:ext cx="3338004" cy="646331"/>
          </a:xfrm>
          <a:prstGeom prst="rect">
            <a:avLst/>
          </a:prstGeom>
          <a:noFill/>
        </p:spPr>
        <p:txBody>
          <a:bodyPr wrap="square" rtlCol="0">
            <a:spAutoFit/>
          </a:bodyPr>
          <a:lstStyle/>
          <a:p>
            <a:r>
              <a:rPr lang="pl-PL" sz="3600" b="1" dirty="0">
                <a:solidFill>
                  <a:srgbClr val="92D050"/>
                </a:solidFill>
              </a:rPr>
              <a:t>Pechowa trójka</a:t>
            </a:r>
          </a:p>
        </p:txBody>
      </p:sp>
      <p:sp>
        <p:nvSpPr>
          <p:cNvPr id="3" name="pole tekstowe 2">
            <a:extLst>
              <a:ext uri="{FF2B5EF4-FFF2-40B4-BE49-F238E27FC236}">
                <a16:creationId xmlns:a16="http://schemas.microsoft.com/office/drawing/2014/main" xmlns="" id="{0798112B-0F27-42CC-BA62-019367483194}"/>
              </a:ext>
            </a:extLst>
          </p:cNvPr>
          <p:cNvSpPr txBox="1"/>
          <p:nvPr/>
        </p:nvSpPr>
        <p:spPr>
          <a:xfrm>
            <a:off x="1100833" y="2237173"/>
            <a:ext cx="9303799" cy="1477328"/>
          </a:xfrm>
          <a:prstGeom prst="rect">
            <a:avLst/>
          </a:prstGeom>
          <a:noFill/>
        </p:spPr>
        <p:txBody>
          <a:bodyPr wrap="square" rtlCol="0">
            <a:spAutoFit/>
          </a:bodyPr>
          <a:lstStyle/>
          <a:p>
            <a:r>
              <a:rPr lang="pl-PL" dirty="0"/>
              <a:t>Potrzebujecie:</a:t>
            </a:r>
          </a:p>
          <a:p>
            <a:r>
              <a:rPr lang="pl-PL" dirty="0"/>
              <a:t>Kostkę do gry</a:t>
            </a:r>
          </a:p>
          <a:p>
            <a:endParaRPr lang="pl-PL" dirty="0"/>
          </a:p>
          <a:p>
            <a:r>
              <a:rPr lang="pl-PL" dirty="0"/>
              <a:t>Każdemu wolno rzucać kostką dowolną ilość razy, jednak ten, kto wyrzuci „3” wypada z gry. Zwycięża ten, kto wyrzuci najwyższą liczbę oczek. </a:t>
            </a:r>
          </a:p>
        </p:txBody>
      </p:sp>
      <p:pic>
        <p:nvPicPr>
          <p:cNvPr id="5" name="Obraz 4" descr="Obraz zawierający czerwony, siedzi, patrzenie, stół&#10;&#10;Opis wygenerowany automatycznie">
            <a:extLst>
              <a:ext uri="{FF2B5EF4-FFF2-40B4-BE49-F238E27FC236}">
                <a16:creationId xmlns:a16="http://schemas.microsoft.com/office/drawing/2014/main" xmlns="" id="{E551A5C4-CB85-4323-BDDF-3D2D6FBBDD7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690271" y="499831"/>
            <a:ext cx="2162175" cy="2076450"/>
          </a:xfrm>
          <a:prstGeom prst="rect">
            <a:avLst/>
          </a:prstGeom>
        </p:spPr>
      </p:pic>
    </p:spTree>
    <p:extLst>
      <p:ext uri="{BB962C8B-B14F-4D97-AF65-F5344CB8AC3E}">
        <p14:creationId xmlns:p14="http://schemas.microsoft.com/office/powerpoint/2010/main" xmlns="" val="2099567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91A13B65-CD76-4B24-BC9C-4FFF55E3F589}"/>
              </a:ext>
            </a:extLst>
          </p:cNvPr>
          <p:cNvSpPr txBox="1"/>
          <p:nvPr/>
        </p:nvSpPr>
        <p:spPr>
          <a:xfrm>
            <a:off x="3912095" y="577052"/>
            <a:ext cx="4367815" cy="646331"/>
          </a:xfrm>
          <a:prstGeom prst="rect">
            <a:avLst/>
          </a:prstGeom>
          <a:noFill/>
        </p:spPr>
        <p:txBody>
          <a:bodyPr wrap="square" rtlCol="0">
            <a:spAutoFit/>
          </a:bodyPr>
          <a:lstStyle/>
          <a:p>
            <a:r>
              <a:rPr lang="pl-PL" sz="3600" b="1" dirty="0">
                <a:solidFill>
                  <a:srgbClr val="92D050"/>
                </a:solidFill>
              </a:rPr>
              <a:t>Śmierć po szesnastce</a:t>
            </a:r>
          </a:p>
        </p:txBody>
      </p:sp>
      <p:sp>
        <p:nvSpPr>
          <p:cNvPr id="3" name="pole tekstowe 2">
            <a:extLst>
              <a:ext uri="{FF2B5EF4-FFF2-40B4-BE49-F238E27FC236}">
                <a16:creationId xmlns:a16="http://schemas.microsoft.com/office/drawing/2014/main" xmlns="" id="{70B067FE-F121-4CDA-9D10-4568DB5B3B9D}"/>
              </a:ext>
            </a:extLst>
          </p:cNvPr>
          <p:cNvSpPr txBox="1"/>
          <p:nvPr/>
        </p:nvSpPr>
        <p:spPr>
          <a:xfrm>
            <a:off x="648071" y="1480835"/>
            <a:ext cx="11230252" cy="4247317"/>
          </a:xfrm>
          <a:prstGeom prst="rect">
            <a:avLst/>
          </a:prstGeom>
          <a:noFill/>
        </p:spPr>
        <p:txBody>
          <a:bodyPr wrap="square" rtlCol="0">
            <a:spAutoFit/>
          </a:bodyPr>
          <a:lstStyle/>
          <a:p>
            <a:pPr algn="just"/>
            <a:r>
              <a:rPr lang="pl-PL" dirty="0"/>
              <a:t>Potrzebujecie:</a:t>
            </a:r>
          </a:p>
          <a:p>
            <a:pPr algn="just"/>
            <a:r>
              <a:rPr lang="pl-PL" dirty="0"/>
              <a:t>Kostkę do gry</a:t>
            </a:r>
          </a:p>
          <a:p>
            <a:pPr algn="just"/>
            <a:r>
              <a:rPr lang="pl-PL" dirty="0"/>
              <a:t>Żetonów, zapałek, cukierków lub innych znaczników</a:t>
            </a:r>
          </a:p>
          <a:p>
            <a:pPr algn="just"/>
            <a:endParaRPr lang="pl-PL" dirty="0"/>
          </a:p>
          <a:p>
            <a:pPr algn="just"/>
            <a:r>
              <a:rPr lang="pl-PL" dirty="0"/>
              <a:t>Potrzebne są dwa znaczniki dla każdego gracza i jeden dodatkowy (ilość graczy jest nieograniczona). Znaczniki układamy na środku.</a:t>
            </a:r>
          </a:p>
          <a:p>
            <a:pPr algn="just"/>
            <a:endParaRPr lang="pl-PL" dirty="0"/>
          </a:p>
          <a:p>
            <a:pPr algn="just"/>
            <a:r>
              <a:rPr lang="pl-PL" dirty="0"/>
              <a:t>Celem gry jest zbliżenie się kilkoma kolejnymi rzutami jak najbardziej do 16. Najlepszym wynikiem jest 15.</a:t>
            </a:r>
          </a:p>
          <a:p>
            <a:pPr algn="just"/>
            <a:r>
              <a:rPr lang="pl-PL" dirty="0"/>
              <a:t>Kto wyrzuci największą liczbę oczek, zaczyna rundę. Oba pierwsze rzuty nie są ryzykowne, mogą przecież dać razem najwyżej 12 punktów. Jeśli jednak gracz decyduje się po drugim rzucie rzucać jeszcze raz, musi wykonać nie tylko trzeci, ale także czwarty rzut! Jeżeli gracz przekroczy 16 odpada z gry, automatycznie przegrywa rundę i musi wziąć znacznik. Zapamiętujcie sumę oczek, posiadaną przez siebie na koniec każdej rundy. Następnie rzuca kolejna osoba. Gdy wszyscy gracze tej rudny pozostali w grze, przegrywa gracz z najniższą sumą oczek i musi wziąć znacznik. Przy takiej samej sumie oczek za wyższą uznawana jest ta, którą uzyskał pierwszy z rzucających graczy. </a:t>
            </a:r>
          </a:p>
          <a:p>
            <a:pPr algn="just"/>
            <a:r>
              <a:rPr lang="pl-PL" dirty="0"/>
              <a:t>Ten, kto przegrał rundę, rozpoczyna kolejną. Przegrywa ten gracz, który ma najwięcej zapałek.</a:t>
            </a:r>
          </a:p>
        </p:txBody>
      </p:sp>
      <p:pic>
        <p:nvPicPr>
          <p:cNvPr id="5" name="Obraz 4" descr="Obraz zawierający czerwony, siedzi, patrzenie, stół&#10;&#10;Opis wygenerowany automatycznie">
            <a:extLst>
              <a:ext uri="{FF2B5EF4-FFF2-40B4-BE49-F238E27FC236}">
                <a16:creationId xmlns:a16="http://schemas.microsoft.com/office/drawing/2014/main" xmlns="" id="{7F733E6D-9DF9-4F7E-8DF9-0D4AE1944996}"/>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267319" y="331794"/>
            <a:ext cx="2162175" cy="2076450"/>
          </a:xfrm>
          <a:prstGeom prst="rect">
            <a:avLst/>
          </a:prstGeom>
        </p:spPr>
      </p:pic>
    </p:spTree>
    <p:extLst>
      <p:ext uri="{BB962C8B-B14F-4D97-AF65-F5344CB8AC3E}">
        <p14:creationId xmlns:p14="http://schemas.microsoft.com/office/powerpoint/2010/main" xmlns="" val="632147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0971ADBC-F02D-4D30-8A0F-C1FFC5067808}"/>
              </a:ext>
            </a:extLst>
          </p:cNvPr>
          <p:cNvSpPr txBox="1"/>
          <p:nvPr/>
        </p:nvSpPr>
        <p:spPr>
          <a:xfrm>
            <a:off x="4897516" y="328478"/>
            <a:ext cx="2396971" cy="646331"/>
          </a:xfrm>
          <a:prstGeom prst="rect">
            <a:avLst/>
          </a:prstGeom>
          <a:noFill/>
        </p:spPr>
        <p:txBody>
          <a:bodyPr wrap="square" rtlCol="0">
            <a:spAutoFit/>
          </a:bodyPr>
          <a:lstStyle/>
          <a:p>
            <a:r>
              <a:rPr lang="pl-PL" sz="3600" b="1" dirty="0">
                <a:solidFill>
                  <a:srgbClr val="92D050"/>
                </a:solidFill>
              </a:rPr>
              <a:t>Cicha Julka</a:t>
            </a:r>
          </a:p>
        </p:txBody>
      </p:sp>
      <p:sp>
        <p:nvSpPr>
          <p:cNvPr id="3" name="pole tekstowe 2">
            <a:extLst>
              <a:ext uri="{FF2B5EF4-FFF2-40B4-BE49-F238E27FC236}">
                <a16:creationId xmlns:a16="http://schemas.microsoft.com/office/drawing/2014/main" xmlns="" id="{17B257A4-F6AD-40C6-A463-E6E65E272816}"/>
              </a:ext>
            </a:extLst>
          </p:cNvPr>
          <p:cNvSpPr txBox="1"/>
          <p:nvPr/>
        </p:nvSpPr>
        <p:spPr>
          <a:xfrm>
            <a:off x="991342" y="2405850"/>
            <a:ext cx="10209321" cy="3970318"/>
          </a:xfrm>
          <a:prstGeom prst="rect">
            <a:avLst/>
          </a:prstGeom>
          <a:noFill/>
        </p:spPr>
        <p:txBody>
          <a:bodyPr wrap="square" rtlCol="0">
            <a:spAutoFit/>
          </a:bodyPr>
          <a:lstStyle/>
          <a:p>
            <a:pPr algn="just"/>
            <a:r>
              <a:rPr lang="pl-PL" dirty="0"/>
              <a:t>Potrzebujecie:</a:t>
            </a:r>
          </a:p>
          <a:p>
            <a:pPr algn="just"/>
            <a:r>
              <a:rPr lang="pl-PL" dirty="0"/>
              <a:t>Kostkę do gry</a:t>
            </a:r>
          </a:p>
          <a:p>
            <a:pPr algn="just"/>
            <a:r>
              <a:rPr lang="pl-PL" dirty="0"/>
              <a:t>Kartkę i ołówek</a:t>
            </a:r>
          </a:p>
          <a:p>
            <a:pPr algn="just"/>
            <a:endParaRPr lang="pl-PL" dirty="0"/>
          </a:p>
          <a:p>
            <a:pPr algn="just"/>
            <a:r>
              <a:rPr lang="pl-PL" dirty="0"/>
              <a:t>Każdy gracz otrzymuje papier i ołówek. Każdy sam notuje swoje wyniki, ponieważ przy tej grze nie wolno rozmawiać. Kto się odezwie musi zaczynać od początku.</a:t>
            </a:r>
          </a:p>
          <a:p>
            <a:pPr algn="just"/>
            <a:endParaRPr lang="pl-PL" dirty="0"/>
          </a:p>
          <a:p>
            <a:pPr algn="just"/>
            <a:r>
              <a:rPr lang="pl-PL" dirty="0"/>
              <a:t>Kolejno rzucamy kostką, ten kto wyrzuci „1”, zapisuje ją na swojej kartce u góry. Jeżeli zapiszesz już „1”, kolejną liczbą, którą możesz zapisać jest „2”, następnie „3” i kolejne, aż do „6”. Gdy dotarło się do „6”, wolno przy następnej „jedynce” wykreślić swoją „1” z kartki. Analogicznie kolejno skreślamy „2”, następnie „3” i aż do „6”. </a:t>
            </a:r>
          </a:p>
          <a:p>
            <a:pPr algn="just"/>
            <a:r>
              <a:rPr lang="pl-PL" dirty="0"/>
              <a:t>Wygrywa ten, kto pierwszy skreślił wszystkie sześć cyfr. Kto się odezwie, musi powtórzyć drogę, którą przebył.</a:t>
            </a:r>
          </a:p>
          <a:p>
            <a:pPr algn="just"/>
            <a:endParaRPr lang="pl-PL" dirty="0"/>
          </a:p>
        </p:txBody>
      </p:sp>
      <p:pic>
        <p:nvPicPr>
          <p:cNvPr id="5" name="Obraz 4">
            <a:extLst>
              <a:ext uri="{FF2B5EF4-FFF2-40B4-BE49-F238E27FC236}">
                <a16:creationId xmlns:a16="http://schemas.microsoft.com/office/drawing/2014/main" xmlns="" id="{983EF939-03BF-46D5-B927-0B3A637237E0}"/>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8080159" y="482916"/>
            <a:ext cx="3629488" cy="2782607"/>
          </a:xfrm>
          <a:prstGeom prst="rect">
            <a:avLst/>
          </a:prstGeom>
        </p:spPr>
      </p:pic>
    </p:spTree>
    <p:extLst>
      <p:ext uri="{BB962C8B-B14F-4D97-AF65-F5344CB8AC3E}">
        <p14:creationId xmlns:p14="http://schemas.microsoft.com/office/powerpoint/2010/main" xmlns="" val="2895815157"/>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801</TotalTime>
  <Words>6051</Words>
  <Application>Microsoft Office PowerPoint</Application>
  <PresentationFormat>Niestandardowy</PresentationFormat>
  <Paragraphs>379</Paragraphs>
  <Slides>69</Slides>
  <Notes>0</Notes>
  <HiddenSlides>0</HiddenSlides>
  <MMClips>0</MMClips>
  <ScaleCrop>false</ScaleCrop>
  <HeadingPairs>
    <vt:vector size="4" baseType="variant">
      <vt:variant>
        <vt:lpstr>Motyw</vt:lpstr>
      </vt:variant>
      <vt:variant>
        <vt:i4>1</vt:i4>
      </vt:variant>
      <vt:variant>
        <vt:lpstr>Tytuły slajdów</vt:lpstr>
      </vt:variant>
      <vt:variant>
        <vt:i4>69</vt:i4>
      </vt:variant>
    </vt:vector>
  </HeadingPairs>
  <TitlesOfParts>
    <vt:vector size="70" baseType="lpstr">
      <vt:lpstr>Motyw pakietu Office</vt:lpstr>
      <vt:lpstr>Slajd 1</vt:lpstr>
      <vt:lpstr>Slajd 2</vt:lpstr>
      <vt:lpstr>Slajd 3</vt:lpstr>
      <vt:lpstr>Slajd 4</vt:lpstr>
      <vt:lpstr>Slajd 5</vt:lpstr>
      <vt:lpstr>Slajd 6</vt:lpstr>
      <vt:lpstr>Slajd 7</vt:lpstr>
      <vt:lpstr>Slajd 8</vt:lpstr>
      <vt:lpstr>Slajd 9</vt:lpstr>
      <vt:lpstr>Slajd 10</vt:lpstr>
      <vt:lpstr>Slajd 11</vt:lpstr>
      <vt:lpstr>Slajd 12</vt:lpstr>
      <vt:lpstr>Slajd 13</vt:lpstr>
      <vt:lpstr>Slajd 14</vt:lpstr>
      <vt:lpstr>Slajd 15</vt:lpstr>
      <vt:lpstr>Slajd 16</vt:lpstr>
      <vt:lpstr>Slajd 17</vt:lpstr>
      <vt:lpstr>Slajd 18</vt:lpstr>
      <vt:lpstr>Slajd 19</vt:lpstr>
      <vt:lpstr>Slajd 20</vt:lpstr>
      <vt:lpstr>Slajd 21</vt:lpstr>
      <vt:lpstr>Slajd 22</vt:lpstr>
      <vt:lpstr>Slajd 23</vt:lpstr>
      <vt:lpstr>Slajd 24</vt:lpstr>
      <vt:lpstr>Slajd 25</vt:lpstr>
      <vt:lpstr>Slajd 26</vt:lpstr>
      <vt:lpstr>Slajd 27</vt:lpstr>
      <vt:lpstr>Slajd 28</vt:lpstr>
      <vt:lpstr>Slajd 29</vt:lpstr>
      <vt:lpstr>Slajd 30</vt:lpstr>
      <vt:lpstr>Slajd 31</vt:lpstr>
      <vt:lpstr>Slajd 32</vt:lpstr>
      <vt:lpstr>Slajd 33</vt:lpstr>
      <vt:lpstr>Slajd 34</vt:lpstr>
      <vt:lpstr>Slajd 35</vt:lpstr>
      <vt:lpstr>Slajd 36</vt:lpstr>
      <vt:lpstr>Slajd 37</vt:lpstr>
      <vt:lpstr>Slajd 38</vt:lpstr>
      <vt:lpstr>Slajd 39</vt:lpstr>
      <vt:lpstr>Slajd 40</vt:lpstr>
      <vt:lpstr>Slajd 41</vt:lpstr>
      <vt:lpstr>Slajd 42</vt:lpstr>
      <vt:lpstr>Slajd 43</vt:lpstr>
      <vt:lpstr>Slajd 44</vt:lpstr>
      <vt:lpstr>Slajd 45</vt:lpstr>
      <vt:lpstr>Slajd 46</vt:lpstr>
      <vt:lpstr>Slajd 47</vt:lpstr>
      <vt:lpstr>Slajd 48</vt:lpstr>
      <vt:lpstr>Slajd 49</vt:lpstr>
      <vt:lpstr>Slajd 50</vt:lpstr>
      <vt:lpstr>Slajd 51</vt:lpstr>
      <vt:lpstr>Slajd 52</vt:lpstr>
      <vt:lpstr>Slajd 53</vt:lpstr>
      <vt:lpstr>Slajd 54</vt:lpstr>
      <vt:lpstr>Slajd 55</vt:lpstr>
      <vt:lpstr>Slajd 56</vt:lpstr>
      <vt:lpstr>Slajd 57</vt:lpstr>
      <vt:lpstr>Slajd 58</vt:lpstr>
      <vt:lpstr>Slajd 59</vt:lpstr>
      <vt:lpstr>Slajd 60</vt:lpstr>
      <vt:lpstr>Slajd 61</vt:lpstr>
      <vt:lpstr>Slajd 62</vt:lpstr>
      <vt:lpstr>Slajd 63</vt:lpstr>
      <vt:lpstr>Slajd 64</vt:lpstr>
      <vt:lpstr>Slajd 65</vt:lpstr>
      <vt:lpstr>Slajd 66</vt:lpstr>
      <vt:lpstr>Slajd 67</vt:lpstr>
      <vt:lpstr>Slajd 68</vt:lpstr>
      <vt:lpstr>Slajd 69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Agnieszka Konstancja</dc:creator>
  <cp:lastModifiedBy>user</cp:lastModifiedBy>
  <cp:revision>75</cp:revision>
  <dcterms:created xsi:type="dcterms:W3CDTF">2020-03-24T11:03:02Z</dcterms:created>
  <dcterms:modified xsi:type="dcterms:W3CDTF">2020-04-20T13:35:13Z</dcterms:modified>
</cp:coreProperties>
</file>