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280" r:id="rId2"/>
    <p:sldId id="256" r:id="rId3"/>
    <p:sldId id="257" r:id="rId4"/>
    <p:sldId id="260" r:id="rId5"/>
    <p:sldId id="258" r:id="rId6"/>
    <p:sldId id="261" r:id="rId7"/>
    <p:sldId id="259" r:id="rId8"/>
    <p:sldId id="262" r:id="rId9"/>
    <p:sldId id="265" r:id="rId10"/>
    <p:sldId id="263" r:id="rId11"/>
    <p:sldId id="264" r:id="rId12"/>
    <p:sldId id="271" r:id="rId13"/>
    <p:sldId id="266" r:id="rId14"/>
    <p:sldId id="269" r:id="rId15"/>
    <p:sldId id="267" r:id="rId16"/>
    <p:sldId id="268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FFFF"/>
    <a:srgbClr val="80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7463" autoAdjust="0"/>
    <p:restoredTop sz="90929"/>
  </p:normalViewPr>
  <p:slideViewPr>
    <p:cSldViewPr>
      <p:cViewPr>
        <p:scale>
          <a:sx n="74" d="100"/>
          <a:sy n="74" d="100"/>
        </p:scale>
        <p:origin x="-6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3.xml"/><Relationship Id="rId2" Type="http://schemas.openxmlformats.org/officeDocument/2006/relationships/slide" Target="slides/slide11.xml"/><Relationship Id="rId1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86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Klepnutím lze upravit styly předlohy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Třetí úroveň</a:t>
            </a:r>
          </a:p>
          <a:p>
            <a:pPr lvl="3"/>
            <a:r>
              <a:rPr lang="sk-SK" noProof="0" smtClean="0"/>
              <a:t>Čtvrtá úroveň</a:t>
            </a:r>
          </a:p>
          <a:p>
            <a:pPr lvl="4"/>
            <a:r>
              <a:rPr lang="sk-SK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A4D845E-F197-4366-A3C5-827463B7D9D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0" y="0"/>
            <a:ext cx="9178925" cy="6924675"/>
            <a:chOff x="-20" y="0"/>
            <a:chExt cx="5782" cy="4362"/>
          </a:xfrm>
        </p:grpSpPr>
        <p:sp>
          <p:nvSpPr>
            <p:cNvPr id="5" name="Rectangle 3" descr="Stonbk"/>
            <p:cNvSpPr>
              <a:spLocks noChangeArrowheads="1"/>
            </p:cNvSpPr>
            <p:nvPr userDrawn="1"/>
          </p:nvSpPr>
          <p:spPr bwMode="white">
            <a:xfrm>
              <a:off x="-15" y="5"/>
              <a:ext cx="5775" cy="431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0" y="0"/>
              <a:ext cx="743" cy="433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k-SK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695" y="0"/>
              <a:ext cx="50" cy="43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pic>
          <p:nvPicPr>
            <p:cNvPr id="8" name="Picture 6" descr="C:\My Documents\bits\Astonbnr.GIF"/>
            <p:cNvPicPr>
              <a:picLocks noChangeAspect="1" noChangeArrowheads="1"/>
            </p:cNvPicPr>
            <p:nvPr userDrawn="1"/>
          </p:nvPicPr>
          <p:blipFill>
            <a:blip r:embed="rId3"/>
            <a:srcRect t="15163"/>
            <a:stretch>
              <a:fillRect/>
            </a:stretch>
          </p:blipFill>
          <p:spPr bwMode="gray">
            <a:xfrm>
              <a:off x="0" y="1705"/>
              <a:ext cx="5760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5400000">
              <a:off x="3204" y="-396"/>
              <a:ext cx="47" cy="50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5400000">
              <a:off x="3204" y="-852"/>
              <a:ext cx="47" cy="50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-20" y="0"/>
              <a:ext cx="47" cy="434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2" name="Line 10"/>
            <p:cNvSpPr>
              <a:spLocks noChangeShapeType="1"/>
            </p:cNvSpPr>
            <p:nvPr userDrawn="1"/>
          </p:nvSpPr>
          <p:spPr bwMode="auto">
            <a:xfrm>
              <a:off x="414" y="2118"/>
              <a:ext cx="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" name="Line 11"/>
            <p:cNvSpPr>
              <a:spLocks noChangeShapeType="1"/>
            </p:cNvSpPr>
            <p:nvPr userDrawn="1"/>
          </p:nvSpPr>
          <p:spPr bwMode="auto">
            <a:xfrm flipV="1">
              <a:off x="27" y="2116"/>
              <a:ext cx="2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55" y="2115"/>
              <a:ext cx="65" cy="86"/>
            </a:xfrm>
            <a:custGeom>
              <a:avLst/>
              <a:gdLst>
                <a:gd name="T0" fmla="*/ 0 w 65"/>
                <a:gd name="T1" fmla="*/ 0 h 86"/>
                <a:gd name="T2" fmla="*/ 15 w 65"/>
                <a:gd name="T3" fmla="*/ 12 h 86"/>
                <a:gd name="T4" fmla="*/ 27 w 65"/>
                <a:gd name="T5" fmla="*/ 23 h 86"/>
                <a:gd name="T6" fmla="*/ 36 w 65"/>
                <a:gd name="T7" fmla="*/ 35 h 86"/>
                <a:gd name="T8" fmla="*/ 47 w 65"/>
                <a:gd name="T9" fmla="*/ 45 h 86"/>
                <a:gd name="T10" fmla="*/ 56 w 65"/>
                <a:gd name="T11" fmla="*/ 66 h 86"/>
                <a:gd name="T12" fmla="*/ 63 w 65"/>
                <a:gd name="T13" fmla="*/ 80 h 86"/>
                <a:gd name="T14" fmla="*/ 65 w 65"/>
                <a:gd name="T15" fmla="*/ 86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86">
                  <a:moveTo>
                    <a:pt x="0" y="0"/>
                  </a:moveTo>
                  <a:cubicBezTo>
                    <a:pt x="9" y="4"/>
                    <a:pt x="6" y="10"/>
                    <a:pt x="15" y="12"/>
                  </a:cubicBezTo>
                  <a:cubicBezTo>
                    <a:pt x="18" y="20"/>
                    <a:pt x="19" y="20"/>
                    <a:pt x="27" y="23"/>
                  </a:cubicBezTo>
                  <a:cubicBezTo>
                    <a:pt x="29" y="29"/>
                    <a:pt x="30" y="32"/>
                    <a:pt x="36" y="35"/>
                  </a:cubicBezTo>
                  <a:cubicBezTo>
                    <a:pt x="40" y="40"/>
                    <a:pt x="43" y="40"/>
                    <a:pt x="47" y="45"/>
                  </a:cubicBezTo>
                  <a:cubicBezTo>
                    <a:pt x="49" y="71"/>
                    <a:pt x="49" y="52"/>
                    <a:pt x="56" y="66"/>
                  </a:cubicBezTo>
                  <a:cubicBezTo>
                    <a:pt x="57" y="74"/>
                    <a:pt x="56" y="77"/>
                    <a:pt x="63" y="80"/>
                  </a:cubicBezTo>
                  <a:cubicBezTo>
                    <a:pt x="65" y="85"/>
                    <a:pt x="65" y="83"/>
                    <a:pt x="65" y="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44" y="2118"/>
              <a:ext cx="71" cy="84"/>
            </a:xfrm>
            <a:custGeom>
              <a:avLst/>
              <a:gdLst>
                <a:gd name="T0" fmla="*/ 69 w 71"/>
                <a:gd name="T1" fmla="*/ 0 h 84"/>
                <a:gd name="T2" fmla="*/ 61 w 71"/>
                <a:gd name="T3" fmla="*/ 27 h 84"/>
                <a:gd name="T4" fmla="*/ 52 w 71"/>
                <a:gd name="T5" fmla="*/ 57 h 84"/>
                <a:gd name="T6" fmla="*/ 46 w 71"/>
                <a:gd name="T7" fmla="*/ 72 h 84"/>
                <a:gd name="T8" fmla="*/ 33 w 71"/>
                <a:gd name="T9" fmla="*/ 63 h 84"/>
                <a:gd name="T10" fmla="*/ 25 w 71"/>
                <a:gd name="T11" fmla="*/ 51 h 84"/>
                <a:gd name="T12" fmla="*/ 10 w 71"/>
                <a:gd name="T13" fmla="*/ 39 h 84"/>
                <a:gd name="T14" fmla="*/ 4 w 71"/>
                <a:gd name="T15" fmla="*/ 77 h 84"/>
                <a:gd name="T16" fmla="*/ 1 w 71"/>
                <a:gd name="T17" fmla="*/ 84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84">
                  <a:moveTo>
                    <a:pt x="69" y="0"/>
                  </a:moveTo>
                  <a:cubicBezTo>
                    <a:pt x="65" y="10"/>
                    <a:pt x="71" y="21"/>
                    <a:pt x="61" y="27"/>
                  </a:cubicBezTo>
                  <a:cubicBezTo>
                    <a:pt x="59" y="37"/>
                    <a:pt x="62" y="55"/>
                    <a:pt x="52" y="57"/>
                  </a:cubicBezTo>
                  <a:cubicBezTo>
                    <a:pt x="49" y="62"/>
                    <a:pt x="49" y="67"/>
                    <a:pt x="46" y="72"/>
                  </a:cubicBezTo>
                  <a:cubicBezTo>
                    <a:pt x="38" y="71"/>
                    <a:pt x="39" y="67"/>
                    <a:pt x="33" y="63"/>
                  </a:cubicBezTo>
                  <a:cubicBezTo>
                    <a:pt x="30" y="58"/>
                    <a:pt x="27" y="56"/>
                    <a:pt x="25" y="51"/>
                  </a:cubicBezTo>
                  <a:cubicBezTo>
                    <a:pt x="23" y="38"/>
                    <a:pt x="25" y="38"/>
                    <a:pt x="10" y="39"/>
                  </a:cubicBezTo>
                  <a:cubicBezTo>
                    <a:pt x="8" y="51"/>
                    <a:pt x="18" y="72"/>
                    <a:pt x="4" y="77"/>
                  </a:cubicBezTo>
                  <a:cubicBezTo>
                    <a:pt x="0" y="82"/>
                    <a:pt x="1" y="79"/>
                    <a:pt x="1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44600" y="1247775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sk-SK" noProof="0" smtClean="0"/>
              <a:t>Klepnutím lze upravit styl předlohy nadpisů.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k-SK" noProof="0" smtClean="0"/>
              <a:t>Klepnutím lze upravit styl předlohy podnadpisů.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1262063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700463" y="6248400"/>
            <a:ext cx="2895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29463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C7951F-46E6-4B5E-A760-8334680157F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E979E-B182-48D9-932E-4E7B5E70AD4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95E4B-5625-4C39-BACE-B2132C12D0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ACAEC-00F3-4DB4-9FB2-AE5E946AE36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408F5-9B4F-47B9-B59D-757475B4BCB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2326F-888C-43A7-A7A6-000CD065CF9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6EA70-0219-4C02-8FCF-5A2C891DACF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DC8B-876A-4604-9586-73DFE36AC53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38A1A-1B7B-4CF4-AB3D-D668C274C9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CE04-4413-49D6-8296-4948EEDBF31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7266A-3A2A-4BEE-A8F1-345D8C6493F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sp>
          <p:nvSpPr>
            <p:cNvPr id="3075" name="Rectangle 3"/>
            <p:cNvSpPr>
              <a:spLocks noChangeArrowheads="1"/>
            </p:cNvSpPr>
            <p:nvPr userDrawn="1"/>
          </p:nvSpPr>
          <p:spPr bwMode="ltGray">
            <a:xfrm>
              <a:off x="0" y="405"/>
              <a:ext cx="743" cy="392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k-SK"/>
            </a:p>
          </p:txBody>
        </p:sp>
        <p:pic>
          <p:nvPicPr>
            <p:cNvPr id="1034" name="Picture 4" descr="C:\My Documents\bits\Astonbnr.GIF"/>
            <p:cNvPicPr>
              <a:picLocks noChangeAspect="1" noChangeArrowheads="1"/>
            </p:cNvPicPr>
            <p:nvPr userDrawn="1"/>
          </p:nvPicPr>
          <p:blipFill>
            <a:blip r:embed="rId13"/>
            <a:srcRect t="15163"/>
            <a:stretch>
              <a:fillRect/>
            </a:stretch>
          </p:blipFill>
          <p:spPr bwMode="gray">
            <a:xfrm>
              <a:off x="0" y="0"/>
              <a:ext cx="5760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Rectangle 5"/>
            <p:cNvSpPr>
              <a:spLocks noChangeArrowheads="1"/>
            </p:cNvSpPr>
            <p:nvPr userDrawn="1"/>
          </p:nvSpPr>
          <p:spPr bwMode="white">
            <a:xfrm>
              <a:off x="704" y="181"/>
              <a:ext cx="5056" cy="38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36" name="Rectangle 6" descr="Stonbk"/>
            <p:cNvSpPr>
              <a:spLocks noChangeArrowheads="1"/>
            </p:cNvSpPr>
            <p:nvPr userDrawn="1"/>
          </p:nvSpPr>
          <p:spPr bwMode="white">
            <a:xfrm>
              <a:off x="747" y="224"/>
              <a:ext cx="5013" cy="4092"/>
            </a:xfrm>
            <a:prstGeom prst="rect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37" name="Rectangle 7"/>
            <p:cNvSpPr>
              <a:spLocks noChangeArrowheads="1"/>
            </p:cNvSpPr>
            <p:nvPr userDrawn="1"/>
          </p:nvSpPr>
          <p:spPr bwMode="white">
            <a:xfrm>
              <a:off x="703" y="186"/>
              <a:ext cx="46" cy="413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38" name="Line 8"/>
            <p:cNvSpPr>
              <a:spLocks noChangeShapeType="1"/>
            </p:cNvSpPr>
            <p:nvPr userDrawn="1"/>
          </p:nvSpPr>
          <p:spPr bwMode="hidden">
            <a:xfrm>
              <a:off x="0" y="415"/>
              <a:ext cx="25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39" name="Line 9"/>
            <p:cNvSpPr>
              <a:spLocks noChangeShapeType="1"/>
            </p:cNvSpPr>
            <p:nvPr userDrawn="1"/>
          </p:nvSpPr>
          <p:spPr bwMode="hidden">
            <a:xfrm>
              <a:off x="421" y="412"/>
              <a:ext cx="28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04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7" cy="432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 předlohy nadpisů.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D0941DA-AF5A-4A4B-847F-449588CBD2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1117600" y="268288"/>
            <a:ext cx="8026400" cy="746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Ferenczy_Istv%C3%A1n" TargetMode="External"/><Relationship Id="rId5" Type="http://schemas.openxmlformats.org/officeDocument/2006/relationships/hyperlink" Target="http://hu.wikipedia.org/wiki/Febru%C3%A1r_24." TargetMode="External"/><Relationship Id="rId4" Type="http://schemas.openxmlformats.org/officeDocument/2006/relationships/hyperlink" Target="http://hu.wikipedia.org/wiki/179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181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u.wikipedia.org/wiki/Tompa_Mih%C3%A1ly" TargetMode="External"/><Relationship Id="rId4" Type="http://schemas.openxmlformats.org/officeDocument/2006/relationships/hyperlink" Target="http://hu.wikipedia.org/wiki/Szeptember_28.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185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Nemzeti_Sz%C3%ADnh%C3%A1z" TargetMode="External"/><Relationship Id="rId5" Type="http://schemas.openxmlformats.org/officeDocument/2006/relationships/hyperlink" Target="http://hu.wikipedia.org/wiki/Blaha_Lujza" TargetMode="External"/><Relationship Id="rId4" Type="http://schemas.openxmlformats.org/officeDocument/2006/relationships/hyperlink" Target="http://hu.wikipedia.org/wiki/Szeptember_8.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http://hu.wikipedia.org/wik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hu.wikipedia.org/w/index.php?title=Gy%C5%91ry_Dezs%C5%91&amp;action=edit&amp;redlink=1" TargetMode="External"/><Relationship Id="rId4" Type="http://schemas.openxmlformats.org/officeDocument/2006/relationships/hyperlink" Target="http://hu.wikipedia.org/wiki/190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http://hu.wikipedia.org/wiki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u.wikipedia.org/w/index.php?title=Szombathy_Viktor&amp;action=edit&amp;redlink=1" TargetMode="External"/><Relationship Id="rId4" Type="http://schemas.openxmlformats.org/officeDocument/2006/relationships/hyperlink" Target="http://hu.wikipedia.org/wiki/190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http://hu.wikipedia.org/wik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Bart%C3%B3k_B%C3%A9la" TargetMode="External"/><Relationship Id="rId5" Type="http://schemas.openxmlformats.org/officeDocument/2006/relationships/hyperlink" Target="http://hu.wikipedia.org/wiki/P%C3%A1sztory_Ditta" TargetMode="External"/><Relationship Id="rId4" Type="http://schemas.openxmlformats.org/officeDocument/2006/relationships/hyperlink" Target="http://hu.wikipedia.org/wiki/190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Pet%C5%91fi_S%C3%A1ndor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iki/Rimaszombati_j%C3%A1r%C3%A1s" TargetMode="External"/><Relationship Id="rId3" Type="http://schemas.openxmlformats.org/officeDocument/2006/relationships/hyperlink" Target="http://hu.wikipedia.org/wiki/Rima" TargetMode="External"/><Relationship Id="rId7" Type="http://schemas.openxmlformats.org/officeDocument/2006/relationships/hyperlink" Target="http://hu.wikipedia.org/wiki/Beszterceb%C3%A1nyai_ker%C3%BCle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Szlov%C3%A1kia" TargetMode="External"/><Relationship Id="rId5" Type="http://schemas.openxmlformats.org/officeDocument/2006/relationships/hyperlink" Target="http://hu.wikipedia.org/wiki/N%C3%A9met_nyelv" TargetMode="External"/><Relationship Id="rId4" Type="http://schemas.openxmlformats.org/officeDocument/2006/relationships/hyperlink" Target="http://hu.wikipedia.org/wiki/Szlov%C3%A1k_nyel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iki/F%C3%A1jl:Flag_of_Slovakia.svg" TargetMode="External"/><Relationship Id="rId13" Type="http://schemas.openxmlformats.org/officeDocument/2006/relationships/hyperlink" Target="http://hu.wikipedia.org/wiki/G%C3%B6m%C3%B6r" TargetMode="External"/><Relationship Id="rId18" Type="http://schemas.openxmlformats.org/officeDocument/2006/relationships/hyperlink" Target="http://hu.wikipedia.org/wiki/M%C3%A9ter" TargetMode="External"/><Relationship Id="rId26" Type="http://schemas.openxmlformats.org/officeDocument/2006/relationships/hyperlink" Target="http://hu.wikipedia.org/wiki/F%C3%A1jl:Slovakia_-_background_map.png" TargetMode="External"/><Relationship Id="rId3" Type="http://schemas.openxmlformats.org/officeDocument/2006/relationships/image" Target="../media/image6.png"/><Relationship Id="rId21" Type="http://schemas.openxmlformats.org/officeDocument/2006/relationships/hyperlink" Target="http://stable.toolserver.org/geohack/geohack.php?pagename=Rimaszombat&amp;language=hu&amp;params=48_22_00_N_20_00_00_E_region:EU_type:city" TargetMode="External"/><Relationship Id="rId7" Type="http://schemas.openxmlformats.org/officeDocument/2006/relationships/hyperlink" Target="http://hu.wikipedia.org/wiki/Egyezm%C3%A9nyes_koordin%C3%A1lt_vil%C3%A1gid%C5%91" TargetMode="External"/><Relationship Id="rId12" Type="http://schemas.openxmlformats.org/officeDocument/2006/relationships/hyperlink" Target="http://hu.wikipedia.org/wiki/Szlov%C3%A1kia_turisztikai_r%C3%A9gi%C3%B3i" TargetMode="External"/><Relationship Id="rId17" Type="http://schemas.openxmlformats.org/officeDocument/2006/relationships/hyperlink" Target="http://hu.wikipedia.org/wiki/N%C3%A9gyzetkilom%C3%A9ter" TargetMode="External"/><Relationship Id="rId25" Type="http://schemas.openxmlformats.org/officeDocument/2006/relationships/image" Target="../media/image7.png"/><Relationship Id="rId2" Type="http://schemas.openxmlformats.org/officeDocument/2006/relationships/image" Target="http://hu.wikipedia.org/wiki/" TargetMode="External"/><Relationship Id="rId16" Type="http://schemas.openxmlformats.org/officeDocument/2006/relationships/hyperlink" Target="http://hu.wikipedia.org/wiki/N%C3%A9ps%C5%B1r%C5%B1s%C3%A9g" TargetMode="External"/><Relationship Id="rId20" Type="http://schemas.openxmlformats.org/officeDocument/2006/relationships/hyperlink" Target="http://hu.wikipedia.org/wiki/Id%C5%91z%C3%B3na" TargetMode="Externa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K%C3%B6z%C3%A9p-eur%C3%B3pai_id%C5%91" TargetMode="External"/><Relationship Id="rId11" Type="http://schemas.openxmlformats.org/officeDocument/2006/relationships/hyperlink" Target="http://hu.wikipedia.org/wiki/Rimaszombati_j%C3%A1r%C3%A1s" TargetMode="External"/><Relationship Id="rId24" Type="http://schemas.openxmlformats.org/officeDocument/2006/relationships/hyperlink" Target="http://obce.info/" TargetMode="External"/><Relationship Id="rId5" Type="http://schemas.openxmlformats.org/officeDocument/2006/relationships/hyperlink" Target="http://hu.wikipedia.org/w/index.php?title=Sablon:N%C3%A9pess%C3%A9g/Rimaszombat&amp;action=edit&amp;editintro=Sablon:N&#233;pess&#233;g/editintro" TargetMode="External"/><Relationship Id="rId15" Type="http://schemas.openxmlformats.org/officeDocument/2006/relationships/hyperlink" Target="http://hu.wikipedia.org/wiki/K%C3%B6rzeth%C3%ADv%C3%B3sz%C3%A1m" TargetMode="External"/><Relationship Id="rId23" Type="http://schemas.openxmlformats.org/officeDocument/2006/relationships/hyperlink" Target="http://www.statistics.sk/mosmis/run.html" TargetMode="External"/><Relationship Id="rId28" Type="http://schemas.openxmlformats.org/officeDocument/2006/relationships/hyperlink" Target="http://hu.wikipedia.org/wiki/F%C3%A1jl:Slovakia_-_outline_map.svg" TargetMode="External"/><Relationship Id="rId10" Type="http://schemas.openxmlformats.org/officeDocument/2006/relationships/hyperlink" Target="http://hu.wikipedia.org/wiki/Beszterceb%C3%A1nyai_ker%C3%BClet" TargetMode="External"/><Relationship Id="rId19" Type="http://schemas.openxmlformats.org/officeDocument/2006/relationships/hyperlink" Target="http://hu.wikipedia.org/wiki/Ter%C3%BClet" TargetMode="External"/><Relationship Id="rId4" Type="http://schemas.openxmlformats.org/officeDocument/2006/relationships/hyperlink" Target="http://hu.wikipedia.org/wiki/2005" TargetMode="External"/><Relationship Id="rId9" Type="http://schemas.openxmlformats.org/officeDocument/2006/relationships/hyperlink" Target="http://hu.wikipedia.org/wiki/Szlov%C3%A1kia" TargetMode="External"/><Relationship Id="rId14" Type="http://schemas.openxmlformats.org/officeDocument/2006/relationships/hyperlink" Target="http://hu.wikipedia.org/wiki/Ir%C3%A1ny%C3%ADt%C3%B3sz%C3%A1m" TargetMode="External"/><Relationship Id="rId22" Type="http://schemas.openxmlformats.org/officeDocument/2006/relationships/hyperlink" Target="http://www.rimavskasobota.sk/" TargetMode="External"/><Relationship Id="rId27" Type="http://schemas.openxmlformats.org/officeDocument/2006/relationships/image" Target="../media/image8.png"/><Relationship Id="rId30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44600" y="0"/>
            <a:ext cx="7772400" cy="2924175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>Špeciálna základná škola s VJM, Rimavská Sobota</a:t>
            </a: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>Magyar </a:t>
            </a: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>Tannyelvű Speciális Alapiskola </a:t>
            </a:r>
            <a:r>
              <a:rPr lang="hu-HU" sz="32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>, Rimaszombat</a:t>
            </a:r>
            <a:r>
              <a:rPr lang="hu-HU" sz="20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u-HU" sz="2000" kern="1200" dirty="0" smtClean="0">
                <a:solidFill>
                  <a:srgbClr val="990033"/>
                </a:solidFill>
                <a:latin typeface="Comic Sans MS" pitchFamily="66" charset="0"/>
                <a:ea typeface="+mn-ea"/>
                <a:cs typeface="+mn-cs"/>
              </a:rPr>
            </a:br>
            <a:endParaRPr lang="sk-SK" dirty="0" smtClean="0"/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Praktická škola </a:t>
            </a:r>
          </a:p>
          <a:p>
            <a:pPr eaLnBrk="1" hangingPunct="1"/>
            <a:r>
              <a:rPr lang="sk-SK" smtClean="0"/>
              <a:t>Výchova k mravnosti a občianstvu</a:t>
            </a:r>
          </a:p>
          <a:p>
            <a:pPr eaLnBrk="1" hangingPunct="1"/>
            <a:r>
              <a:rPr lang="sk-SK" smtClean="0"/>
              <a:t>2019/2020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3048000" y="838200"/>
            <a:ext cx="4438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Katolikus templom</a:t>
            </a:r>
          </a:p>
        </p:txBody>
      </p:sp>
      <p:pic>
        <p:nvPicPr>
          <p:cNvPr id="13315" name="Picture 3" descr="C:\Documents and Settings\Janos\Desktop\rimaszombat\2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92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2971800" y="5943600"/>
            <a:ext cx="4714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Katolikus templom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Janos\Desktop\rimaszombat\2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"/>
            <a:ext cx="792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3124200" y="5791200"/>
            <a:ext cx="5219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Református templom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Janos\Desktop\rimaszombat\2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04800"/>
            <a:ext cx="792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47800" y="5715000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>
                <a:solidFill>
                  <a:srgbClr val="CCFFFF"/>
                </a:solidFill>
              </a:rPr>
              <a:t>Holokauszt – emlékmű ( a városból elhurcolt több mint 1200 zsidó lakosnak állít emléket)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anos\Desktop\rimaszombat\2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04800"/>
            <a:ext cx="8001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295400" y="5562600"/>
            <a:ext cx="78486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sz="2800">
                <a:solidFill>
                  <a:srgbClr val="CCFFFF"/>
                </a:solidFill>
                <a:latin typeface="Times New Roman" pitchFamily="18" charset="0"/>
              </a:rPr>
              <a:t>A régi vármegyeháza épülete a Főtéren, ma járási könyvtár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Janos\Desktop\rimaszombat\rs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81000"/>
            <a:ext cx="8001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3276600" y="5638800"/>
            <a:ext cx="3676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/>
              </a:rPr>
              <a:t>Vármegyeháza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Documents and Settings\Janos\Desktop\rimaszombat\Rimaszombat%2C_megyei_hiva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8229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295400" y="457200"/>
            <a:ext cx="7848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</a:rPr>
              <a:t>Az egykori </a:t>
            </a:r>
            <a:r>
              <a:rPr lang="sk-SK" b="1">
                <a:latin typeface="Times New Roman" pitchFamily="18" charset="0"/>
              </a:rPr>
              <a:t>megyei hivatal</a:t>
            </a:r>
            <a:r>
              <a:rPr lang="sk-SK">
                <a:latin typeface="Times New Roman" pitchFamily="18" charset="0"/>
              </a:rPr>
              <a:t>, majd pénzügyigazgatóság, majd kaszárnya épülete a Főtéren. Ma szakközépiskola. Miks Ferenc tervezte az 1840-es években a Fekete Sas szálloda épületeként.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Janos\Desktop\rimaszombat\1860261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"/>
            <a:ext cx="792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886200" y="5181600"/>
            <a:ext cx="2609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Városháza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Janos\Desktop\rimaszombat\2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"/>
            <a:ext cx="792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3276600" y="5181600"/>
            <a:ext cx="4010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Gömöri Múzeum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981200" y="838200"/>
            <a:ext cx="6629400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Impact"/>
              </a:rPr>
              <a:t>Városunk hírességei: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600200" y="2590800"/>
            <a:ext cx="7162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 Ferenczy István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Tompa Mihály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Blaha Lujza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Győri Dezső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Szombathy Viktor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Pásztory Ditta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Petőfi Sándor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Janos\Desktop\rimaszombat\Rimaszombat,_Ferenczy_István_emlékmű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62600" y="-67056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5525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>
              <a:buFontTx/>
              <a:buChar char="•"/>
            </a:pPr>
            <a:r>
              <a:rPr lang="sk-SK">
                <a:solidFill>
                  <a:srgbClr val="CCFFFF"/>
                </a:solidFill>
                <a:latin typeface="Times New Roman" pitchFamily="18" charset="0"/>
              </a:rPr>
              <a:t>Itt született 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  <a:hlinkClick r:id="rId4" tooltip="1792"/>
              </a:rPr>
              <a:t>1792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</a:rPr>
              <a:t>. 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  <a:hlinkClick r:id="rId5" tooltip="Február 24."/>
              </a:rPr>
              <a:t>február 24-én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</a:rPr>
              <a:t> és itt nyugszik 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  <a:hlinkClick r:id="rId6" tooltip="Ferenczy István"/>
              </a:rPr>
              <a:t>Ferenczy István</a:t>
            </a:r>
            <a:r>
              <a:rPr lang="sk-SK">
                <a:solidFill>
                  <a:srgbClr val="CCFFFF"/>
                </a:solidFill>
                <a:latin typeface="Times New Roman" pitchFamily="18" charset="0"/>
              </a:rPr>
              <a:t> szobrászművész</a:t>
            </a:r>
          </a:p>
          <a:p>
            <a:pPr eaLnBrk="0" hangingPunct="0"/>
            <a:endParaRPr lang="sk-SK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Rimas</a:t>
            </a:r>
            <a:r>
              <a:rPr lang="sk-SK" smtClean="0"/>
              <a:t>zombat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pic>
        <p:nvPicPr>
          <p:cNvPr id="2053" name="Picture 5" descr="C:\Documents and Settings\Janos\Desktop\rimaszombat\5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 rot="5400000">
            <a:off x="-2571750" y="3028950"/>
            <a:ext cx="6400800" cy="6477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Rimavská Sobota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Janos\Desktop\rimaszombat\089rip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4267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410200" y="1447800"/>
            <a:ext cx="37338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/>
            <a:r>
              <a:rPr lang="sk-SK" sz="4400">
                <a:latin typeface="Times New Roman" pitchFamily="18" charset="0"/>
              </a:rPr>
              <a:t>Itt született </a:t>
            </a:r>
          </a:p>
          <a:p>
            <a:pPr lvl="1" algn="ctr" eaLnBrk="0" hangingPunct="0"/>
            <a:r>
              <a:rPr lang="sk-SK" sz="4400">
                <a:latin typeface="Times New Roman" pitchFamily="18" charset="0"/>
                <a:hlinkClick r:id="rId3" tooltip="1817"/>
              </a:rPr>
              <a:t>1817</a:t>
            </a:r>
            <a:r>
              <a:rPr lang="sk-SK" sz="4400">
                <a:latin typeface="Times New Roman" pitchFamily="18" charset="0"/>
              </a:rPr>
              <a:t>. </a:t>
            </a:r>
            <a:r>
              <a:rPr lang="sk-SK" sz="4400">
                <a:latin typeface="Times New Roman" pitchFamily="18" charset="0"/>
                <a:hlinkClick r:id="rId4" tooltip="Szeptember 28."/>
              </a:rPr>
              <a:t>szeptember 28-án</a:t>
            </a:r>
            <a:r>
              <a:rPr lang="sk-SK" sz="4400">
                <a:latin typeface="Times New Roman" pitchFamily="18" charset="0"/>
              </a:rPr>
              <a:t> </a:t>
            </a:r>
          </a:p>
          <a:p>
            <a:pPr lvl="1" algn="ctr" eaLnBrk="0" hangingPunct="0"/>
            <a:r>
              <a:rPr lang="sk-SK" sz="4400">
                <a:latin typeface="Times New Roman" pitchFamily="18" charset="0"/>
                <a:hlinkClick r:id="rId5" tooltip="Tompa Mihály"/>
              </a:rPr>
              <a:t>Tompa Mihály</a:t>
            </a:r>
            <a:r>
              <a:rPr lang="sk-SK" sz="4400">
                <a:latin typeface="Times New Roman" pitchFamily="18" charset="0"/>
              </a:rPr>
              <a:t> költő. </a:t>
            </a:r>
          </a:p>
          <a:p>
            <a:pPr algn="ctr" eaLnBrk="0" hangingPunct="0"/>
            <a:endParaRPr lang="sk-SK" sz="4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Janos\Desktop\rimaszombat\2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5715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495800" y="2971800"/>
            <a:ext cx="46482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 sz="2000">
              <a:latin typeface="Times New Roman" pitchFamily="18" charset="0"/>
            </a:endParaRPr>
          </a:p>
          <a:p>
            <a:pPr lvl="1" algn="ctr" eaLnBrk="0" hangingPunct="0">
              <a:buFontTx/>
              <a:buChar char="•"/>
            </a:pPr>
            <a:r>
              <a:rPr lang="sk-SK" b="1">
                <a:solidFill>
                  <a:schemeClr val="accent1"/>
                </a:solidFill>
                <a:latin typeface="Times New Roman" pitchFamily="18" charset="0"/>
              </a:rPr>
              <a:t>Itt született </a:t>
            </a:r>
          </a:p>
          <a:p>
            <a:pPr lvl="1" algn="ctr" eaLnBrk="0" hangingPunct="0">
              <a:buFontTx/>
              <a:buChar char="•"/>
            </a:pPr>
            <a:r>
              <a:rPr lang="sk-SK" b="1">
                <a:latin typeface="Times New Roman" pitchFamily="18" charset="0"/>
                <a:hlinkClick r:id="rId3" tooltip="1850"/>
              </a:rPr>
              <a:t>1850</a:t>
            </a:r>
            <a:r>
              <a:rPr lang="sk-SK" b="1">
                <a:latin typeface="Times New Roman" pitchFamily="18" charset="0"/>
              </a:rPr>
              <a:t>. </a:t>
            </a:r>
            <a:r>
              <a:rPr lang="sk-SK" b="1">
                <a:latin typeface="Times New Roman" pitchFamily="18" charset="0"/>
                <a:hlinkClick r:id="rId4" tooltip="Szeptember 8."/>
              </a:rPr>
              <a:t>szeptember 8-án</a:t>
            </a:r>
            <a:r>
              <a:rPr lang="sk-SK" b="1">
                <a:latin typeface="Times New Roman" pitchFamily="18" charset="0"/>
              </a:rPr>
              <a:t> </a:t>
            </a:r>
            <a:r>
              <a:rPr lang="sk-SK" b="1">
                <a:latin typeface="Times New Roman" pitchFamily="18" charset="0"/>
                <a:hlinkClick r:id="rId5" tooltip="Blaha Lujza"/>
              </a:rPr>
              <a:t>Blaha Lujza</a:t>
            </a:r>
            <a:r>
              <a:rPr lang="sk-SK" b="1">
                <a:latin typeface="Times New Roman" pitchFamily="18" charset="0"/>
              </a:rPr>
              <a:t> </a:t>
            </a:r>
            <a:r>
              <a:rPr lang="sk-SK">
                <a:solidFill>
                  <a:schemeClr val="accent1"/>
                </a:solidFill>
                <a:latin typeface="Times New Roman" pitchFamily="18" charset="0"/>
              </a:rPr>
              <a:t>színművésznő,</a:t>
            </a:r>
            <a:r>
              <a:rPr lang="sk-SK" b="1">
                <a:latin typeface="Times New Roman" pitchFamily="18" charset="0"/>
              </a:rPr>
              <a:t> a </a:t>
            </a:r>
            <a:r>
              <a:rPr lang="sk-SK" b="1">
                <a:solidFill>
                  <a:schemeClr val="accent1"/>
                </a:solidFill>
                <a:latin typeface="Times New Roman" pitchFamily="18" charset="0"/>
              </a:rPr>
              <a:t>budapesti</a:t>
            </a:r>
            <a:r>
              <a:rPr lang="sk-SK" b="1">
                <a:latin typeface="Times New Roman" pitchFamily="18" charset="0"/>
              </a:rPr>
              <a:t> </a:t>
            </a:r>
            <a:r>
              <a:rPr lang="sk-SK" b="1">
                <a:latin typeface="Times New Roman" pitchFamily="18" charset="0"/>
                <a:hlinkClick r:id="rId6" tooltip="Nemzeti Színház"/>
              </a:rPr>
              <a:t>Nemzeti Színház</a:t>
            </a:r>
            <a:r>
              <a:rPr lang="sk-SK" b="1">
                <a:latin typeface="Times New Roman" pitchFamily="18" charset="0"/>
              </a:rPr>
              <a:t> </a:t>
            </a:r>
            <a:r>
              <a:rPr lang="sk-SK" b="1">
                <a:solidFill>
                  <a:schemeClr val="accent1"/>
                </a:solidFill>
                <a:latin typeface="Times New Roman" pitchFamily="18" charset="0"/>
              </a:rPr>
              <a:t>örökös </a:t>
            </a:r>
            <a:r>
              <a:rPr lang="sk-SK" b="1">
                <a:latin typeface="Times New Roman" pitchFamily="18" charset="0"/>
              </a:rPr>
              <a:t>tagja. </a:t>
            </a:r>
          </a:p>
          <a:p>
            <a:pPr algn="ctr" eaLnBrk="0" hangingPunct="0"/>
            <a:endParaRPr lang="sk-SK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Janos\Desktop\rimaszombat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62200" y="-7543800"/>
            <a:ext cx="16306800" cy="217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438400" y="0"/>
            <a:ext cx="5562600" cy="17383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>
              <a:buFontTx/>
              <a:buChar char="•"/>
            </a:pPr>
            <a:r>
              <a:rPr lang="sk-SK" sz="2800">
                <a:latin typeface="Times New Roman" pitchFamily="18" charset="0"/>
              </a:rPr>
              <a:t>Itt született </a:t>
            </a:r>
            <a:r>
              <a:rPr lang="sk-SK" sz="2800">
                <a:latin typeface="Times New Roman" pitchFamily="18" charset="0"/>
                <a:hlinkClick r:id="rId4" tooltip="1900"/>
              </a:rPr>
              <a:t>1900</a:t>
            </a:r>
            <a:r>
              <a:rPr lang="sk-SK" sz="2800">
                <a:latin typeface="Times New Roman" pitchFamily="18" charset="0"/>
              </a:rPr>
              <a:t>-ban </a:t>
            </a:r>
          </a:p>
          <a:p>
            <a:pPr lvl="1" algn="ctr" eaLnBrk="0" hangingPunct="0">
              <a:buFontTx/>
              <a:buChar char="•"/>
            </a:pPr>
            <a:r>
              <a:rPr lang="sk-SK" sz="2800">
                <a:solidFill>
                  <a:srgbClr val="CC2200"/>
                </a:solidFill>
                <a:latin typeface="Times New Roman" pitchFamily="18" charset="0"/>
                <a:hlinkClick r:id="rId5" tooltip="Győry Dezső (megíratlan szócikk)"/>
              </a:rPr>
              <a:t>Győry Dezső</a:t>
            </a:r>
            <a:r>
              <a:rPr lang="sk-SK" sz="2800">
                <a:latin typeface="Times New Roman" pitchFamily="18" charset="0"/>
              </a:rPr>
              <a:t> író, újságíró. </a:t>
            </a:r>
          </a:p>
          <a:p>
            <a:pPr eaLnBrk="0" hangingPunct="0"/>
            <a:endParaRPr lang="sk-SK" sz="2800">
              <a:latin typeface="Times New Roman" pitchFamily="18" charset="0"/>
            </a:endParaRPr>
          </a:p>
        </p:txBody>
      </p:sp>
      <p:pic>
        <p:nvPicPr>
          <p:cNvPr id="24580" name="Picture 4" descr="C:\Documents and Settings\Janos\Desktop\rimaszombat\gyor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533400"/>
            <a:ext cx="2349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Janos\Desktop\rimaszombat\vik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57200"/>
            <a:ext cx="4114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791200" y="1371600"/>
            <a:ext cx="28956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Itt született </a:t>
            </a:r>
            <a:r>
              <a:rPr lang="sk-SK" sz="2800">
                <a:latin typeface="Times New Roman" pitchFamily="18" charset="0"/>
                <a:hlinkClick r:id="rId4" tooltip="1902"/>
              </a:rPr>
              <a:t>1902</a:t>
            </a:r>
            <a:r>
              <a:rPr lang="sk-SK" sz="2800">
                <a:latin typeface="Times New Roman" pitchFamily="18" charset="0"/>
              </a:rPr>
              <a:t>-ben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 </a:t>
            </a:r>
            <a:r>
              <a:rPr lang="sk-SK" sz="2800">
                <a:solidFill>
                  <a:srgbClr val="CC2200"/>
                </a:solidFill>
                <a:latin typeface="Times New Roman" pitchFamily="18" charset="0"/>
                <a:hlinkClick r:id="rId5" tooltip="Szombathy Viktor (megíratlan szócikk)"/>
              </a:rPr>
              <a:t>Szombathy Viktor</a:t>
            </a:r>
            <a:r>
              <a:rPr lang="sk-SK" sz="2800">
                <a:latin typeface="Times New Roman" pitchFamily="18" charset="0"/>
              </a:rPr>
              <a:t> </a:t>
            </a:r>
            <a:r>
              <a:rPr lang="sk-SK" sz="2800" b="1">
                <a:latin typeface="Times New Roman" pitchFamily="18" charset="0"/>
              </a:rPr>
              <a:t>író, </a:t>
            </a:r>
          </a:p>
          <a:p>
            <a:pPr lvl="1" algn="ctr" eaLnBrk="0" hangingPunct="0"/>
            <a:r>
              <a:rPr lang="sk-SK" sz="2800" b="1">
                <a:latin typeface="Times New Roman" pitchFamily="18" charset="0"/>
              </a:rPr>
              <a:t>újságíró,</a:t>
            </a:r>
            <a:r>
              <a:rPr lang="sk-SK" sz="2800">
                <a:latin typeface="Times New Roman" pitchFamily="18" charset="0"/>
              </a:rPr>
              <a:t> akit írásai alapján 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a "szlovákiai Mikszáthnak" 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neveztek. </a:t>
            </a:r>
          </a:p>
          <a:p>
            <a:pPr algn="ctr" eaLnBrk="0" hangingPunct="0"/>
            <a:endParaRPr lang="sk-SK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Janos\Desktop\rimaszombat\normal_image_61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04800"/>
            <a:ext cx="792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371600" y="4648200"/>
            <a:ext cx="7772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>
              <a:buFontTx/>
              <a:buChar char="•"/>
            </a:pPr>
            <a:r>
              <a:rPr lang="sk-SK" sz="3200">
                <a:latin typeface="Times New Roman" pitchFamily="18" charset="0"/>
              </a:rPr>
              <a:t>Itt született </a:t>
            </a:r>
            <a:r>
              <a:rPr lang="sk-SK" sz="3200">
                <a:latin typeface="Times New Roman" pitchFamily="18" charset="0"/>
                <a:hlinkClick r:id="rId4" tooltip="1903"/>
              </a:rPr>
              <a:t>1903</a:t>
            </a:r>
            <a:r>
              <a:rPr lang="sk-SK" sz="3200">
                <a:latin typeface="Times New Roman" pitchFamily="18" charset="0"/>
              </a:rPr>
              <a:t>-ban </a:t>
            </a:r>
            <a:r>
              <a:rPr lang="sk-SK" sz="3200">
                <a:solidFill>
                  <a:srgbClr val="000000"/>
                </a:solidFill>
                <a:latin typeface="Times New Roman" pitchFamily="18" charset="0"/>
                <a:hlinkClick r:id="rId5" tooltip="Pásztory Ditta"/>
              </a:rPr>
              <a:t>Pásztory Ditta</a:t>
            </a:r>
            <a:r>
              <a:rPr lang="sk-SK" sz="3200">
                <a:latin typeface="Times New Roman" pitchFamily="18" charset="0"/>
              </a:rPr>
              <a:t> zongoraművésznő, </a:t>
            </a:r>
            <a:r>
              <a:rPr lang="sk-SK" sz="3200">
                <a:latin typeface="Times New Roman" pitchFamily="18" charset="0"/>
                <a:hlinkClick r:id="rId6" tooltip="Bartók Béla"/>
              </a:rPr>
              <a:t>Bartók Béla</a:t>
            </a:r>
            <a:r>
              <a:rPr lang="sk-SK" sz="3200">
                <a:latin typeface="Times New Roman" pitchFamily="18" charset="0"/>
              </a:rPr>
              <a:t> felesége, Bartók is fellépett a városban. </a:t>
            </a:r>
          </a:p>
          <a:p>
            <a:pPr algn="ctr" eaLnBrk="0" hangingPunct="0"/>
            <a:endParaRPr lang="sk-SK" sz="3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Janos\Desktop\rimaszombat\6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4495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15000" y="685800"/>
            <a:ext cx="3048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>
              <a:latin typeface="Times New Roman" pitchFamily="18" charset="0"/>
            </a:endParaRP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A Huszth-házban szállt meg 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1845-ben </a:t>
            </a:r>
            <a:r>
              <a:rPr lang="sk-SK" sz="2800">
                <a:latin typeface="Times New Roman" pitchFamily="18" charset="0"/>
                <a:hlinkClick r:id="rId3" tooltip="Petőfi Sándor"/>
              </a:rPr>
              <a:t>Petőfi Sándor</a:t>
            </a:r>
            <a:r>
              <a:rPr lang="sk-SK" sz="2800">
                <a:latin typeface="Times New Roman" pitchFamily="18" charset="0"/>
              </a:rPr>
              <a:t>, 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a ház falán </a:t>
            </a:r>
          </a:p>
          <a:p>
            <a:pPr lvl="1" algn="ctr" eaLnBrk="0" hangingPunct="0"/>
            <a:r>
              <a:rPr lang="sk-SK" sz="2800">
                <a:latin typeface="Times New Roman" pitchFamily="18" charset="0"/>
              </a:rPr>
              <a:t>márványtábla emlékeztet erre. </a:t>
            </a:r>
          </a:p>
          <a:p>
            <a:pPr algn="ctr" eaLnBrk="0" hangingPunct="0"/>
            <a:endParaRPr lang="sk-SK" sz="2800">
              <a:latin typeface="Times New Roman" pitchFamily="18" charset="0"/>
            </a:endParaRPr>
          </a:p>
        </p:txBody>
      </p:sp>
      <p:pic>
        <p:nvPicPr>
          <p:cNvPr id="30724" name="Picture 4" descr="C:\Documents and Settings\Janos\Desktop\rimaszombat\200606241723_200605291916_pere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267200"/>
            <a:ext cx="2438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5129" name="WordArt 9"/>
          <p:cNvSpPr>
            <a:spLocks noChangeArrowheads="1" noChangeShapeType="1" noTextEdit="1"/>
          </p:cNvSpPr>
          <p:nvPr/>
        </p:nvSpPr>
        <p:spPr bwMode="auto">
          <a:xfrm rot="5400000">
            <a:off x="-2133600" y="2971800"/>
            <a:ext cx="5486400" cy="12192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Rimaszombat</a:t>
            </a:r>
          </a:p>
        </p:txBody>
      </p:sp>
      <p:pic>
        <p:nvPicPr>
          <p:cNvPr id="5133" name="Picture 13" descr="C:\Documents and Settings\Janos\Desktop\rimaszombat\Rimaszombat_l%C3%A1tk%C3%A9pe%2C_1769%2C_festm%C3%A9ny_a_G%C3%B6m%C3%B6ri_M%C3%BAzeum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92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371600" y="2362200"/>
            <a:ext cx="7391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sz="2800">
                <a:latin typeface="Times New Roman" pitchFamily="18" charset="0"/>
              </a:rPr>
              <a:t>Nevét szombati napokon tartott hetivásárairól kapta. Nevének előtagja a </a:t>
            </a:r>
            <a:r>
              <a:rPr lang="sk-SK" sz="2800">
                <a:latin typeface="Times New Roman" pitchFamily="18" charset="0"/>
                <a:hlinkClick r:id="rId3" tooltip="Rima"/>
              </a:rPr>
              <a:t>Rima</a:t>
            </a:r>
            <a:r>
              <a:rPr lang="sk-SK" sz="2800">
                <a:latin typeface="Times New Roman" pitchFamily="18" charset="0"/>
              </a:rPr>
              <a:t> folyó melletti fekvésére utal.</a:t>
            </a:r>
          </a:p>
          <a:p>
            <a:pPr algn="ctr" eaLnBrk="0" hangingPunct="0"/>
            <a:endParaRPr lang="sk-SK" sz="2800">
              <a:latin typeface="Times New Roman" pitchFamily="18" charset="0"/>
            </a:endParaRPr>
          </a:p>
        </p:txBody>
      </p:sp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819400" y="1371600"/>
            <a:ext cx="4410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</a:rPr>
              <a:t>Nevének eredete: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295400" y="4267200"/>
            <a:ext cx="7848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sz="2800" b="1">
                <a:latin typeface="Times New Roman" pitchFamily="18" charset="0"/>
              </a:rPr>
              <a:t>Rimaszombat</a:t>
            </a:r>
            <a:r>
              <a:rPr lang="sk-SK" sz="2800">
                <a:latin typeface="Times New Roman" pitchFamily="18" charset="0"/>
              </a:rPr>
              <a:t> (</a:t>
            </a:r>
            <a:r>
              <a:rPr lang="sk-SK" sz="2800">
                <a:latin typeface="Times New Roman" pitchFamily="18" charset="0"/>
                <a:hlinkClick r:id="rId4" tooltip="Szlovák nyelv"/>
              </a:rPr>
              <a:t>szlovákul</a:t>
            </a:r>
            <a:r>
              <a:rPr lang="sk-SK" sz="2800">
                <a:latin typeface="Times New Roman" pitchFamily="18" charset="0"/>
              </a:rPr>
              <a:t> </a:t>
            </a:r>
            <a:r>
              <a:rPr lang="sk-SK" sz="2800" i="1">
                <a:latin typeface="Times New Roman" pitchFamily="18" charset="0"/>
              </a:rPr>
              <a:t>Rimavská Sobota,</a:t>
            </a:r>
            <a:r>
              <a:rPr lang="sk-SK" sz="2800">
                <a:latin typeface="Times New Roman" pitchFamily="18" charset="0"/>
              </a:rPr>
              <a:t> </a:t>
            </a:r>
            <a:r>
              <a:rPr lang="sk-SK" sz="2800">
                <a:latin typeface="Times New Roman" pitchFamily="18" charset="0"/>
                <a:hlinkClick r:id="rId5" tooltip="Német nyelv"/>
              </a:rPr>
              <a:t>németül</a:t>
            </a:r>
            <a:r>
              <a:rPr lang="sk-SK" sz="2800">
                <a:latin typeface="Times New Roman" pitchFamily="18" charset="0"/>
              </a:rPr>
              <a:t> </a:t>
            </a:r>
            <a:r>
              <a:rPr lang="sk-SK" sz="2800" i="1">
                <a:latin typeface="Times New Roman" pitchFamily="18" charset="0"/>
              </a:rPr>
              <a:t>Gross-Steffelsdorf):</a:t>
            </a:r>
            <a:r>
              <a:rPr lang="sk-SK" sz="2800">
                <a:latin typeface="Times New Roman" pitchFamily="18" charset="0"/>
              </a:rPr>
              <a:t> város </a:t>
            </a:r>
            <a:r>
              <a:rPr lang="sk-SK" sz="2800">
                <a:latin typeface="Times New Roman" pitchFamily="18" charset="0"/>
                <a:hlinkClick r:id="rId6" tooltip="Szlovákia"/>
              </a:rPr>
              <a:t>Szlovákiában</a:t>
            </a:r>
            <a:r>
              <a:rPr lang="sk-SK" sz="2800">
                <a:latin typeface="Times New Roman" pitchFamily="18" charset="0"/>
              </a:rPr>
              <a:t>. A </a:t>
            </a:r>
            <a:r>
              <a:rPr lang="sk-SK" sz="2800">
                <a:latin typeface="Times New Roman" pitchFamily="18" charset="0"/>
                <a:hlinkClick r:id="rId7" tooltip="Besztercebányai kerület"/>
              </a:rPr>
              <a:t>Besztercebányai kerület</a:t>
            </a:r>
            <a:r>
              <a:rPr lang="sk-SK" sz="2800">
                <a:latin typeface="Times New Roman" pitchFamily="18" charset="0"/>
              </a:rPr>
              <a:t> </a:t>
            </a:r>
            <a:r>
              <a:rPr lang="sk-SK" sz="2800">
                <a:latin typeface="Times New Roman" pitchFamily="18" charset="0"/>
                <a:hlinkClick r:id="rId8" tooltip="Rimaszombati járás"/>
              </a:rPr>
              <a:t>Rimaszombati járásának</a:t>
            </a:r>
            <a:r>
              <a:rPr lang="sk-SK" sz="2800">
                <a:latin typeface="Times New Roman" pitchFamily="18" charset="0"/>
              </a:rPr>
              <a:t> székhelye.</a:t>
            </a:r>
          </a:p>
          <a:p>
            <a:pPr algn="ctr" eaLnBrk="0" hangingPunct="0"/>
            <a:endParaRPr lang="sk-SK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3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667000" y="11430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Rimaszombat címere</a:t>
            </a:r>
          </a:p>
        </p:txBody>
      </p:sp>
      <p:pic>
        <p:nvPicPr>
          <p:cNvPr id="8197" name="Picture 5" descr="C:\Documents and Settings\Janos\Desktop\rimaszombat\Rimasz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438400"/>
            <a:ext cx="2286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665288" y="2189163"/>
            <a:ext cx="9144000" cy="0"/>
          </a:xfrm>
          <a:prstGeom prst="rect">
            <a:avLst/>
          </a:prstGeom>
          <a:solidFill>
            <a:srgbClr val="FFFFE6"/>
          </a:solidFill>
          <a:ln w="9525">
            <a:noFill/>
            <a:miter lim="800000"/>
            <a:headEnd/>
            <a:tailEnd/>
          </a:ln>
          <a:effectLst/>
        </p:spPr>
        <p:txBody>
          <a:bodyPr lIns="158700" tIns="0" rIns="0" bIns="79350">
            <a:spAutoFit/>
          </a:bodyPr>
          <a:lstStyle/>
          <a:p>
            <a:endParaRPr lang="sk-SK"/>
          </a:p>
        </p:txBody>
      </p:sp>
      <p:sp>
        <p:nvSpPr>
          <p:cNvPr id="8195" name="Rectangle 77"/>
          <p:cNvSpPr>
            <a:spLocks noChangeArrowheads="1"/>
          </p:cNvSpPr>
          <p:nvPr/>
        </p:nvSpPr>
        <p:spPr bwMode="auto">
          <a:xfrm>
            <a:off x="1409700" y="-1630363"/>
            <a:ext cx="9144000" cy="0"/>
          </a:xfrm>
          <a:prstGeom prst="rect">
            <a:avLst/>
          </a:prstGeom>
          <a:solidFill>
            <a:srgbClr val="FFFFE6"/>
          </a:solidFill>
          <a:ln w="9525">
            <a:noFill/>
            <a:miter lim="800000"/>
            <a:headEnd/>
            <a:tailEnd/>
          </a:ln>
          <a:effectLst/>
        </p:spPr>
        <p:txBody>
          <a:bodyPr lIns="158700" tIns="0" rIns="0" bIns="79350">
            <a:spAutoFit/>
          </a:bodyPr>
          <a:lstStyle/>
          <a:p>
            <a:endParaRPr lang="sk-SK"/>
          </a:p>
        </p:txBody>
      </p:sp>
      <p:sp>
        <p:nvSpPr>
          <p:cNvPr id="8196" name="Rectangle 117"/>
          <p:cNvSpPr>
            <a:spLocks noChangeArrowheads="1"/>
          </p:cNvSpPr>
          <p:nvPr/>
        </p:nvSpPr>
        <p:spPr bwMode="auto">
          <a:xfrm>
            <a:off x="5867400" y="3886200"/>
            <a:ext cx="2232025" cy="609600"/>
          </a:xfrm>
          <a:prstGeom prst="rect">
            <a:avLst/>
          </a:prstGeom>
          <a:solidFill>
            <a:srgbClr val="FFFF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t"/>
            <a:r>
              <a:rPr lang="sk-SK" sz="100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sk-SK" sz="1000">
                <a:solidFill>
                  <a:srgbClr val="000000"/>
                </a:solidFill>
                <a:latin typeface="Times New Roman" pitchFamily="18" charset="0"/>
              </a:rPr>
            </a:br>
            <a:endParaRPr lang="sk-SK">
              <a:latin typeface="Times New Roman" pitchFamily="18" charset="0"/>
            </a:endParaRPr>
          </a:p>
        </p:txBody>
      </p:sp>
      <p:pic>
        <p:nvPicPr>
          <p:cNvPr id="10358" name="Picture 118" descr="Rimaszomb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9700" y="-1630363"/>
            <a:ext cx="92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9" name="Rectangle 119"/>
          <p:cNvSpPr>
            <a:spLocks noChangeArrowheads="1"/>
          </p:cNvSpPr>
          <p:nvPr/>
        </p:nvSpPr>
        <p:spPr bwMode="auto">
          <a:xfrm>
            <a:off x="1489075" y="-1868488"/>
            <a:ext cx="2540000" cy="244475"/>
          </a:xfrm>
          <a:prstGeom prst="rect">
            <a:avLst/>
          </a:prstGeom>
          <a:solidFill>
            <a:srgbClr val="FFFF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t"/>
            <a:r>
              <a:rPr lang="sk-SK" sz="1000" b="1">
                <a:solidFill>
                  <a:srgbClr val="000000"/>
                </a:solidFill>
                <a:latin typeface="Times New Roman" pitchFamily="18" charset="0"/>
              </a:rPr>
              <a:t>Rimaszombat</a:t>
            </a:r>
            <a:endParaRPr lang="sk-SK">
              <a:latin typeface="Times New Roman" pitchFamily="18" charset="0"/>
            </a:endParaRPr>
          </a:p>
        </p:txBody>
      </p:sp>
      <p:grpSp>
        <p:nvGrpSpPr>
          <p:cNvPr id="8199" name="Group 229"/>
          <p:cNvGrpSpPr>
            <a:grpSpLocks/>
          </p:cNvGrpSpPr>
          <p:nvPr/>
        </p:nvGrpSpPr>
        <p:grpSpPr bwMode="auto">
          <a:xfrm>
            <a:off x="1524000" y="762000"/>
            <a:ext cx="6324600" cy="5553075"/>
            <a:chOff x="0" y="0"/>
            <a:chExt cx="3984" cy="3498"/>
          </a:xfrm>
        </p:grpSpPr>
        <p:sp>
          <p:nvSpPr>
            <p:cNvPr id="8206" name="Rectangle 79"/>
            <p:cNvSpPr>
              <a:spLocks noChangeArrowheads="1"/>
            </p:cNvSpPr>
            <p:nvPr/>
          </p:nvSpPr>
          <p:spPr bwMode="auto">
            <a:xfrm>
              <a:off x="0" y="166"/>
              <a:ext cx="1104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 b="1">
                  <a:solidFill>
                    <a:srgbClr val="000000"/>
                  </a:solidFill>
                  <a:latin typeface="Times New Roman" pitchFamily="18" charset="0"/>
                </a:rPr>
                <a:t>Ország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07" name="Rectangle 89"/>
            <p:cNvSpPr>
              <a:spLocks noChangeArrowheads="1"/>
            </p:cNvSpPr>
            <p:nvPr/>
          </p:nvSpPr>
          <p:spPr bwMode="auto">
            <a:xfrm>
              <a:off x="1104" y="793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város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08" name="Rectangle 91"/>
            <p:cNvSpPr>
              <a:spLocks noChangeArrowheads="1"/>
            </p:cNvSpPr>
            <p:nvPr/>
          </p:nvSpPr>
          <p:spPr bwMode="auto">
            <a:xfrm>
              <a:off x="1104" y="947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1270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09" name="Rectangle 93"/>
            <p:cNvSpPr>
              <a:spLocks noChangeArrowheads="1"/>
            </p:cNvSpPr>
            <p:nvPr/>
          </p:nvSpPr>
          <p:spPr bwMode="auto">
            <a:xfrm>
              <a:off x="1104" y="1101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Štefan Cirfuš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10" name="Rectangle 95"/>
            <p:cNvSpPr>
              <a:spLocks noChangeArrowheads="1"/>
            </p:cNvSpPr>
            <p:nvPr/>
          </p:nvSpPr>
          <p:spPr bwMode="auto">
            <a:xfrm>
              <a:off x="1104" y="1255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979 01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11" name="Rectangle 97"/>
            <p:cNvSpPr>
              <a:spLocks noChangeArrowheads="1"/>
            </p:cNvSpPr>
            <p:nvPr/>
          </p:nvSpPr>
          <p:spPr bwMode="auto">
            <a:xfrm>
              <a:off x="1104" y="1409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047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12" name="Rectangle 99"/>
            <p:cNvSpPr>
              <a:spLocks noChangeArrowheads="1"/>
            </p:cNvSpPr>
            <p:nvPr/>
          </p:nvSpPr>
          <p:spPr bwMode="auto">
            <a:xfrm>
              <a:off x="0" y="1729"/>
              <a:ext cx="1104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 b="1">
                  <a:solidFill>
                    <a:srgbClr val="000000"/>
                  </a:solidFill>
                  <a:latin typeface="Times New Roman" pitchFamily="18" charset="0"/>
                </a:rPr>
                <a:t>Teljes népesség</a:t>
              </a:r>
              <a:endParaRPr lang="sk-SK">
                <a:latin typeface="Times New Roman" pitchFamily="18" charset="0"/>
              </a:endParaRPr>
            </a:p>
          </p:txBody>
        </p:sp>
        <p:sp>
          <p:nvSpPr>
            <p:cNvPr id="8213" name="Rectangle 100"/>
            <p:cNvSpPr>
              <a:spLocks noChangeArrowheads="1"/>
            </p:cNvSpPr>
            <p:nvPr/>
          </p:nvSpPr>
          <p:spPr bwMode="auto">
            <a:xfrm>
              <a:off x="1104" y="1729"/>
              <a:ext cx="2880" cy="154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t"/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24 425 fő </a:t>
              </a:r>
              <a:r>
                <a:rPr lang="sk-SK" sz="9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sk-SK" sz="900">
                  <a:solidFill>
                    <a:srgbClr val="000000"/>
                  </a:solidFill>
                  <a:latin typeface="Times New Roman" pitchFamily="18" charset="0"/>
                  <a:hlinkClick r:id="rId4" tooltip="2005"/>
                </a:rPr>
                <a:t>2005</a:t>
              </a:r>
              <a:r>
                <a:rPr lang="sk-SK" sz="9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sk-SK" sz="10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sk-SK" sz="900">
                  <a:solidFill>
                    <a:srgbClr val="000000"/>
                  </a:solidFill>
                  <a:latin typeface="Times New Roman" pitchFamily="18" charset="0"/>
                  <a:hlinkClick r:id="rId5" tooltip="http://hu.wikipedia.org/w/index.php?title=Sablon:N%C3%A9pess%C3%A9g/Rimaszombat&amp;action=edit&amp;editintro=Sablon:Népesség/editintro"/>
                </a:rPr>
                <a:t>+/-</a:t>
              </a:r>
              <a:endParaRPr lang="sk-SK">
                <a:latin typeface="Times New Roman" pitchFamily="18" charset="0"/>
              </a:endParaRPr>
            </a:p>
          </p:txBody>
        </p:sp>
        <p:grpSp>
          <p:nvGrpSpPr>
            <p:cNvPr id="8214" name="Group 111"/>
            <p:cNvGrpSpPr>
              <a:grpSpLocks/>
            </p:cNvGrpSpPr>
            <p:nvPr/>
          </p:nvGrpSpPr>
          <p:grpSpPr bwMode="auto">
            <a:xfrm>
              <a:off x="1104" y="2511"/>
              <a:ext cx="401" cy="308"/>
              <a:chOff x="0" y="4908"/>
              <a:chExt cx="401" cy="308"/>
            </a:xfrm>
          </p:grpSpPr>
          <p:sp>
            <p:nvSpPr>
              <p:cNvPr id="8346" name="Rectangle 109"/>
              <p:cNvSpPr>
                <a:spLocks noChangeArrowheads="1"/>
              </p:cNvSpPr>
              <p:nvPr/>
            </p:nvSpPr>
            <p:spPr bwMode="auto">
              <a:xfrm>
                <a:off x="0" y="4908"/>
                <a:ext cx="267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t"/>
                <a:r>
                  <a:rPr lang="sk-SK" sz="1000">
                    <a:solidFill>
                      <a:srgbClr val="000000"/>
                    </a:solidFill>
                    <a:latin typeface="Times New Roman" pitchFamily="18" charset="0"/>
                    <a:hlinkClick r:id="rId6" tooltip="Közép-európai idő"/>
                  </a:rPr>
                  <a:t>CET</a:t>
                </a:r>
                <a:endParaRPr lang="sk-SK">
                  <a:latin typeface="Times New Roman" pitchFamily="18" charset="0"/>
                </a:endParaRPr>
              </a:p>
            </p:txBody>
          </p:sp>
          <p:sp>
            <p:nvSpPr>
              <p:cNvPr id="8347" name="Rectangle 110"/>
              <p:cNvSpPr>
                <a:spLocks noChangeArrowheads="1"/>
              </p:cNvSpPr>
              <p:nvPr/>
            </p:nvSpPr>
            <p:spPr bwMode="auto">
              <a:xfrm>
                <a:off x="0" y="5062"/>
                <a:ext cx="401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t"/>
                <a:r>
                  <a:rPr lang="sk-SK" sz="1000">
                    <a:solidFill>
                      <a:srgbClr val="000000"/>
                    </a:solidFill>
                    <a:latin typeface="Times New Roman" pitchFamily="18" charset="0"/>
                  </a:rPr>
                  <a:t>, </a:t>
                </a:r>
                <a:r>
                  <a:rPr lang="sk-SK" sz="1000">
                    <a:solidFill>
                      <a:srgbClr val="000000"/>
                    </a:solidFill>
                    <a:latin typeface="Times New Roman" pitchFamily="18" charset="0"/>
                    <a:hlinkClick r:id="rId7" tooltip="Egyezményes koordinált világidő"/>
                  </a:rPr>
                  <a:t>UTC+1</a:t>
                </a:r>
                <a:endParaRPr lang="sk-SK">
                  <a:latin typeface="Times New Roman" pitchFamily="18" charset="0"/>
                </a:endParaRPr>
              </a:p>
            </p:txBody>
          </p:sp>
        </p:grpSp>
        <p:sp>
          <p:nvSpPr>
            <p:cNvPr id="8215" name="Rectangle 120"/>
            <p:cNvSpPr>
              <a:spLocks noChangeArrowheads="1"/>
            </p:cNvSpPr>
            <p:nvPr/>
          </p:nvSpPr>
          <p:spPr bwMode="auto">
            <a:xfrm>
              <a:off x="0" y="3007"/>
              <a:ext cx="3984" cy="0"/>
            </a:xfrm>
            <a:prstGeom prst="rect">
              <a:avLst/>
            </a:prstGeom>
            <a:solidFill>
              <a:srgbClr val="FFFF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sk-SK"/>
            </a:p>
          </p:txBody>
        </p:sp>
        <p:grpSp>
          <p:nvGrpSpPr>
            <p:cNvPr id="8216" name="Group 128"/>
            <p:cNvGrpSpPr>
              <a:grpSpLocks/>
            </p:cNvGrpSpPr>
            <p:nvPr/>
          </p:nvGrpSpPr>
          <p:grpSpPr bwMode="auto">
            <a:xfrm>
              <a:off x="0" y="0"/>
              <a:ext cx="3984" cy="178"/>
              <a:chOff x="0" y="0"/>
              <a:chExt cx="3984" cy="178"/>
            </a:xfrm>
          </p:grpSpPr>
          <p:sp>
            <p:nvSpPr>
              <p:cNvPr id="8342" name="Rectangle 1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984" cy="178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43" name="Group 126"/>
              <p:cNvGrpSpPr>
                <a:grpSpLocks/>
              </p:cNvGrpSpPr>
              <p:nvPr/>
            </p:nvGrpSpPr>
            <p:grpSpPr bwMode="auto">
              <a:xfrm>
                <a:off x="0" y="0"/>
                <a:ext cx="3984" cy="154"/>
                <a:chOff x="0" y="0"/>
                <a:chExt cx="3984" cy="154"/>
              </a:xfrm>
            </p:grpSpPr>
            <p:sp>
              <p:nvSpPr>
                <p:cNvPr id="8344" name="Rectangle 78"/>
                <p:cNvSpPr>
                  <a:spLocks noChangeArrowheads="1"/>
                </p:cNvSpPr>
                <p:nvPr/>
              </p:nvSpPr>
              <p:spPr bwMode="auto">
                <a:xfrm>
                  <a:off x="0" y="6"/>
                  <a:ext cx="3984" cy="142"/>
                </a:xfrm>
                <a:prstGeom prst="rect">
                  <a:avLst/>
                </a:prstGeom>
                <a:solidFill>
                  <a:srgbClr val="66CC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Közigazgatás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45" name="Rectangle 12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17" name="Group 132"/>
            <p:cNvGrpSpPr>
              <a:grpSpLocks/>
            </p:cNvGrpSpPr>
            <p:nvPr/>
          </p:nvGrpSpPr>
          <p:grpSpPr bwMode="auto">
            <a:xfrm>
              <a:off x="1104" y="166"/>
              <a:ext cx="2880" cy="154"/>
              <a:chOff x="1104" y="166"/>
              <a:chExt cx="2880" cy="154"/>
            </a:xfrm>
          </p:grpSpPr>
          <p:sp>
            <p:nvSpPr>
              <p:cNvPr id="8338" name="Rectangle 131"/>
              <p:cNvSpPr>
                <a:spLocks noChangeArrowheads="1"/>
              </p:cNvSpPr>
              <p:nvPr/>
            </p:nvSpPr>
            <p:spPr bwMode="auto">
              <a:xfrm>
                <a:off x="1104" y="166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39" name="Group 130"/>
              <p:cNvGrpSpPr>
                <a:grpSpLocks/>
              </p:cNvGrpSpPr>
              <p:nvPr/>
            </p:nvGrpSpPr>
            <p:grpSpPr bwMode="auto">
              <a:xfrm>
                <a:off x="1104" y="166"/>
                <a:ext cx="2880" cy="154"/>
                <a:chOff x="1104" y="166"/>
                <a:chExt cx="2880" cy="154"/>
              </a:xfrm>
            </p:grpSpPr>
            <p:sp>
              <p:nvSpPr>
                <p:cNvPr id="8340" name="Rectangle 80"/>
                <p:cNvSpPr>
                  <a:spLocks noChangeArrowheads="1"/>
                </p:cNvSpPr>
                <p:nvPr/>
              </p:nvSpPr>
              <p:spPr bwMode="auto">
                <a:xfrm>
                  <a:off x="1104" y="166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8" tooltip="Szlovákia"/>
                    </a:rPr>
                    <a:t> 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       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9" tooltip="Szlovákia"/>
                    </a:rPr>
                    <a:t>Szlovákia</a:t>
                  </a:r>
                  <a:endParaRPr lang="sk-SK" sz="1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41" name="Rectangle 129"/>
                <p:cNvSpPr>
                  <a:spLocks noChangeArrowheads="1"/>
                </p:cNvSpPr>
                <p:nvPr/>
              </p:nvSpPr>
              <p:spPr bwMode="auto">
                <a:xfrm>
                  <a:off x="1104" y="166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18" name="Group 136"/>
            <p:cNvGrpSpPr>
              <a:grpSpLocks/>
            </p:cNvGrpSpPr>
            <p:nvPr/>
          </p:nvGrpSpPr>
          <p:grpSpPr bwMode="auto">
            <a:xfrm>
              <a:off x="0" y="320"/>
              <a:ext cx="1104" cy="154"/>
              <a:chOff x="0" y="320"/>
              <a:chExt cx="1104" cy="154"/>
            </a:xfrm>
          </p:grpSpPr>
          <p:sp>
            <p:nvSpPr>
              <p:cNvPr id="8334" name="Rectangle 135"/>
              <p:cNvSpPr>
                <a:spLocks noChangeArrowheads="1"/>
              </p:cNvSpPr>
              <p:nvPr/>
            </p:nvSpPr>
            <p:spPr bwMode="auto">
              <a:xfrm>
                <a:off x="0" y="320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35" name="Group 134"/>
              <p:cNvGrpSpPr>
                <a:grpSpLocks/>
              </p:cNvGrpSpPr>
              <p:nvPr/>
            </p:nvGrpSpPr>
            <p:grpSpPr bwMode="auto">
              <a:xfrm>
                <a:off x="0" y="320"/>
                <a:ext cx="1104" cy="154"/>
                <a:chOff x="0" y="320"/>
                <a:chExt cx="1104" cy="154"/>
              </a:xfrm>
            </p:grpSpPr>
            <p:sp>
              <p:nvSpPr>
                <p:cNvPr id="8336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320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Kerület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37" name="Rectangle 133"/>
                <p:cNvSpPr>
                  <a:spLocks noChangeArrowheads="1"/>
                </p:cNvSpPr>
                <p:nvPr/>
              </p:nvSpPr>
              <p:spPr bwMode="auto">
                <a:xfrm>
                  <a:off x="0" y="320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19" name="Group 140"/>
            <p:cNvGrpSpPr>
              <a:grpSpLocks/>
            </p:cNvGrpSpPr>
            <p:nvPr/>
          </p:nvGrpSpPr>
          <p:grpSpPr bwMode="auto">
            <a:xfrm>
              <a:off x="1104" y="320"/>
              <a:ext cx="2880" cy="154"/>
              <a:chOff x="1104" y="320"/>
              <a:chExt cx="2880" cy="154"/>
            </a:xfrm>
          </p:grpSpPr>
          <p:sp>
            <p:nvSpPr>
              <p:cNvPr id="8330" name="Rectangle 139"/>
              <p:cNvSpPr>
                <a:spLocks noChangeArrowheads="1"/>
              </p:cNvSpPr>
              <p:nvPr/>
            </p:nvSpPr>
            <p:spPr bwMode="auto">
              <a:xfrm>
                <a:off x="1104" y="320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31" name="Group 138"/>
              <p:cNvGrpSpPr>
                <a:grpSpLocks/>
              </p:cNvGrpSpPr>
              <p:nvPr/>
            </p:nvGrpSpPr>
            <p:grpSpPr bwMode="auto">
              <a:xfrm>
                <a:off x="1104" y="320"/>
                <a:ext cx="2880" cy="154"/>
                <a:chOff x="1104" y="320"/>
                <a:chExt cx="2880" cy="154"/>
              </a:xfrm>
            </p:grpSpPr>
            <p:sp>
              <p:nvSpPr>
                <p:cNvPr id="8332" name="Rectangle 83"/>
                <p:cNvSpPr>
                  <a:spLocks noChangeArrowheads="1"/>
                </p:cNvSpPr>
                <p:nvPr/>
              </p:nvSpPr>
              <p:spPr bwMode="auto">
                <a:xfrm>
                  <a:off x="1104" y="320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0" tooltip="Besztercebányai kerület"/>
                    </a:rPr>
                    <a:t>Besztercebányai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33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04" y="320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0" name="Group 144"/>
            <p:cNvGrpSpPr>
              <a:grpSpLocks/>
            </p:cNvGrpSpPr>
            <p:nvPr/>
          </p:nvGrpSpPr>
          <p:grpSpPr bwMode="auto">
            <a:xfrm>
              <a:off x="0" y="474"/>
              <a:ext cx="1104" cy="154"/>
              <a:chOff x="0" y="474"/>
              <a:chExt cx="1104" cy="154"/>
            </a:xfrm>
          </p:grpSpPr>
          <p:sp>
            <p:nvSpPr>
              <p:cNvPr id="8326" name="Rectangle 143"/>
              <p:cNvSpPr>
                <a:spLocks noChangeArrowheads="1"/>
              </p:cNvSpPr>
              <p:nvPr/>
            </p:nvSpPr>
            <p:spPr bwMode="auto">
              <a:xfrm>
                <a:off x="0" y="474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27" name="Group 142"/>
              <p:cNvGrpSpPr>
                <a:grpSpLocks/>
              </p:cNvGrpSpPr>
              <p:nvPr/>
            </p:nvGrpSpPr>
            <p:grpSpPr bwMode="auto">
              <a:xfrm>
                <a:off x="0" y="474"/>
                <a:ext cx="1104" cy="154"/>
                <a:chOff x="0" y="474"/>
                <a:chExt cx="1104" cy="154"/>
              </a:xfrm>
            </p:grpSpPr>
            <p:sp>
              <p:nvSpPr>
                <p:cNvPr id="8328" name="Rectangle 84"/>
                <p:cNvSpPr>
                  <a:spLocks noChangeArrowheads="1"/>
                </p:cNvSpPr>
                <p:nvPr/>
              </p:nvSpPr>
              <p:spPr bwMode="auto">
                <a:xfrm>
                  <a:off x="0" y="474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Járás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29" name="Rectangle 141"/>
                <p:cNvSpPr>
                  <a:spLocks noChangeArrowheads="1"/>
                </p:cNvSpPr>
                <p:nvPr/>
              </p:nvSpPr>
              <p:spPr bwMode="auto">
                <a:xfrm>
                  <a:off x="0" y="474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1" name="Group 148"/>
            <p:cNvGrpSpPr>
              <a:grpSpLocks/>
            </p:cNvGrpSpPr>
            <p:nvPr/>
          </p:nvGrpSpPr>
          <p:grpSpPr bwMode="auto">
            <a:xfrm>
              <a:off x="1104" y="474"/>
              <a:ext cx="2880" cy="154"/>
              <a:chOff x="1104" y="474"/>
              <a:chExt cx="2880" cy="154"/>
            </a:xfrm>
          </p:grpSpPr>
          <p:sp>
            <p:nvSpPr>
              <p:cNvPr id="8322" name="Rectangle 147"/>
              <p:cNvSpPr>
                <a:spLocks noChangeArrowheads="1"/>
              </p:cNvSpPr>
              <p:nvPr/>
            </p:nvSpPr>
            <p:spPr bwMode="auto">
              <a:xfrm>
                <a:off x="1104" y="474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23" name="Group 146"/>
              <p:cNvGrpSpPr>
                <a:grpSpLocks/>
              </p:cNvGrpSpPr>
              <p:nvPr/>
            </p:nvGrpSpPr>
            <p:grpSpPr bwMode="auto">
              <a:xfrm>
                <a:off x="1104" y="474"/>
                <a:ext cx="2880" cy="154"/>
                <a:chOff x="1104" y="474"/>
                <a:chExt cx="2880" cy="154"/>
              </a:xfrm>
            </p:grpSpPr>
            <p:sp>
              <p:nvSpPr>
                <p:cNvPr id="8324" name="Rectangle 85"/>
                <p:cNvSpPr>
                  <a:spLocks noChangeArrowheads="1"/>
                </p:cNvSpPr>
                <p:nvPr/>
              </p:nvSpPr>
              <p:spPr bwMode="auto">
                <a:xfrm>
                  <a:off x="1104" y="474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1" tooltip="Rimaszombati járás"/>
                    </a:rPr>
                    <a:t>Rimaszombati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25" name="Rectangle 145"/>
                <p:cNvSpPr>
                  <a:spLocks noChangeArrowheads="1"/>
                </p:cNvSpPr>
                <p:nvPr/>
              </p:nvSpPr>
              <p:spPr bwMode="auto">
                <a:xfrm>
                  <a:off x="1104" y="474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2" name="Group 152"/>
            <p:cNvGrpSpPr>
              <a:grpSpLocks/>
            </p:cNvGrpSpPr>
            <p:nvPr/>
          </p:nvGrpSpPr>
          <p:grpSpPr bwMode="auto">
            <a:xfrm>
              <a:off x="0" y="628"/>
              <a:ext cx="1104" cy="176"/>
              <a:chOff x="0" y="628"/>
              <a:chExt cx="1104" cy="176"/>
            </a:xfrm>
          </p:grpSpPr>
          <p:sp>
            <p:nvSpPr>
              <p:cNvPr id="8318" name="Rectangle 151"/>
              <p:cNvSpPr>
                <a:spLocks noChangeArrowheads="1"/>
              </p:cNvSpPr>
              <p:nvPr/>
            </p:nvSpPr>
            <p:spPr bwMode="auto">
              <a:xfrm>
                <a:off x="0" y="628"/>
                <a:ext cx="1104" cy="176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19" name="Group 150"/>
              <p:cNvGrpSpPr>
                <a:grpSpLocks/>
              </p:cNvGrpSpPr>
              <p:nvPr/>
            </p:nvGrpSpPr>
            <p:grpSpPr bwMode="auto">
              <a:xfrm>
                <a:off x="0" y="628"/>
                <a:ext cx="1104" cy="154"/>
                <a:chOff x="0" y="628"/>
                <a:chExt cx="1104" cy="154"/>
              </a:xfrm>
            </p:grpSpPr>
            <p:sp>
              <p:nvSpPr>
                <p:cNvPr id="8320" name="Rectangle 86"/>
                <p:cNvSpPr>
                  <a:spLocks noChangeArrowheads="1"/>
                </p:cNvSpPr>
                <p:nvPr/>
              </p:nvSpPr>
              <p:spPr bwMode="auto">
                <a:xfrm>
                  <a:off x="0" y="628"/>
                  <a:ext cx="1104" cy="143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12" tooltip="Szlovákia turisztikai régiói"/>
                    </a:rPr>
                    <a:t>Turisztikai régió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21" name="Rectangle 149"/>
                <p:cNvSpPr>
                  <a:spLocks noChangeArrowheads="1"/>
                </p:cNvSpPr>
                <p:nvPr/>
              </p:nvSpPr>
              <p:spPr bwMode="auto">
                <a:xfrm>
                  <a:off x="0" y="628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3" name="Group 156"/>
            <p:cNvGrpSpPr>
              <a:grpSpLocks/>
            </p:cNvGrpSpPr>
            <p:nvPr/>
          </p:nvGrpSpPr>
          <p:grpSpPr bwMode="auto">
            <a:xfrm>
              <a:off x="1104" y="628"/>
              <a:ext cx="2880" cy="165"/>
              <a:chOff x="1104" y="628"/>
              <a:chExt cx="2880" cy="165"/>
            </a:xfrm>
          </p:grpSpPr>
          <p:sp>
            <p:nvSpPr>
              <p:cNvPr id="8314" name="Rectangle 155"/>
              <p:cNvSpPr>
                <a:spLocks noChangeArrowheads="1"/>
              </p:cNvSpPr>
              <p:nvPr/>
            </p:nvSpPr>
            <p:spPr bwMode="auto">
              <a:xfrm>
                <a:off x="1104" y="628"/>
                <a:ext cx="2880" cy="165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15" name="Group 154"/>
              <p:cNvGrpSpPr>
                <a:grpSpLocks/>
              </p:cNvGrpSpPr>
              <p:nvPr/>
            </p:nvGrpSpPr>
            <p:grpSpPr bwMode="auto">
              <a:xfrm>
                <a:off x="1104" y="628"/>
                <a:ext cx="2880" cy="165"/>
                <a:chOff x="1104" y="628"/>
                <a:chExt cx="2880" cy="165"/>
              </a:xfrm>
            </p:grpSpPr>
            <p:sp>
              <p:nvSpPr>
                <p:cNvPr id="8316" name="Rectangle 87"/>
                <p:cNvSpPr>
                  <a:spLocks noChangeArrowheads="1"/>
                </p:cNvSpPr>
                <p:nvPr/>
              </p:nvSpPr>
              <p:spPr bwMode="auto">
                <a:xfrm>
                  <a:off x="1104" y="628"/>
                  <a:ext cx="2880" cy="165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3" tooltip="Gömör"/>
                    </a:rPr>
                    <a:t>Gömör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1104" y="628"/>
                  <a:ext cx="2880" cy="16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4" name="Group 160"/>
            <p:cNvGrpSpPr>
              <a:grpSpLocks/>
            </p:cNvGrpSpPr>
            <p:nvPr/>
          </p:nvGrpSpPr>
          <p:grpSpPr bwMode="auto">
            <a:xfrm>
              <a:off x="0" y="793"/>
              <a:ext cx="1104" cy="154"/>
              <a:chOff x="0" y="793"/>
              <a:chExt cx="1104" cy="154"/>
            </a:xfrm>
          </p:grpSpPr>
          <p:sp>
            <p:nvSpPr>
              <p:cNvPr id="8310" name="Rectangle 159"/>
              <p:cNvSpPr>
                <a:spLocks noChangeArrowheads="1"/>
              </p:cNvSpPr>
              <p:nvPr/>
            </p:nvSpPr>
            <p:spPr bwMode="auto">
              <a:xfrm>
                <a:off x="0" y="793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11" name="Group 158"/>
              <p:cNvGrpSpPr>
                <a:grpSpLocks/>
              </p:cNvGrpSpPr>
              <p:nvPr/>
            </p:nvGrpSpPr>
            <p:grpSpPr bwMode="auto">
              <a:xfrm>
                <a:off x="0" y="793"/>
                <a:ext cx="1104" cy="154"/>
                <a:chOff x="0" y="793"/>
                <a:chExt cx="1104" cy="154"/>
              </a:xfrm>
            </p:grpSpPr>
            <p:sp>
              <p:nvSpPr>
                <p:cNvPr id="8312" name="Rectangle 88"/>
                <p:cNvSpPr>
                  <a:spLocks noChangeArrowheads="1"/>
                </p:cNvSpPr>
                <p:nvPr/>
              </p:nvSpPr>
              <p:spPr bwMode="auto">
                <a:xfrm>
                  <a:off x="0" y="793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Rang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13" name="Rectangle 157"/>
                <p:cNvSpPr>
                  <a:spLocks noChangeArrowheads="1"/>
                </p:cNvSpPr>
                <p:nvPr/>
              </p:nvSpPr>
              <p:spPr bwMode="auto">
                <a:xfrm>
                  <a:off x="0" y="793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5" name="Group 164"/>
            <p:cNvGrpSpPr>
              <a:grpSpLocks/>
            </p:cNvGrpSpPr>
            <p:nvPr/>
          </p:nvGrpSpPr>
          <p:grpSpPr bwMode="auto">
            <a:xfrm>
              <a:off x="0" y="947"/>
              <a:ext cx="1104" cy="154"/>
              <a:chOff x="0" y="947"/>
              <a:chExt cx="1104" cy="154"/>
            </a:xfrm>
          </p:grpSpPr>
          <p:sp>
            <p:nvSpPr>
              <p:cNvPr id="8306" name="Rectangle 163"/>
              <p:cNvSpPr>
                <a:spLocks noChangeArrowheads="1"/>
              </p:cNvSpPr>
              <p:nvPr/>
            </p:nvSpPr>
            <p:spPr bwMode="auto">
              <a:xfrm>
                <a:off x="0" y="947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07" name="Group 162"/>
              <p:cNvGrpSpPr>
                <a:grpSpLocks/>
              </p:cNvGrpSpPr>
              <p:nvPr/>
            </p:nvGrpSpPr>
            <p:grpSpPr bwMode="auto">
              <a:xfrm>
                <a:off x="0" y="947"/>
                <a:ext cx="1104" cy="154"/>
                <a:chOff x="0" y="947"/>
                <a:chExt cx="1104" cy="154"/>
              </a:xfrm>
            </p:grpSpPr>
            <p:sp>
              <p:nvSpPr>
                <p:cNvPr id="8308" name="Rectangle 90"/>
                <p:cNvSpPr>
                  <a:spLocks noChangeArrowheads="1"/>
                </p:cNvSpPr>
                <p:nvPr/>
              </p:nvSpPr>
              <p:spPr bwMode="auto">
                <a:xfrm>
                  <a:off x="0" y="947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Első írásos említés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09" name="Rectangle 161"/>
                <p:cNvSpPr>
                  <a:spLocks noChangeArrowheads="1"/>
                </p:cNvSpPr>
                <p:nvPr/>
              </p:nvSpPr>
              <p:spPr bwMode="auto">
                <a:xfrm>
                  <a:off x="0" y="947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6" name="Group 168"/>
            <p:cNvGrpSpPr>
              <a:grpSpLocks/>
            </p:cNvGrpSpPr>
            <p:nvPr/>
          </p:nvGrpSpPr>
          <p:grpSpPr bwMode="auto">
            <a:xfrm>
              <a:off x="0" y="1101"/>
              <a:ext cx="1104" cy="154"/>
              <a:chOff x="0" y="1101"/>
              <a:chExt cx="1104" cy="154"/>
            </a:xfrm>
          </p:grpSpPr>
          <p:sp>
            <p:nvSpPr>
              <p:cNvPr id="8302" name="Rectangle 167"/>
              <p:cNvSpPr>
                <a:spLocks noChangeArrowheads="1"/>
              </p:cNvSpPr>
              <p:nvPr/>
            </p:nvSpPr>
            <p:spPr bwMode="auto">
              <a:xfrm>
                <a:off x="0" y="1101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303" name="Group 166"/>
              <p:cNvGrpSpPr>
                <a:grpSpLocks/>
              </p:cNvGrpSpPr>
              <p:nvPr/>
            </p:nvGrpSpPr>
            <p:grpSpPr bwMode="auto">
              <a:xfrm>
                <a:off x="0" y="1101"/>
                <a:ext cx="1104" cy="154"/>
                <a:chOff x="0" y="1101"/>
                <a:chExt cx="1104" cy="154"/>
              </a:xfrm>
            </p:grpSpPr>
            <p:sp>
              <p:nvSpPr>
                <p:cNvPr id="8304" name="Rectangle 92"/>
                <p:cNvSpPr>
                  <a:spLocks noChangeArrowheads="1"/>
                </p:cNvSpPr>
                <p:nvPr/>
              </p:nvSpPr>
              <p:spPr bwMode="auto">
                <a:xfrm>
                  <a:off x="0" y="1101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Polgármester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05" name="Rectangle 165"/>
                <p:cNvSpPr>
                  <a:spLocks noChangeArrowheads="1"/>
                </p:cNvSpPr>
                <p:nvPr/>
              </p:nvSpPr>
              <p:spPr bwMode="auto">
                <a:xfrm>
                  <a:off x="0" y="1101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7" name="Group 172"/>
            <p:cNvGrpSpPr>
              <a:grpSpLocks/>
            </p:cNvGrpSpPr>
            <p:nvPr/>
          </p:nvGrpSpPr>
          <p:grpSpPr bwMode="auto">
            <a:xfrm>
              <a:off x="0" y="1255"/>
              <a:ext cx="1104" cy="154"/>
              <a:chOff x="0" y="1255"/>
              <a:chExt cx="1104" cy="154"/>
            </a:xfrm>
          </p:grpSpPr>
          <p:sp>
            <p:nvSpPr>
              <p:cNvPr id="8298" name="Rectangle 171"/>
              <p:cNvSpPr>
                <a:spLocks noChangeArrowheads="1"/>
              </p:cNvSpPr>
              <p:nvPr/>
            </p:nvSpPr>
            <p:spPr bwMode="auto">
              <a:xfrm>
                <a:off x="0" y="1255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99" name="Group 170"/>
              <p:cNvGrpSpPr>
                <a:grpSpLocks/>
              </p:cNvGrpSpPr>
              <p:nvPr/>
            </p:nvGrpSpPr>
            <p:grpSpPr bwMode="auto">
              <a:xfrm>
                <a:off x="0" y="1255"/>
                <a:ext cx="1104" cy="154"/>
                <a:chOff x="0" y="1255"/>
                <a:chExt cx="1104" cy="154"/>
              </a:xfrm>
            </p:grpSpPr>
            <p:sp>
              <p:nvSpPr>
                <p:cNvPr id="8300" name="Rectangle 94"/>
                <p:cNvSpPr>
                  <a:spLocks noChangeArrowheads="1"/>
                </p:cNvSpPr>
                <p:nvPr/>
              </p:nvSpPr>
              <p:spPr bwMode="auto">
                <a:xfrm>
                  <a:off x="0" y="1255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14" tooltip="Irányítószám"/>
                    </a:rPr>
                    <a:t>Irányítószám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301" name="Rectangle 169"/>
                <p:cNvSpPr>
                  <a:spLocks noChangeArrowheads="1"/>
                </p:cNvSpPr>
                <p:nvPr/>
              </p:nvSpPr>
              <p:spPr bwMode="auto">
                <a:xfrm>
                  <a:off x="0" y="1255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8" name="Group 176"/>
            <p:cNvGrpSpPr>
              <a:grpSpLocks/>
            </p:cNvGrpSpPr>
            <p:nvPr/>
          </p:nvGrpSpPr>
          <p:grpSpPr bwMode="auto">
            <a:xfrm>
              <a:off x="0" y="1409"/>
              <a:ext cx="1104" cy="154"/>
              <a:chOff x="0" y="1409"/>
              <a:chExt cx="1104" cy="154"/>
            </a:xfrm>
          </p:grpSpPr>
          <p:sp>
            <p:nvSpPr>
              <p:cNvPr id="8294" name="Rectangle 175"/>
              <p:cNvSpPr>
                <a:spLocks noChangeArrowheads="1"/>
              </p:cNvSpPr>
              <p:nvPr/>
            </p:nvSpPr>
            <p:spPr bwMode="auto">
              <a:xfrm>
                <a:off x="0" y="1409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95" name="Group 174"/>
              <p:cNvGrpSpPr>
                <a:grpSpLocks/>
              </p:cNvGrpSpPr>
              <p:nvPr/>
            </p:nvGrpSpPr>
            <p:grpSpPr bwMode="auto">
              <a:xfrm>
                <a:off x="0" y="1409"/>
                <a:ext cx="1104" cy="154"/>
                <a:chOff x="0" y="1409"/>
                <a:chExt cx="1104" cy="154"/>
              </a:xfrm>
            </p:grpSpPr>
            <p:sp>
              <p:nvSpPr>
                <p:cNvPr id="8296" name="Rectangle 96"/>
                <p:cNvSpPr>
                  <a:spLocks noChangeArrowheads="1"/>
                </p:cNvSpPr>
                <p:nvPr/>
              </p:nvSpPr>
              <p:spPr bwMode="auto">
                <a:xfrm>
                  <a:off x="0" y="1409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15" tooltip="Körzethívószám"/>
                    </a:rPr>
                    <a:t>Körzethívószám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97" name="Rectangle 173"/>
                <p:cNvSpPr>
                  <a:spLocks noChangeArrowheads="1"/>
                </p:cNvSpPr>
                <p:nvPr/>
              </p:nvSpPr>
              <p:spPr bwMode="auto">
                <a:xfrm>
                  <a:off x="0" y="1409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29" name="Group 180"/>
            <p:cNvGrpSpPr>
              <a:grpSpLocks/>
            </p:cNvGrpSpPr>
            <p:nvPr/>
          </p:nvGrpSpPr>
          <p:grpSpPr bwMode="auto">
            <a:xfrm>
              <a:off x="0" y="1563"/>
              <a:ext cx="3984" cy="178"/>
              <a:chOff x="0" y="1563"/>
              <a:chExt cx="3984" cy="178"/>
            </a:xfrm>
          </p:grpSpPr>
          <p:sp>
            <p:nvSpPr>
              <p:cNvPr id="8290" name="Rectangle 179"/>
              <p:cNvSpPr>
                <a:spLocks noChangeArrowheads="1"/>
              </p:cNvSpPr>
              <p:nvPr/>
            </p:nvSpPr>
            <p:spPr bwMode="auto">
              <a:xfrm>
                <a:off x="0" y="1563"/>
                <a:ext cx="3984" cy="178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91" name="Group 178"/>
              <p:cNvGrpSpPr>
                <a:grpSpLocks/>
              </p:cNvGrpSpPr>
              <p:nvPr/>
            </p:nvGrpSpPr>
            <p:grpSpPr bwMode="auto">
              <a:xfrm>
                <a:off x="0" y="1563"/>
                <a:ext cx="3984" cy="154"/>
                <a:chOff x="0" y="1563"/>
                <a:chExt cx="3984" cy="154"/>
              </a:xfrm>
            </p:grpSpPr>
            <p:sp>
              <p:nvSpPr>
                <p:cNvPr id="8292" name="Rectangle 98"/>
                <p:cNvSpPr>
                  <a:spLocks noChangeArrowheads="1"/>
                </p:cNvSpPr>
                <p:nvPr/>
              </p:nvSpPr>
              <p:spPr bwMode="auto">
                <a:xfrm>
                  <a:off x="0" y="1569"/>
                  <a:ext cx="3984" cy="142"/>
                </a:xfrm>
                <a:prstGeom prst="rect">
                  <a:avLst/>
                </a:prstGeom>
                <a:solidFill>
                  <a:srgbClr val="66CC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Népesség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93" name="Rectangle 177"/>
                <p:cNvSpPr>
                  <a:spLocks noChangeArrowheads="1"/>
                </p:cNvSpPr>
                <p:nvPr/>
              </p:nvSpPr>
              <p:spPr bwMode="auto">
                <a:xfrm>
                  <a:off x="0" y="1563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0" name="Group 184"/>
            <p:cNvGrpSpPr>
              <a:grpSpLocks/>
            </p:cNvGrpSpPr>
            <p:nvPr/>
          </p:nvGrpSpPr>
          <p:grpSpPr bwMode="auto">
            <a:xfrm>
              <a:off x="0" y="1883"/>
              <a:ext cx="1104" cy="154"/>
              <a:chOff x="0" y="1883"/>
              <a:chExt cx="1104" cy="154"/>
            </a:xfrm>
          </p:grpSpPr>
          <p:sp>
            <p:nvSpPr>
              <p:cNvPr id="8286" name="Rectangle 183"/>
              <p:cNvSpPr>
                <a:spLocks noChangeArrowheads="1"/>
              </p:cNvSpPr>
              <p:nvPr/>
            </p:nvSpPr>
            <p:spPr bwMode="auto">
              <a:xfrm>
                <a:off x="0" y="1883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87" name="Group 182"/>
              <p:cNvGrpSpPr>
                <a:grpSpLocks/>
              </p:cNvGrpSpPr>
              <p:nvPr/>
            </p:nvGrpSpPr>
            <p:grpSpPr bwMode="auto">
              <a:xfrm>
                <a:off x="0" y="1883"/>
                <a:ext cx="1104" cy="154"/>
                <a:chOff x="0" y="1883"/>
                <a:chExt cx="1104" cy="154"/>
              </a:xfrm>
            </p:grpSpPr>
            <p:sp>
              <p:nvSpPr>
                <p:cNvPr id="8288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1883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16" tooltip="Népsűrűség"/>
                    </a:rPr>
                    <a:t>Népsűrűség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89" name="Rectangle 181"/>
                <p:cNvSpPr>
                  <a:spLocks noChangeArrowheads="1"/>
                </p:cNvSpPr>
                <p:nvPr/>
              </p:nvSpPr>
              <p:spPr bwMode="auto">
                <a:xfrm>
                  <a:off x="0" y="1883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1" name="Group 188"/>
            <p:cNvGrpSpPr>
              <a:grpSpLocks/>
            </p:cNvGrpSpPr>
            <p:nvPr/>
          </p:nvGrpSpPr>
          <p:grpSpPr bwMode="auto">
            <a:xfrm>
              <a:off x="1104" y="1883"/>
              <a:ext cx="2880" cy="154"/>
              <a:chOff x="1104" y="1883"/>
              <a:chExt cx="2880" cy="154"/>
            </a:xfrm>
          </p:grpSpPr>
          <p:sp>
            <p:nvSpPr>
              <p:cNvPr id="8282" name="Rectangle 187"/>
              <p:cNvSpPr>
                <a:spLocks noChangeArrowheads="1"/>
              </p:cNvSpPr>
              <p:nvPr/>
            </p:nvSpPr>
            <p:spPr bwMode="auto">
              <a:xfrm>
                <a:off x="1104" y="1883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83" name="Group 186"/>
              <p:cNvGrpSpPr>
                <a:grpSpLocks/>
              </p:cNvGrpSpPr>
              <p:nvPr/>
            </p:nvGrpSpPr>
            <p:grpSpPr bwMode="auto">
              <a:xfrm>
                <a:off x="1104" y="1883"/>
                <a:ext cx="2880" cy="154"/>
                <a:chOff x="1104" y="1883"/>
                <a:chExt cx="2880" cy="154"/>
              </a:xfrm>
            </p:grpSpPr>
            <p:sp>
              <p:nvSpPr>
                <p:cNvPr id="8284" name="Rectangle 102"/>
                <p:cNvSpPr>
                  <a:spLocks noChangeArrowheads="1"/>
                </p:cNvSpPr>
                <p:nvPr/>
              </p:nvSpPr>
              <p:spPr bwMode="auto">
                <a:xfrm>
                  <a:off x="1104" y="1883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314 fő/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7" tooltip="Négyzetkilométer"/>
                    </a:rPr>
                    <a:t>km²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85" name="Rectangle 185"/>
                <p:cNvSpPr>
                  <a:spLocks noChangeArrowheads="1"/>
                </p:cNvSpPr>
                <p:nvPr/>
              </p:nvSpPr>
              <p:spPr bwMode="auto">
                <a:xfrm>
                  <a:off x="1104" y="1883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2" name="Group 192"/>
            <p:cNvGrpSpPr>
              <a:grpSpLocks/>
            </p:cNvGrpSpPr>
            <p:nvPr/>
          </p:nvGrpSpPr>
          <p:grpSpPr bwMode="auto">
            <a:xfrm>
              <a:off x="0" y="2037"/>
              <a:ext cx="3984" cy="178"/>
              <a:chOff x="0" y="2037"/>
              <a:chExt cx="3984" cy="178"/>
            </a:xfrm>
          </p:grpSpPr>
          <p:sp>
            <p:nvSpPr>
              <p:cNvPr id="8278" name="Rectangle 191"/>
              <p:cNvSpPr>
                <a:spLocks noChangeArrowheads="1"/>
              </p:cNvSpPr>
              <p:nvPr/>
            </p:nvSpPr>
            <p:spPr bwMode="auto">
              <a:xfrm>
                <a:off x="0" y="2037"/>
                <a:ext cx="3984" cy="178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79" name="Group 190"/>
              <p:cNvGrpSpPr>
                <a:grpSpLocks/>
              </p:cNvGrpSpPr>
              <p:nvPr/>
            </p:nvGrpSpPr>
            <p:grpSpPr bwMode="auto">
              <a:xfrm>
                <a:off x="0" y="2037"/>
                <a:ext cx="3984" cy="154"/>
                <a:chOff x="0" y="2037"/>
                <a:chExt cx="3984" cy="154"/>
              </a:xfrm>
            </p:grpSpPr>
            <p:sp>
              <p:nvSpPr>
                <p:cNvPr id="8280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2043"/>
                  <a:ext cx="3984" cy="142"/>
                </a:xfrm>
                <a:prstGeom prst="rect">
                  <a:avLst/>
                </a:prstGeom>
                <a:solidFill>
                  <a:srgbClr val="66CC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Földrajzi adatok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81" name="Rectangle 189"/>
                <p:cNvSpPr>
                  <a:spLocks noChangeArrowheads="1"/>
                </p:cNvSpPr>
                <p:nvPr/>
              </p:nvSpPr>
              <p:spPr bwMode="auto">
                <a:xfrm>
                  <a:off x="0" y="2037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3" name="Group 196"/>
            <p:cNvGrpSpPr>
              <a:grpSpLocks/>
            </p:cNvGrpSpPr>
            <p:nvPr/>
          </p:nvGrpSpPr>
          <p:grpSpPr bwMode="auto">
            <a:xfrm>
              <a:off x="0" y="2203"/>
              <a:ext cx="1104" cy="154"/>
              <a:chOff x="0" y="2203"/>
              <a:chExt cx="1104" cy="154"/>
            </a:xfrm>
          </p:grpSpPr>
          <p:sp>
            <p:nvSpPr>
              <p:cNvPr id="8274" name="Rectangle 195"/>
              <p:cNvSpPr>
                <a:spLocks noChangeArrowheads="1"/>
              </p:cNvSpPr>
              <p:nvPr/>
            </p:nvSpPr>
            <p:spPr bwMode="auto">
              <a:xfrm>
                <a:off x="0" y="2203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75" name="Group 194"/>
              <p:cNvGrpSpPr>
                <a:grpSpLocks/>
              </p:cNvGrpSpPr>
              <p:nvPr/>
            </p:nvGrpSpPr>
            <p:grpSpPr bwMode="auto">
              <a:xfrm>
                <a:off x="0" y="2203"/>
                <a:ext cx="1104" cy="154"/>
                <a:chOff x="0" y="2203"/>
                <a:chExt cx="1104" cy="154"/>
              </a:xfrm>
            </p:grpSpPr>
            <p:sp>
              <p:nvSpPr>
                <p:cNvPr id="8276" name="Rectangle 104"/>
                <p:cNvSpPr>
                  <a:spLocks noChangeArrowheads="1"/>
                </p:cNvSpPr>
                <p:nvPr/>
              </p:nvSpPr>
              <p:spPr bwMode="auto">
                <a:xfrm>
                  <a:off x="0" y="2203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Tengerszint feletti magasság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77" name="Rectangle 193"/>
                <p:cNvSpPr>
                  <a:spLocks noChangeArrowheads="1"/>
                </p:cNvSpPr>
                <p:nvPr/>
              </p:nvSpPr>
              <p:spPr bwMode="auto">
                <a:xfrm>
                  <a:off x="0" y="2203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4" name="Group 200"/>
            <p:cNvGrpSpPr>
              <a:grpSpLocks/>
            </p:cNvGrpSpPr>
            <p:nvPr/>
          </p:nvGrpSpPr>
          <p:grpSpPr bwMode="auto">
            <a:xfrm>
              <a:off x="1104" y="2203"/>
              <a:ext cx="2880" cy="154"/>
              <a:chOff x="1104" y="2203"/>
              <a:chExt cx="2880" cy="154"/>
            </a:xfrm>
          </p:grpSpPr>
          <p:sp>
            <p:nvSpPr>
              <p:cNvPr id="8270" name="Rectangle 199"/>
              <p:cNvSpPr>
                <a:spLocks noChangeArrowheads="1"/>
              </p:cNvSpPr>
              <p:nvPr/>
            </p:nvSpPr>
            <p:spPr bwMode="auto">
              <a:xfrm>
                <a:off x="1104" y="2203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71" name="Group 198"/>
              <p:cNvGrpSpPr>
                <a:grpSpLocks/>
              </p:cNvGrpSpPr>
              <p:nvPr/>
            </p:nvGrpSpPr>
            <p:grpSpPr bwMode="auto">
              <a:xfrm>
                <a:off x="1104" y="2203"/>
                <a:ext cx="2880" cy="154"/>
                <a:chOff x="1104" y="2203"/>
                <a:chExt cx="2880" cy="154"/>
              </a:xfrm>
            </p:grpSpPr>
            <p:sp>
              <p:nvSpPr>
                <p:cNvPr id="827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104" y="2203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241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8" tooltip="Méter"/>
                    </a:rPr>
                    <a:t>m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73" name="Rectangle 197"/>
                <p:cNvSpPr>
                  <a:spLocks noChangeArrowheads="1"/>
                </p:cNvSpPr>
                <p:nvPr/>
              </p:nvSpPr>
              <p:spPr bwMode="auto">
                <a:xfrm>
                  <a:off x="1104" y="2203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5" name="Group 204"/>
            <p:cNvGrpSpPr>
              <a:grpSpLocks/>
            </p:cNvGrpSpPr>
            <p:nvPr/>
          </p:nvGrpSpPr>
          <p:grpSpPr bwMode="auto">
            <a:xfrm>
              <a:off x="0" y="2357"/>
              <a:ext cx="1104" cy="154"/>
              <a:chOff x="0" y="2357"/>
              <a:chExt cx="1104" cy="154"/>
            </a:xfrm>
          </p:grpSpPr>
          <p:sp>
            <p:nvSpPr>
              <p:cNvPr id="8266" name="Rectangle 203"/>
              <p:cNvSpPr>
                <a:spLocks noChangeArrowheads="1"/>
              </p:cNvSpPr>
              <p:nvPr/>
            </p:nvSpPr>
            <p:spPr bwMode="auto">
              <a:xfrm>
                <a:off x="0" y="2357"/>
                <a:ext cx="110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67" name="Group 202"/>
              <p:cNvGrpSpPr>
                <a:grpSpLocks/>
              </p:cNvGrpSpPr>
              <p:nvPr/>
            </p:nvGrpSpPr>
            <p:grpSpPr bwMode="auto">
              <a:xfrm>
                <a:off x="0" y="2357"/>
                <a:ext cx="1104" cy="154"/>
                <a:chOff x="0" y="2357"/>
                <a:chExt cx="1104" cy="154"/>
              </a:xfrm>
            </p:grpSpPr>
            <p:sp>
              <p:nvSpPr>
                <p:cNvPr id="8268" name="Rectangle 106"/>
                <p:cNvSpPr>
                  <a:spLocks noChangeArrowheads="1"/>
                </p:cNvSpPr>
                <p:nvPr/>
              </p:nvSpPr>
              <p:spPr bwMode="auto">
                <a:xfrm>
                  <a:off x="0" y="2357"/>
                  <a:ext cx="1087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19" tooltip="Terület"/>
                    </a:rPr>
                    <a:t>Terület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69" name="Rectangle 201"/>
                <p:cNvSpPr>
                  <a:spLocks noChangeArrowheads="1"/>
                </p:cNvSpPr>
                <p:nvPr/>
              </p:nvSpPr>
              <p:spPr bwMode="auto">
                <a:xfrm>
                  <a:off x="0" y="2357"/>
                  <a:ext cx="110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6" name="Group 208"/>
            <p:cNvGrpSpPr>
              <a:grpSpLocks/>
            </p:cNvGrpSpPr>
            <p:nvPr/>
          </p:nvGrpSpPr>
          <p:grpSpPr bwMode="auto">
            <a:xfrm>
              <a:off x="1104" y="2357"/>
              <a:ext cx="2880" cy="154"/>
              <a:chOff x="1104" y="2357"/>
              <a:chExt cx="2880" cy="154"/>
            </a:xfrm>
          </p:grpSpPr>
          <p:sp>
            <p:nvSpPr>
              <p:cNvPr id="8262" name="Rectangle 207"/>
              <p:cNvSpPr>
                <a:spLocks noChangeArrowheads="1"/>
              </p:cNvSpPr>
              <p:nvPr/>
            </p:nvSpPr>
            <p:spPr bwMode="auto">
              <a:xfrm>
                <a:off x="1104" y="2357"/>
                <a:ext cx="2880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63" name="Group 206"/>
              <p:cNvGrpSpPr>
                <a:grpSpLocks/>
              </p:cNvGrpSpPr>
              <p:nvPr/>
            </p:nvGrpSpPr>
            <p:grpSpPr bwMode="auto">
              <a:xfrm>
                <a:off x="1104" y="2357"/>
                <a:ext cx="2880" cy="154"/>
                <a:chOff x="1104" y="2357"/>
                <a:chExt cx="2880" cy="154"/>
              </a:xfrm>
            </p:grpSpPr>
            <p:sp>
              <p:nvSpPr>
                <p:cNvPr id="826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104" y="2357"/>
                  <a:ext cx="2880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77,55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17" tooltip="Négyzetkilométer"/>
                    </a:rPr>
                    <a:t>km²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65" name="Rectangle 205"/>
                <p:cNvSpPr>
                  <a:spLocks noChangeArrowheads="1"/>
                </p:cNvSpPr>
                <p:nvPr/>
              </p:nvSpPr>
              <p:spPr bwMode="auto">
                <a:xfrm>
                  <a:off x="1104" y="2357"/>
                  <a:ext cx="2880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7" name="Group 212"/>
            <p:cNvGrpSpPr>
              <a:grpSpLocks/>
            </p:cNvGrpSpPr>
            <p:nvPr/>
          </p:nvGrpSpPr>
          <p:grpSpPr bwMode="auto">
            <a:xfrm>
              <a:off x="0" y="2511"/>
              <a:ext cx="1104" cy="308"/>
              <a:chOff x="0" y="2511"/>
              <a:chExt cx="1104" cy="308"/>
            </a:xfrm>
          </p:grpSpPr>
          <p:sp>
            <p:nvSpPr>
              <p:cNvPr id="8258" name="Rectangle 211"/>
              <p:cNvSpPr>
                <a:spLocks noChangeArrowheads="1"/>
              </p:cNvSpPr>
              <p:nvPr/>
            </p:nvSpPr>
            <p:spPr bwMode="auto">
              <a:xfrm>
                <a:off x="0" y="2511"/>
                <a:ext cx="1104" cy="308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59" name="Group 210"/>
              <p:cNvGrpSpPr>
                <a:grpSpLocks/>
              </p:cNvGrpSpPr>
              <p:nvPr/>
            </p:nvGrpSpPr>
            <p:grpSpPr bwMode="auto">
              <a:xfrm>
                <a:off x="0" y="2511"/>
                <a:ext cx="1104" cy="308"/>
                <a:chOff x="0" y="2511"/>
                <a:chExt cx="1104" cy="308"/>
              </a:xfrm>
            </p:grpSpPr>
            <p:sp>
              <p:nvSpPr>
                <p:cNvPr id="8260" name="Rectangle 108"/>
                <p:cNvSpPr>
                  <a:spLocks noChangeArrowheads="1"/>
                </p:cNvSpPr>
                <p:nvPr/>
              </p:nvSpPr>
              <p:spPr bwMode="auto">
                <a:xfrm>
                  <a:off x="0" y="2511"/>
                  <a:ext cx="1087" cy="308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  <a:hlinkClick r:id="rId20" tooltip="Időzóna"/>
                    </a:rPr>
                    <a:t>Időzóna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61" name="Rectangle 209"/>
                <p:cNvSpPr>
                  <a:spLocks noChangeArrowheads="1"/>
                </p:cNvSpPr>
                <p:nvPr/>
              </p:nvSpPr>
              <p:spPr bwMode="auto">
                <a:xfrm>
                  <a:off x="0" y="2511"/>
                  <a:ext cx="1104" cy="3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8" name="Group 216"/>
            <p:cNvGrpSpPr>
              <a:grpSpLocks/>
            </p:cNvGrpSpPr>
            <p:nvPr/>
          </p:nvGrpSpPr>
          <p:grpSpPr bwMode="auto">
            <a:xfrm>
              <a:off x="0" y="2819"/>
              <a:ext cx="3984" cy="222"/>
              <a:chOff x="0" y="2819"/>
              <a:chExt cx="3984" cy="222"/>
            </a:xfrm>
          </p:grpSpPr>
          <p:sp>
            <p:nvSpPr>
              <p:cNvPr id="8254" name="Rectangle 215"/>
              <p:cNvSpPr>
                <a:spLocks noChangeArrowheads="1"/>
              </p:cNvSpPr>
              <p:nvPr/>
            </p:nvSpPr>
            <p:spPr bwMode="auto">
              <a:xfrm>
                <a:off x="0" y="2819"/>
                <a:ext cx="3984" cy="222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55" name="Group 214"/>
              <p:cNvGrpSpPr>
                <a:grpSpLocks/>
              </p:cNvGrpSpPr>
              <p:nvPr/>
            </p:nvGrpSpPr>
            <p:grpSpPr bwMode="auto">
              <a:xfrm>
                <a:off x="0" y="2819"/>
                <a:ext cx="3984" cy="154"/>
                <a:chOff x="0" y="2819"/>
                <a:chExt cx="3984" cy="154"/>
              </a:xfrm>
            </p:grpSpPr>
            <p:sp>
              <p:nvSpPr>
                <p:cNvPr id="8256" name="Rectangle 112"/>
                <p:cNvSpPr>
                  <a:spLocks noChangeArrowheads="1"/>
                </p:cNvSpPr>
                <p:nvPr/>
              </p:nvSpPr>
              <p:spPr bwMode="auto">
                <a:xfrm>
                  <a:off x="11" y="2836"/>
                  <a:ext cx="3962" cy="120"/>
                </a:xfrm>
                <a:prstGeom prst="rect">
                  <a:avLst/>
                </a:prstGeom>
                <a:solidFill>
                  <a:srgbClr val="66CC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 b="1">
                      <a:solidFill>
                        <a:srgbClr val="000000"/>
                      </a:solidFill>
                      <a:latin typeface="Times New Roman" pitchFamily="18" charset="0"/>
                    </a:rPr>
                    <a:t>Elhelyezkedése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57" name="Rectangle 213"/>
                <p:cNvSpPr>
                  <a:spLocks noChangeArrowheads="1"/>
                </p:cNvSpPr>
                <p:nvPr/>
              </p:nvSpPr>
              <p:spPr bwMode="auto">
                <a:xfrm>
                  <a:off x="0" y="2819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39" name="Group 220"/>
            <p:cNvGrpSpPr>
              <a:grpSpLocks/>
            </p:cNvGrpSpPr>
            <p:nvPr/>
          </p:nvGrpSpPr>
          <p:grpSpPr bwMode="auto">
            <a:xfrm>
              <a:off x="0" y="3007"/>
              <a:ext cx="3984" cy="183"/>
              <a:chOff x="0" y="3007"/>
              <a:chExt cx="3984" cy="183"/>
            </a:xfrm>
          </p:grpSpPr>
          <p:sp>
            <p:nvSpPr>
              <p:cNvPr id="8250" name="Rectangle 219"/>
              <p:cNvSpPr>
                <a:spLocks noChangeArrowheads="1"/>
              </p:cNvSpPr>
              <p:nvPr/>
            </p:nvSpPr>
            <p:spPr bwMode="auto">
              <a:xfrm>
                <a:off x="0" y="3007"/>
                <a:ext cx="3984" cy="183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51" name="Group 218"/>
              <p:cNvGrpSpPr>
                <a:grpSpLocks/>
              </p:cNvGrpSpPr>
              <p:nvPr/>
            </p:nvGrpSpPr>
            <p:grpSpPr bwMode="auto">
              <a:xfrm>
                <a:off x="0" y="3007"/>
                <a:ext cx="3984" cy="183"/>
                <a:chOff x="0" y="3007"/>
                <a:chExt cx="3984" cy="183"/>
              </a:xfrm>
            </p:grpSpPr>
            <p:sp>
              <p:nvSpPr>
                <p:cNvPr id="8252" name="Rectangle 121"/>
                <p:cNvSpPr>
                  <a:spLocks noChangeArrowheads="1"/>
                </p:cNvSpPr>
                <p:nvPr/>
              </p:nvSpPr>
              <p:spPr bwMode="auto">
                <a:xfrm>
                  <a:off x="0" y="3007"/>
                  <a:ext cx="3984" cy="183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>
                      <a:solidFill>
                        <a:srgbClr val="000000"/>
                      </a:solidFill>
                    </a:rPr>
                    <a:t>  </a:t>
                  </a:r>
                  <a:r>
                    <a:rPr lang="sk-SK" sz="1300">
                      <a:solidFill>
                        <a:srgbClr val="000000"/>
                      </a:solidFill>
                    </a:rPr>
                    <a:t> </a:t>
                  </a:r>
                  <a:r>
                    <a:rPr lang="sk-SK" sz="1000">
                      <a:solidFill>
                        <a:srgbClr val="000000"/>
                      </a:solidFill>
                    </a:rPr>
                    <a:t>    </a:t>
                  </a:r>
                  <a:r>
                    <a:rPr lang="sk-SK" sz="1000">
                      <a:solidFill>
                        <a:srgbClr val="000000"/>
                      </a:solidFill>
                      <a:hlinkClick r:id="rId21" tooltip="http://stable.toolserver.org/geohack/geohack.php?pagename=Rimaszombat&amp;language=hu&amp;params=48_22_00_N_20_00_00_E_region:EU_type:city"/>
                    </a:rPr>
                    <a:t>é. sz. 48° 22′ 00’’, k. h. 20° 00′ 00’’</a:t>
                  </a:r>
                  <a:endParaRPr lang="sk-SK" sz="1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53" name="Rectangle 217"/>
                <p:cNvSpPr>
                  <a:spLocks noChangeArrowheads="1"/>
                </p:cNvSpPr>
                <p:nvPr/>
              </p:nvSpPr>
              <p:spPr bwMode="auto">
                <a:xfrm>
                  <a:off x="0" y="3007"/>
                  <a:ext cx="3984" cy="18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40" name="Group 224"/>
            <p:cNvGrpSpPr>
              <a:grpSpLocks/>
            </p:cNvGrpSpPr>
            <p:nvPr/>
          </p:nvGrpSpPr>
          <p:grpSpPr bwMode="auto">
            <a:xfrm>
              <a:off x="0" y="3190"/>
              <a:ext cx="3984" cy="154"/>
              <a:chOff x="0" y="3190"/>
              <a:chExt cx="3984" cy="154"/>
            </a:xfrm>
          </p:grpSpPr>
          <p:sp>
            <p:nvSpPr>
              <p:cNvPr id="8246" name="Rectangle 223"/>
              <p:cNvSpPr>
                <a:spLocks noChangeArrowheads="1"/>
              </p:cNvSpPr>
              <p:nvPr/>
            </p:nvSpPr>
            <p:spPr bwMode="auto">
              <a:xfrm>
                <a:off x="0" y="3190"/>
                <a:ext cx="3984" cy="154"/>
              </a:xfrm>
              <a:prstGeom prst="rect">
                <a:avLst/>
              </a:prstGeom>
              <a:solidFill>
                <a:srgbClr val="BDEB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47" name="Group 222"/>
              <p:cNvGrpSpPr>
                <a:grpSpLocks/>
              </p:cNvGrpSpPr>
              <p:nvPr/>
            </p:nvGrpSpPr>
            <p:grpSpPr bwMode="auto">
              <a:xfrm>
                <a:off x="0" y="3190"/>
                <a:ext cx="3984" cy="154"/>
                <a:chOff x="0" y="3190"/>
                <a:chExt cx="3984" cy="154"/>
              </a:xfrm>
            </p:grpSpPr>
            <p:sp>
              <p:nvSpPr>
                <p:cNvPr id="8248" name="Rectangle 123"/>
                <p:cNvSpPr>
                  <a:spLocks noChangeArrowheads="1"/>
                </p:cNvSpPr>
                <p:nvPr/>
              </p:nvSpPr>
              <p:spPr bwMode="auto">
                <a:xfrm>
                  <a:off x="0" y="3190"/>
                  <a:ext cx="3984" cy="154"/>
                </a:xfrm>
                <a:prstGeom prst="rect">
                  <a:avLst/>
                </a:prstGeom>
                <a:solidFill>
                  <a:srgbClr val="BDEB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22" tooltip="http://www.rimavskasobota.sk"/>
                    </a:rPr>
                    <a:t>Rimaszombat weboldala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49" name="Rectangle 221"/>
                <p:cNvSpPr>
                  <a:spLocks noChangeArrowheads="1"/>
                </p:cNvSpPr>
                <p:nvPr/>
              </p:nvSpPr>
              <p:spPr bwMode="auto">
                <a:xfrm>
                  <a:off x="0" y="3190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  <p:grpSp>
          <p:nvGrpSpPr>
            <p:cNvPr id="8241" name="Group 228"/>
            <p:cNvGrpSpPr>
              <a:grpSpLocks/>
            </p:cNvGrpSpPr>
            <p:nvPr/>
          </p:nvGrpSpPr>
          <p:grpSpPr bwMode="auto">
            <a:xfrm>
              <a:off x="0" y="3344"/>
              <a:ext cx="3984" cy="154"/>
              <a:chOff x="0" y="3344"/>
              <a:chExt cx="3984" cy="154"/>
            </a:xfrm>
          </p:grpSpPr>
          <p:sp>
            <p:nvSpPr>
              <p:cNvPr id="8242" name="Rectangle 227"/>
              <p:cNvSpPr>
                <a:spLocks noChangeArrowheads="1"/>
              </p:cNvSpPr>
              <p:nvPr/>
            </p:nvSpPr>
            <p:spPr bwMode="auto">
              <a:xfrm>
                <a:off x="0" y="3344"/>
                <a:ext cx="3984" cy="154"/>
              </a:xfrm>
              <a:prstGeom prst="rect">
                <a:avLst/>
              </a:prstGeom>
              <a:solidFill>
                <a:srgbClr val="FFFFE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sk-SK"/>
              </a:p>
            </p:txBody>
          </p:sp>
          <p:grpSp>
            <p:nvGrpSpPr>
              <p:cNvPr id="8243" name="Group 226"/>
              <p:cNvGrpSpPr>
                <a:grpSpLocks/>
              </p:cNvGrpSpPr>
              <p:nvPr/>
            </p:nvGrpSpPr>
            <p:grpSpPr bwMode="auto">
              <a:xfrm>
                <a:off x="0" y="3344"/>
                <a:ext cx="3984" cy="154"/>
                <a:chOff x="0" y="3344"/>
                <a:chExt cx="3984" cy="154"/>
              </a:xfrm>
            </p:grpSpPr>
            <p:sp>
              <p:nvSpPr>
                <p:cNvPr id="8244" name="Rectangle 124"/>
                <p:cNvSpPr>
                  <a:spLocks noChangeArrowheads="1"/>
                </p:cNvSpPr>
                <p:nvPr/>
              </p:nvSpPr>
              <p:spPr bwMode="auto">
                <a:xfrm>
                  <a:off x="0" y="3344"/>
                  <a:ext cx="3984" cy="154"/>
                </a:xfrm>
                <a:prstGeom prst="rect">
                  <a:avLst/>
                </a:prstGeom>
                <a:solidFill>
                  <a:srgbClr val="FFFFE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t"/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Adatok forrása: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23" tooltip="http://www.statistics.sk/mosmis/run.html"/>
                    </a:rPr>
                    <a:t>Szlovák Statisztikai Hivatal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</a:rPr>
                    <a:t>, </a:t>
                  </a:r>
                  <a:r>
                    <a:rPr lang="sk-SK" sz="1000">
                      <a:solidFill>
                        <a:srgbClr val="000000"/>
                      </a:solidFill>
                      <a:latin typeface="Times New Roman" pitchFamily="18" charset="0"/>
                      <a:hlinkClick r:id="rId24" tooltip="http://obce.info"/>
                    </a:rPr>
                    <a:t>http://obce.info</a:t>
                  </a:r>
                  <a:endParaRPr lang="sk-SK">
                    <a:latin typeface="Times New Roman" pitchFamily="18" charset="0"/>
                  </a:endParaRPr>
                </a:p>
              </p:txBody>
            </p:sp>
            <p:sp>
              <p:nvSpPr>
                <p:cNvPr id="8245" name="Rectangle 225"/>
                <p:cNvSpPr>
                  <a:spLocks noChangeArrowheads="1"/>
                </p:cNvSpPr>
                <p:nvPr/>
              </p:nvSpPr>
              <p:spPr bwMode="auto">
                <a:xfrm>
                  <a:off x="0" y="3344"/>
                  <a:ext cx="3984" cy="15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sk-SK"/>
                </a:p>
              </p:txBody>
            </p:sp>
          </p:grpSp>
        </p:grpSp>
      </p:grpSp>
      <p:pic>
        <p:nvPicPr>
          <p:cNvPr id="10321" name="Picture 81" descr="Szlovákia">
            <a:hlinkClick r:id="rId8" tooltip="Szlovákia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286125" y="-1320800"/>
            <a:ext cx="2508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4" name="Picture 114" descr="Háttér">
            <a:hlinkClick r:id="rId26" tooltip="Háttér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410200" y="3048000"/>
            <a:ext cx="3390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6" name="Picture 116" descr="Rimaszombat (Szlovákia)">
            <a:hlinkClick r:id="rId28" tooltip="Rimaszombat (Szlovákia)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486400" y="2971800"/>
            <a:ext cx="3390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2" name="Picture 122" descr="http://upload.wikimedia.org/wikipedia/commons/thumb/9/9a/Erioll_world.svg/18px-Erioll_world.svg.pn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517900" y="3189288"/>
            <a:ext cx="2063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Line 230"/>
          <p:cNvSpPr>
            <a:spLocks noChangeShapeType="1"/>
          </p:cNvSpPr>
          <p:nvPr/>
        </p:nvSpPr>
        <p:spPr bwMode="auto">
          <a:xfrm flipH="1" flipV="1">
            <a:off x="7391400" y="41910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sk-SK"/>
          </a:p>
        </p:txBody>
      </p:sp>
      <p:sp>
        <p:nvSpPr>
          <p:cNvPr id="10471" name="Text Box 231"/>
          <p:cNvSpPr txBox="1">
            <a:spLocks noChangeArrowheads="1"/>
          </p:cNvSpPr>
          <p:nvPr/>
        </p:nvSpPr>
        <p:spPr bwMode="auto">
          <a:xfrm>
            <a:off x="7467600" y="3962400"/>
            <a:ext cx="7620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700"/>
              <a:t>Rimaszombat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9" grpId="0" animBg="1" autoUpdateAnimBg="0"/>
      <p:bldP spid="1047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3505200" y="1066800"/>
            <a:ext cx="3343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Polgármester</a:t>
            </a:r>
          </a:p>
        </p:txBody>
      </p:sp>
      <p:pic>
        <p:nvPicPr>
          <p:cNvPr id="9219" name="Picture 3" descr="C:\Documents and Settings\Janos\Desktop\rimaszombat\stefan-cifr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966913"/>
            <a:ext cx="7620000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505200" y="5029200"/>
            <a:ext cx="3248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Štefan Cifrus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2590800" y="9144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8000"/>
                </a:solidFill>
                <a:latin typeface="Impact"/>
              </a:rPr>
              <a:t>Nevezetességek: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5000" y="25908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sk-SK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52600" y="2438400"/>
            <a:ext cx="66294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Katolikus templom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Református templom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Evangélikus templom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Holokauszt - emlékmű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Vármegyeháza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Megyeháza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Városháza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k-SK"/>
              <a:t>Gömöri Múzeum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Documents and Settings\Janos\Desktop\rimaszombat\2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92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2667000" y="5638800"/>
            <a:ext cx="5353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k-S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Evangélikus templom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theme/theme1.xml><?xml version="1.0" encoding="utf-8"?>
<a:theme xmlns:a="http://schemas.openxmlformats.org/drawingml/2006/main" name="Pískovec">
  <a:themeElements>
    <a:clrScheme name="Pískovec 1">
      <a:dk1>
        <a:srgbClr val="333333"/>
      </a:dk1>
      <a:lt1>
        <a:srgbClr val="BAB9A0"/>
      </a:lt1>
      <a:dk2>
        <a:srgbClr val="000000"/>
      </a:dk2>
      <a:lt2>
        <a:srgbClr val="333329"/>
      </a:lt2>
      <a:accent1>
        <a:srgbClr val="F4F3D9"/>
      </a:accent1>
      <a:accent2>
        <a:srgbClr val="E09142"/>
      </a:accent2>
      <a:accent3>
        <a:srgbClr val="D9D9CD"/>
      </a:accent3>
      <a:accent4>
        <a:srgbClr val="2A2A2A"/>
      </a:accent4>
      <a:accent5>
        <a:srgbClr val="F8F8E9"/>
      </a:accent5>
      <a:accent6>
        <a:srgbClr val="CB833B"/>
      </a:accent6>
      <a:hlink>
        <a:srgbClr val="AE4828"/>
      </a:hlink>
      <a:folHlink>
        <a:srgbClr val="6A6954"/>
      </a:folHlink>
    </a:clrScheme>
    <a:fontScheme name="Pískove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ískovec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skovec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skovec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Designs\Pískovec.pot</Template>
  <TotalTime>250</TotalTime>
  <Words>317</Words>
  <Application>Microsoft PowerPoint</Application>
  <PresentationFormat>Prezentácia na obrazovke (4:3)</PresentationFormat>
  <Paragraphs>104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0" baseType="lpstr">
      <vt:lpstr>Arial</vt:lpstr>
      <vt:lpstr>Wingdings</vt:lpstr>
      <vt:lpstr>Times New Roman</vt:lpstr>
      <vt:lpstr>Comic Sans MS</vt:lpstr>
      <vt:lpstr>Pískovec</vt:lpstr>
      <vt:lpstr>  Špeciálna základná škola s VJM, Rimavská Sobota Magyar Tannyelvű Speciális Alapiskola , Rimaszombat </vt:lpstr>
      <vt:lpstr>Rimaszombat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</vt:vector>
  </TitlesOfParts>
  <Company>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Rimaszombat</dc:title>
  <dc:creator>a</dc:creator>
  <cp:lastModifiedBy>pc</cp:lastModifiedBy>
  <cp:revision>5</cp:revision>
  <dcterms:created xsi:type="dcterms:W3CDTF">2009-05-10T12:30:31Z</dcterms:created>
  <dcterms:modified xsi:type="dcterms:W3CDTF">2020-05-22T08:33:35Z</dcterms:modified>
</cp:coreProperties>
</file>