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4" r:id="rId14"/>
    <p:sldId id="269" r:id="rId15"/>
    <p:sldId id="275" r:id="rId16"/>
    <p:sldId id="270" r:id="rId17"/>
    <p:sldId id="271" r:id="rId18"/>
    <p:sldId id="272" r:id="rId19"/>
    <p:sldId id="273" r:id="rId20"/>
    <p:sldId id="274"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88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smtClean="0"/>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9" name="Symbol zastępczy daty 18"/>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11" name="Symbol zastępczy numeru slajdu 10"/>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90784E6-BD06-4B2C-8B4F-EFC10AFA1537}"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5933796-D885-472E-90C4-535A7ABC7786}" type="datetimeFigureOut">
              <a:rPr lang="pl-PL" smtClean="0"/>
              <a:t>2020-03-21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90784E6-BD06-4B2C-8B4F-EFC10AFA1537}" type="slidenum">
              <a:rPr lang="pl-PL" smtClean="0"/>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smtClean="0"/>
              <a:t>Kliknij ikonę, aby dodać obraz</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l-PL" smtClean="0"/>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5933796-D885-472E-90C4-535A7ABC7786}" type="datetimeFigureOut">
              <a:rPr lang="pl-PL" smtClean="0"/>
              <a:t>2020-03-21</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0784E6-BD06-4B2C-8B4F-EFC10AFA1537}"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orun.naszemiasto.pl/artykul/839354,juz-dzisiaj-czekolada-wyrusza-w-swiat-czyli-slodkie-glosne,id,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ziennikbaltycki.pl/jak-rozmawiac-z-dziecmi-o-koronawirusie-strach-zwiazany-z-epidemia-wymaga-od-rodzicow-szczegolnego-zaopiekowania-sie-swoimi/ar/c14-1485503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23528" y="404664"/>
            <a:ext cx="8208912" cy="4832092"/>
          </a:xfrm>
          <a:prstGeom prst="rect">
            <a:avLst/>
          </a:prstGeom>
          <a:noFill/>
        </p:spPr>
        <p:txBody>
          <a:bodyPr wrap="square" rtlCol="0">
            <a:spAutoFit/>
          </a:bodyPr>
          <a:lstStyle/>
          <a:p>
            <a:pPr algn="ctr"/>
            <a:r>
              <a:rPr lang="pl-PL" sz="4400" b="1" dirty="0" smtClean="0">
                <a:solidFill>
                  <a:srgbClr val="FF0000"/>
                </a:solidFill>
              </a:rPr>
              <a:t>LĘKI U DZIECI-JAK ROZMAWIAĆ</a:t>
            </a:r>
          </a:p>
          <a:p>
            <a:pPr algn="ctr"/>
            <a:r>
              <a:rPr lang="pl-PL" sz="4400" b="1" dirty="0" smtClean="0">
                <a:solidFill>
                  <a:srgbClr val="FF0000"/>
                </a:solidFill>
              </a:rPr>
              <a:t> Z DZIECKIEM </a:t>
            </a:r>
          </a:p>
          <a:p>
            <a:pPr algn="ctr"/>
            <a:r>
              <a:rPr lang="pl-PL" sz="4400" b="1" dirty="0" smtClean="0">
                <a:solidFill>
                  <a:srgbClr val="FF0000"/>
                </a:solidFill>
              </a:rPr>
              <a:t>W CZASIE ZAGROŻENIA PANDEMĄ KORONAWIRUSA</a:t>
            </a:r>
          </a:p>
          <a:p>
            <a:endParaRPr lang="pl-PL"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23528" y="476672"/>
            <a:ext cx="8496944" cy="2831544"/>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Rozmawiajmy o tym, jak radzić sobie </a:t>
            </a:r>
            <a:r>
              <a:rPr lang="pl-PL" sz="3200" b="1" dirty="0" smtClean="0">
                <a:solidFill>
                  <a:srgbClr val="FF0000"/>
                </a:solidFill>
                <a:latin typeface="Times New Roman" pitchFamily="18" charset="0"/>
                <a:cs typeface="Times New Roman" pitchFamily="18" charset="0"/>
              </a:rPr>
              <a:t>                        z </a:t>
            </a:r>
            <a:r>
              <a:rPr lang="pl-PL" sz="3200" b="1" dirty="0">
                <a:solidFill>
                  <a:srgbClr val="FF0000"/>
                </a:solidFill>
                <a:latin typeface="Times New Roman" pitchFamily="18" charset="0"/>
                <a:cs typeface="Times New Roman" pitchFamily="18" charset="0"/>
              </a:rPr>
              <a:t>lękiem </a:t>
            </a:r>
            <a:r>
              <a:rPr lang="pl-PL" sz="3200" dirty="0">
                <a:latin typeface="Times New Roman" pitchFamily="18" charset="0"/>
                <a:cs typeface="Times New Roman" pitchFamily="18" charset="0"/>
              </a:rPr>
              <a:t>– opowiedzmy dzieciom, co my robimy, żeby trudne myśli niepodzielnie nie zapanowały </a:t>
            </a:r>
            <a:r>
              <a:rPr lang="pl-PL" sz="3200" dirty="0" smtClean="0">
                <a:latin typeface="Times New Roman" pitchFamily="18" charset="0"/>
                <a:cs typeface="Times New Roman" pitchFamily="18" charset="0"/>
              </a:rPr>
              <a:t> w </a:t>
            </a:r>
            <a:r>
              <a:rPr lang="pl-PL" sz="3200" dirty="0">
                <a:latin typeface="Times New Roman" pitchFamily="18" charset="0"/>
                <a:cs typeface="Times New Roman" pitchFamily="18" charset="0"/>
              </a:rPr>
              <a:t>naszej głowie (</a:t>
            </a:r>
            <a:r>
              <a:rPr lang="pl-PL" sz="3200" dirty="0">
                <a:latin typeface="Times New Roman" pitchFamily="18" charset="0"/>
                <a:cs typeface="Times New Roman" pitchFamily="18" charset="0"/>
                <a:hlinkClick r:id="rId2"/>
              </a:rPr>
              <a:t>czytanie książek</a:t>
            </a:r>
            <a:r>
              <a:rPr lang="pl-PL" sz="3200" dirty="0">
                <a:latin typeface="Times New Roman" pitchFamily="18" charset="0"/>
                <a:cs typeface="Times New Roman" pitchFamily="18" charset="0"/>
              </a:rPr>
              <a:t>, oglądanie komedii, gry).</a:t>
            </a:r>
            <a:r>
              <a:rPr lang="pl-PL" dirty="0" smtClean="0"/>
              <a:t/>
            </a:r>
            <a:br>
              <a:rPr lang="pl-PL" dirty="0" smtClean="0"/>
            </a:b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39552" y="620688"/>
            <a:ext cx="8280920" cy="3046988"/>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Pytajmy, co im pomaga?</a:t>
            </a:r>
            <a:r>
              <a:rPr lang="pl-PL" sz="3200" b="1" dirty="0">
                <a:latin typeface="Times New Roman" pitchFamily="18" charset="0"/>
                <a:cs typeface="Times New Roman" pitchFamily="18" charset="0"/>
              </a:rPr>
              <a:t> </a:t>
            </a:r>
            <a:r>
              <a:rPr lang="pl-PL" sz="3200" dirty="0">
                <a:latin typeface="Times New Roman" pitchFamily="18" charset="0"/>
                <a:cs typeface="Times New Roman" pitchFamily="18" charset="0"/>
              </a:rPr>
              <a:t>Dzieci są w tym bardzo kreatywne i mogą nas zaskoczyć swoimi pomysłami, z których i my możemy korzystać. Sprawdzimy też, czego potrzebują w tej sytuacji. Zastanówmy się, co możemy wspólnie zrobić, aby zachować dobry nastrój.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620688"/>
            <a:ext cx="8136904" cy="3539430"/>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Umówmy się na jakiś kod – sygnał</a:t>
            </a:r>
            <a:r>
              <a:rPr lang="pl-PL" sz="3200" b="1" dirty="0">
                <a:latin typeface="Times New Roman" pitchFamily="18" charset="0"/>
                <a:cs typeface="Times New Roman" pitchFamily="18" charset="0"/>
              </a:rPr>
              <a:t>,</a:t>
            </a:r>
            <a:r>
              <a:rPr lang="pl-PL" sz="3200" dirty="0">
                <a:latin typeface="Times New Roman" pitchFamily="18" charset="0"/>
                <a:cs typeface="Times New Roman" pitchFamily="18" charset="0"/>
              </a:rPr>
              <a:t> kiedy ktoś z członków rodziny poczuje, że ten smutek go dopada. Ustalmy, kiedy potrzebujemy samotności, a kiedy towarzystwa innych ludzi. Szczerze rozmawiajmy o tym, że i my dorośli przeżywamy trudne emocje, ale znamy sposoby, aby  sobie z nimi radzić!</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39552" y="908720"/>
            <a:ext cx="7992888" cy="4308872"/>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Wskazujmy na czasowość pewnych ograniczeń czy rozwiązań</a:t>
            </a:r>
            <a:r>
              <a:rPr lang="pl-PL" sz="3200" b="1" dirty="0">
                <a:latin typeface="Times New Roman" pitchFamily="18" charset="0"/>
                <a:cs typeface="Times New Roman" pitchFamily="18" charset="0"/>
              </a:rPr>
              <a:t> </a:t>
            </a:r>
            <a:r>
              <a:rPr lang="pl-PL" sz="3200" dirty="0">
                <a:latin typeface="Times New Roman" pitchFamily="18" charset="0"/>
                <a:cs typeface="Times New Roman" pitchFamily="18" charset="0"/>
              </a:rPr>
              <a:t>– szczególnie dla nastolatków, obecna sytuacja może być bardzo trudna. Mogą mieć poczucie zamachu na ich podstawowe prawa i ograniczanie wolności. Rozmawiajmy z nimi o tym. Pokazujmy terminowość tych rozwiązań i to, czemu one mają służyć. </a:t>
            </a:r>
            <a:r>
              <a:rPr lang="pl-PL" dirty="0" smtClean="0"/>
              <a:t/>
            </a:r>
            <a:br>
              <a:rPr lang="pl-PL" dirty="0" smtClean="0"/>
            </a:b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23528" y="0"/>
            <a:ext cx="8136904" cy="6001643"/>
          </a:xfrm>
          <a:prstGeom prst="rect">
            <a:avLst/>
          </a:prstGeom>
          <a:noFill/>
        </p:spPr>
        <p:txBody>
          <a:bodyPr wrap="square" rtlCol="0">
            <a:spAutoFit/>
          </a:bodyPr>
          <a:lstStyle/>
          <a:p>
            <a:pPr algn="just"/>
            <a:endParaRPr lang="pl-PL" sz="3200" b="1" dirty="0" smtClean="0">
              <a:solidFill>
                <a:srgbClr val="FF0000"/>
              </a:solidFill>
              <a:latin typeface="Times New Roman" pitchFamily="18" charset="0"/>
              <a:cs typeface="Times New Roman" pitchFamily="18" charset="0"/>
            </a:endParaRPr>
          </a:p>
          <a:p>
            <a:pPr algn="just"/>
            <a:r>
              <a:rPr lang="pl-PL" sz="3200" b="1" dirty="0" smtClean="0">
                <a:solidFill>
                  <a:srgbClr val="FF0000"/>
                </a:solidFill>
                <a:latin typeface="Times New Roman" pitchFamily="18" charset="0"/>
                <a:cs typeface="Times New Roman" pitchFamily="18" charset="0"/>
              </a:rPr>
              <a:t>Bądźmy </a:t>
            </a:r>
            <a:r>
              <a:rPr lang="pl-PL" sz="3200" b="1" dirty="0">
                <a:solidFill>
                  <a:srgbClr val="FF0000"/>
                </a:solidFill>
                <a:latin typeface="Times New Roman" pitchFamily="18" charset="0"/>
                <a:cs typeface="Times New Roman" pitchFamily="18" charset="0"/>
              </a:rPr>
              <a:t>odpowiedzialni</a:t>
            </a:r>
            <a:r>
              <a:rPr lang="pl-PL" sz="3200" b="1" dirty="0">
                <a:latin typeface="Times New Roman" pitchFamily="18" charset="0"/>
                <a:cs typeface="Times New Roman" pitchFamily="18" charset="0"/>
              </a:rPr>
              <a:t> </a:t>
            </a:r>
            <a:r>
              <a:rPr lang="pl-PL" sz="3200" dirty="0">
                <a:latin typeface="Times New Roman" pitchFamily="18" charset="0"/>
                <a:cs typeface="Times New Roman" pitchFamily="18" charset="0"/>
              </a:rPr>
              <a:t>– ta sytuacja może być świetną lekcją empatii, wrażliwości i właśnie odpowiedzialności za wspólnotę: rodzinną, klasową czy sąsiedzką. Nasze zachowania przekładają się bezpośrednio na rozprzestrzenianie wirusa, a więc na życie </a:t>
            </a:r>
            <a:r>
              <a:rPr lang="pl-PL" sz="3200" dirty="0" smtClean="0">
                <a:latin typeface="Times New Roman" pitchFamily="18" charset="0"/>
                <a:cs typeface="Times New Roman" pitchFamily="18" charset="0"/>
              </a:rPr>
              <a:t>                    i </a:t>
            </a:r>
            <a:r>
              <a:rPr lang="pl-PL" sz="3200" dirty="0">
                <a:latin typeface="Times New Roman" pitchFamily="18" charset="0"/>
                <a:cs typeface="Times New Roman" pitchFamily="18" charset="0"/>
              </a:rPr>
              <a:t>zdrowie innych ludzi. Nie oszukujmy – starajmy się być spokojni, nie panikujmy. Kiedy rozmawiamy o rzeczach trudnych, ulegamy emocjom, a przyłapuje nas na tym młody człowiek i zadaje pytanie, co się stało?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827584" y="908720"/>
            <a:ext cx="7704856" cy="2554545"/>
          </a:xfrm>
          <a:prstGeom prst="rect">
            <a:avLst/>
          </a:prstGeom>
          <a:noFill/>
        </p:spPr>
        <p:txBody>
          <a:bodyPr wrap="square" rtlCol="0">
            <a:spAutoFit/>
          </a:bodyPr>
          <a:lstStyle/>
          <a:p>
            <a:pPr algn="just"/>
            <a:r>
              <a:rPr lang="pl-PL" sz="3200" dirty="0" smtClean="0">
                <a:latin typeface="Times New Roman" pitchFamily="18" charset="0"/>
                <a:cs typeface="Times New Roman" pitchFamily="18" charset="0"/>
              </a:rPr>
              <a:t>Nie ucinajmy rozmów i nie twórzmy tajemnic, bo to jest pożywką do karmienia lęków. Ochłońmy i nawet jeśli nie od razu, to wyjaśnijmy dziecku, co się stało, czego było świadkiem.</a:t>
            </a:r>
            <a:endParaRPr lang="pl-PL"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764704"/>
            <a:ext cx="8352928" cy="2554545"/>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Zadbajmy o potrzeby dzieci</a:t>
            </a:r>
            <a:r>
              <a:rPr lang="pl-PL" sz="3200" b="1" dirty="0">
                <a:latin typeface="Times New Roman" pitchFamily="18" charset="0"/>
                <a:cs typeface="Times New Roman" pitchFamily="18" charset="0"/>
              </a:rPr>
              <a:t> </a:t>
            </a:r>
            <a:r>
              <a:rPr lang="pl-PL" sz="3200" dirty="0">
                <a:latin typeface="Times New Roman" pitchFamily="18" charset="0"/>
                <a:cs typeface="Times New Roman" pitchFamily="18" charset="0"/>
              </a:rPr>
              <a:t>– nasi podopieczni, podobnie jak dorośli, potrzebują rozmowy z bliskimi koleżankami czy kolegami. Zadbajmy o to. Pamiętajmy o nowych technologiach – to dobry moment, żeby z nich korzystać.</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39552" y="764704"/>
            <a:ext cx="7920880" cy="3046988"/>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Uczmy się razem zdrowych nawyków</a:t>
            </a:r>
            <a:r>
              <a:rPr lang="pl-PL" sz="3200" b="1" dirty="0">
                <a:latin typeface="Times New Roman" pitchFamily="18" charset="0"/>
                <a:cs typeface="Times New Roman" pitchFamily="18" charset="0"/>
              </a:rPr>
              <a:t>,</a:t>
            </a:r>
            <a:r>
              <a:rPr lang="pl-PL" sz="3200" dirty="0">
                <a:latin typeface="Times New Roman" pitchFamily="18" charset="0"/>
                <a:cs typeface="Times New Roman" pitchFamily="18" charset="0"/>
              </a:rPr>
              <a:t> bądźmy wzorem do naśladowania. Pokażmy, jak myć ręce, jak zasłaniać usta, jak dbać o wypoczynek, odpowiedni sen i dobry nastrój. Rozmawiajmy o tym, co trudne, o zagrożeniach i co z nimi robić.</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539552" y="548680"/>
            <a:ext cx="7992888" cy="2554545"/>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Zadbajmy o innych</a:t>
            </a:r>
            <a:r>
              <a:rPr lang="pl-PL" sz="3200" b="1" dirty="0">
                <a:latin typeface="Times New Roman" pitchFamily="18" charset="0"/>
                <a:cs typeface="Times New Roman" pitchFamily="18" charset="0"/>
              </a:rPr>
              <a:t> </a:t>
            </a:r>
            <a:r>
              <a:rPr lang="pl-PL" sz="3200" dirty="0">
                <a:latin typeface="Times New Roman" pitchFamily="18" charset="0"/>
                <a:cs typeface="Times New Roman" pitchFamily="18" charset="0"/>
              </a:rPr>
              <a:t>– a może w tej trudnej sytuacji spróbujemy zająć się czymś użytecznym? Może razem z dzieckiem wesprzemy słabszych, którzy potrzebują naszej pomocy?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404664"/>
            <a:ext cx="8208912" cy="4031873"/>
          </a:xfrm>
          <a:prstGeom prst="rect">
            <a:avLst/>
          </a:prstGeom>
          <a:noFill/>
        </p:spPr>
        <p:txBody>
          <a:bodyPr wrap="square" rtlCol="0">
            <a:spAutoFit/>
          </a:bodyPr>
          <a:lstStyle/>
          <a:p>
            <a:endParaRPr lang="pl-PL" sz="3200" b="1" dirty="0" smtClean="0">
              <a:solidFill>
                <a:srgbClr val="FF0000"/>
              </a:solidFill>
            </a:endParaRPr>
          </a:p>
          <a:p>
            <a:r>
              <a:rPr lang="pl-PL" sz="3200" b="1" dirty="0" smtClean="0">
                <a:solidFill>
                  <a:srgbClr val="FF0000"/>
                </a:solidFill>
                <a:latin typeface="Times New Roman" pitchFamily="18" charset="0"/>
                <a:cs typeface="Times New Roman" pitchFamily="18" charset="0"/>
              </a:rPr>
              <a:t>UNIKAJMY!!! </a:t>
            </a:r>
          </a:p>
          <a:p>
            <a:r>
              <a:rPr lang="pl-PL" sz="3200" b="1" dirty="0" smtClean="0">
                <a:latin typeface="Times New Roman" pitchFamily="18" charset="0"/>
                <a:cs typeface="Times New Roman" pitchFamily="18" charset="0"/>
              </a:rPr>
              <a:t>Mówienia</a:t>
            </a:r>
            <a:r>
              <a:rPr lang="pl-PL" sz="3200" b="1" dirty="0">
                <a:latin typeface="Times New Roman" pitchFamily="18" charset="0"/>
                <a:cs typeface="Times New Roman" pitchFamily="18" charset="0"/>
              </a:rPr>
              <a:t>:</a:t>
            </a:r>
            <a:r>
              <a:rPr lang="pl-PL" sz="3200" dirty="0">
                <a:latin typeface="Times New Roman" pitchFamily="18" charset="0"/>
                <a:cs typeface="Times New Roman" pitchFamily="18" charset="0"/>
              </a:rPr>
              <a:t> „Wszystko będzie </a:t>
            </a:r>
            <a:r>
              <a:rPr lang="pl-PL" sz="3200" dirty="0" err="1">
                <a:latin typeface="Times New Roman" pitchFamily="18" charset="0"/>
                <a:cs typeface="Times New Roman" pitchFamily="18" charset="0"/>
              </a:rPr>
              <a:t>okey</a:t>
            </a:r>
            <a:r>
              <a:rPr lang="pl-PL" sz="3200" dirty="0">
                <a:latin typeface="Times New Roman" pitchFamily="18" charset="0"/>
                <a:cs typeface="Times New Roman" pitchFamily="18" charset="0"/>
              </a:rPr>
              <a:t>”, jeśli </a:t>
            </a:r>
            <a:r>
              <a:rPr lang="pl-PL" sz="3200" dirty="0" smtClean="0">
                <a:latin typeface="Times New Roman" pitchFamily="18" charset="0"/>
                <a:cs typeface="Times New Roman" pitchFamily="18" charset="0"/>
              </a:rPr>
              <a:t>sam</a:t>
            </a:r>
          </a:p>
          <a:p>
            <a:r>
              <a:rPr lang="pl-PL" sz="3200" dirty="0" smtClean="0">
                <a:latin typeface="Times New Roman" pitchFamily="18" charset="0"/>
                <a:cs typeface="Times New Roman" pitchFamily="18" charset="0"/>
              </a:rPr>
              <a:t>i </a:t>
            </a:r>
            <a:r>
              <a:rPr lang="pl-PL" sz="3200" dirty="0">
                <a:latin typeface="Times New Roman" pitchFamily="18" charset="0"/>
                <a:cs typeface="Times New Roman" pitchFamily="18" charset="0"/>
              </a:rPr>
              <a:t>w to nie wierzymy!</a:t>
            </a:r>
            <a:r>
              <a:rPr lang="pl-PL" sz="3200" dirty="0" smtClean="0">
                <a:latin typeface="Times New Roman" pitchFamily="18" charset="0"/>
                <a:cs typeface="Times New Roman" pitchFamily="18" charset="0"/>
              </a:rPr>
              <a:t/>
            </a:r>
            <a:br>
              <a:rPr lang="pl-PL" sz="3200" dirty="0" smtClean="0">
                <a:latin typeface="Times New Roman" pitchFamily="18" charset="0"/>
                <a:cs typeface="Times New Roman" pitchFamily="18" charset="0"/>
              </a:rPr>
            </a:br>
            <a:r>
              <a:rPr lang="pl-PL" sz="3200" b="1" dirty="0">
                <a:latin typeface="Times New Roman" pitchFamily="18" charset="0"/>
                <a:cs typeface="Times New Roman" pitchFamily="18" charset="0"/>
              </a:rPr>
              <a:t>Sugerowania</a:t>
            </a:r>
            <a:r>
              <a:rPr lang="pl-PL" sz="3200" dirty="0">
                <a:latin typeface="Times New Roman" pitchFamily="18" charset="0"/>
                <a:cs typeface="Times New Roman" pitchFamily="18" charset="0"/>
              </a:rPr>
              <a:t>, co dziecko powinno czuć w podobnej sytuacji.</a:t>
            </a:r>
            <a:r>
              <a:rPr lang="pl-PL" sz="3200" dirty="0" smtClean="0">
                <a:latin typeface="Times New Roman" pitchFamily="18" charset="0"/>
                <a:cs typeface="Times New Roman" pitchFamily="18" charset="0"/>
              </a:rPr>
              <a:t/>
            </a:r>
            <a:br>
              <a:rPr lang="pl-PL" sz="3200" dirty="0" smtClean="0">
                <a:latin typeface="Times New Roman" pitchFamily="18" charset="0"/>
                <a:cs typeface="Times New Roman" pitchFamily="18" charset="0"/>
              </a:rPr>
            </a:br>
            <a:r>
              <a:rPr lang="pl-PL" sz="3200" b="1" dirty="0">
                <a:latin typeface="Times New Roman" pitchFamily="18" charset="0"/>
                <a:cs typeface="Times New Roman" pitchFamily="18" charset="0"/>
              </a:rPr>
              <a:t>Składania obietnic,</a:t>
            </a:r>
            <a:r>
              <a:rPr lang="pl-PL" sz="3200" dirty="0">
                <a:latin typeface="Times New Roman" pitchFamily="18" charset="0"/>
                <a:cs typeface="Times New Roman" pitchFamily="18" charset="0"/>
              </a:rPr>
              <a:t> których nie możemy dotrzymać.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5536" y="836712"/>
            <a:ext cx="8352928" cy="5078313"/>
          </a:xfrm>
          <a:prstGeom prst="rect">
            <a:avLst/>
          </a:prstGeom>
          <a:noFill/>
        </p:spPr>
        <p:txBody>
          <a:bodyPr wrap="square" rtlCol="0">
            <a:spAutoFit/>
          </a:bodyPr>
          <a:lstStyle/>
          <a:p>
            <a:pPr algn="just"/>
            <a:r>
              <a:rPr lang="pl-PL" sz="3600" dirty="0">
                <a:latin typeface="Times New Roman" pitchFamily="18" charset="0"/>
                <a:cs typeface="Times New Roman" pitchFamily="18" charset="0"/>
              </a:rPr>
              <a:t>Pandemia </a:t>
            </a:r>
            <a:r>
              <a:rPr lang="pl-PL" sz="3600" dirty="0" err="1">
                <a:latin typeface="Times New Roman" pitchFamily="18" charset="0"/>
                <a:cs typeface="Times New Roman" pitchFamily="18" charset="0"/>
              </a:rPr>
              <a:t>koronawirusa</a:t>
            </a:r>
            <a:r>
              <a:rPr lang="pl-PL" sz="3600" dirty="0">
                <a:latin typeface="Times New Roman" pitchFamily="18" charset="0"/>
                <a:cs typeface="Times New Roman" pitchFamily="18" charset="0"/>
              </a:rPr>
              <a:t> wzbudza strach </a:t>
            </a:r>
            <a:r>
              <a:rPr lang="pl-PL" sz="3600" dirty="0" smtClean="0">
                <a:latin typeface="Times New Roman" pitchFamily="18" charset="0"/>
                <a:cs typeface="Times New Roman" pitchFamily="18" charset="0"/>
              </a:rPr>
              <a:t>                           i </a:t>
            </a:r>
            <a:r>
              <a:rPr lang="pl-PL" sz="3600" dirty="0">
                <a:latin typeface="Times New Roman" pitchFamily="18" charset="0"/>
                <a:cs typeface="Times New Roman" pitchFamily="18" charset="0"/>
              </a:rPr>
              <a:t>panikę nie tylko wśród dorosłych, ale również dzieci. Ograniczenia nałożone przez polski rząd – w tym zamknięcie szkół, przedszkoli i żłobków, wielu placówek kultury, oraz zalecenia, aby pozostać </a:t>
            </a:r>
            <a:r>
              <a:rPr lang="pl-PL" sz="3600" dirty="0" smtClean="0">
                <a:latin typeface="Times New Roman" pitchFamily="18" charset="0"/>
                <a:cs typeface="Times New Roman" pitchFamily="18" charset="0"/>
              </a:rPr>
              <a:t>                     w </a:t>
            </a:r>
            <a:r>
              <a:rPr lang="pl-PL" sz="3600" dirty="0">
                <a:latin typeface="Times New Roman" pitchFamily="18" charset="0"/>
                <a:cs typeface="Times New Roman" pitchFamily="18" charset="0"/>
              </a:rPr>
              <a:t>domu – choć są konieczne, mogą rodzić niepokój, a nawet bunt wśród młodzieży. Jak rozmawiać z dziećmi o </a:t>
            </a:r>
            <a:r>
              <a:rPr lang="pl-PL" sz="3600" dirty="0" err="1" smtClean="0">
                <a:latin typeface="Times New Roman" pitchFamily="18" charset="0"/>
                <a:cs typeface="Times New Roman" pitchFamily="18" charset="0"/>
              </a:rPr>
              <a:t>koronawirusie</a:t>
            </a:r>
            <a:r>
              <a:rPr lang="pl-PL" sz="3600" dirty="0" smtClean="0">
                <a:latin typeface="Times New Roman" pitchFamily="18" charset="0"/>
                <a:cs typeface="Times New Roman" pitchFamily="18" charset="0"/>
              </a:rPr>
              <a:t>?</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683568" y="692696"/>
            <a:ext cx="7488832" cy="923330"/>
          </a:xfrm>
          <a:prstGeom prst="rect">
            <a:avLst/>
          </a:prstGeom>
          <a:noFill/>
        </p:spPr>
        <p:txBody>
          <a:bodyPr wrap="square" rtlCol="0">
            <a:spAutoFit/>
          </a:bodyPr>
          <a:lstStyle/>
          <a:p>
            <a:r>
              <a:rPr lang="pl-PL" dirty="0" smtClean="0">
                <a:hlinkClick r:id="rId2"/>
              </a:rPr>
              <a:t>ŹRÓDŁO  https://dziennikbaltycki.pl/jak-rozmawiac-z-dziecmi-o-koronawirusie-strach-zwiazany-z-epidemia-wymaga-od-rodzicow-szczegolnego-zaopiekowania-sie-swoimi/ar/c14-14855033</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611560" y="764704"/>
            <a:ext cx="7992888" cy="6001643"/>
          </a:xfrm>
          <a:prstGeom prst="rect">
            <a:avLst/>
          </a:prstGeom>
          <a:noFill/>
        </p:spPr>
        <p:txBody>
          <a:bodyPr wrap="square" rtlCol="0">
            <a:spAutoFit/>
          </a:bodyPr>
          <a:lstStyle/>
          <a:p>
            <a:pPr algn="just"/>
            <a:r>
              <a:rPr lang="pl-PL" sz="3200" dirty="0">
                <a:latin typeface="Times New Roman" pitchFamily="18" charset="0"/>
                <a:cs typeface="Times New Roman" pitchFamily="18" charset="0"/>
              </a:rPr>
              <a:t>Różnimy się między sobą i różnią się też nasze dzieci. Są takie, które w </a:t>
            </a:r>
            <a:r>
              <a:rPr lang="pl-PL" sz="3200" dirty="0" smtClean="0">
                <a:latin typeface="Times New Roman" pitchFamily="18" charset="0"/>
                <a:cs typeface="Times New Roman" pitchFamily="18" charset="0"/>
              </a:rPr>
              <a:t>obecnej sytuacji czują pewne podekscytowanie, ciekawość, a nawet radość.  W końcu nie trzeba chodzić do szkoły i tyle nowych ciekawych rzeczy dzieje się wokół. Są jednak i takie, które z dużym niepokojem i lękiem stale sprawdzają portale informacyjne, dopytują dorosłych, poszukują informacji o zagrożeniu. Jeszcze inne mówią: dość! Już nie mogą oglądać, </a:t>
            </a:r>
            <a:r>
              <a:rPr lang="pl-PL" sz="3200" dirty="0">
                <a:latin typeface="Times New Roman" pitchFamily="18" charset="0"/>
                <a:cs typeface="Times New Roman" pitchFamily="18" charset="0"/>
              </a:rPr>
              <a:t>słuchać, czytać i rozmawiać na temat zagrożenia </a:t>
            </a:r>
            <a:r>
              <a:rPr lang="pl-PL" sz="3200" dirty="0" err="1">
                <a:latin typeface="Times New Roman" pitchFamily="18" charset="0"/>
                <a:cs typeface="Times New Roman" pitchFamily="18" charset="0"/>
              </a:rPr>
              <a:t>koronawirusem</a:t>
            </a:r>
            <a:r>
              <a:rPr lang="pl-PL" sz="3200" dirty="0" smtClean="0">
                <a:latin typeface="Times New Roman" pitchFamily="18" charset="0"/>
                <a:cs typeface="Times New Roman" pitchFamily="18" charset="0"/>
              </a:rPr>
              <a:t>.</a:t>
            </a:r>
            <a:endParaRPr lang="pl-PL"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5536" y="764704"/>
            <a:ext cx="8280920" cy="4524315"/>
          </a:xfrm>
          <a:prstGeom prst="rect">
            <a:avLst/>
          </a:prstGeom>
          <a:noFill/>
        </p:spPr>
        <p:txBody>
          <a:bodyPr wrap="square" rtlCol="0">
            <a:spAutoFit/>
          </a:bodyPr>
          <a:lstStyle/>
          <a:p>
            <a:pPr algn="just"/>
            <a:r>
              <a:rPr lang="pl-PL" sz="3600" dirty="0">
                <a:latin typeface="Times New Roman" pitchFamily="18" charset="0"/>
                <a:cs typeface="Times New Roman" pitchFamily="18" charset="0"/>
              </a:rPr>
              <a:t>Wszystkie, nawet te szczęśliwe, z różnym natężeniem i częstotliwością odczuwają nieprzyjemne emocje</a:t>
            </a:r>
            <a:r>
              <a:rPr lang="pl-PL" sz="3600" dirty="0" smtClean="0">
                <a:latin typeface="Times New Roman" pitchFamily="18" charset="0"/>
                <a:cs typeface="Times New Roman" pitchFamily="18" charset="0"/>
              </a:rPr>
              <a:t>.</a:t>
            </a:r>
          </a:p>
          <a:p>
            <a:pPr algn="just"/>
            <a:r>
              <a:rPr lang="pl-PL" sz="3600" dirty="0">
                <a:latin typeface="Times New Roman" pitchFamily="18" charset="0"/>
                <a:cs typeface="Times New Roman" pitchFamily="18" charset="0"/>
              </a:rPr>
              <a:t> </a:t>
            </a:r>
            <a:r>
              <a:rPr lang="pl-PL" sz="3600" dirty="0" smtClean="0">
                <a:latin typeface="Times New Roman" pitchFamily="18" charset="0"/>
                <a:cs typeface="Times New Roman" pitchFamily="18" charset="0"/>
              </a:rPr>
              <a:t/>
            </a:r>
            <a:br>
              <a:rPr lang="pl-PL" sz="3600" dirty="0" smtClean="0">
                <a:latin typeface="Times New Roman" pitchFamily="18" charset="0"/>
                <a:cs typeface="Times New Roman" pitchFamily="18" charset="0"/>
              </a:rPr>
            </a:br>
            <a:r>
              <a:rPr lang="pl-PL" sz="3600" dirty="0">
                <a:latin typeface="Times New Roman" pitchFamily="18" charset="0"/>
                <a:cs typeface="Times New Roman" pitchFamily="18" charset="0"/>
              </a:rPr>
              <a:t>Ten strach, zupełnie zrozumiały w obecnej sytuacji, wymaga od rodziców szczególnego zaopiekowania się swoimi dziećmi.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0" y="0"/>
            <a:ext cx="8460432" cy="6740307"/>
          </a:xfrm>
          <a:prstGeom prst="rect">
            <a:avLst/>
          </a:prstGeom>
          <a:noFill/>
        </p:spPr>
        <p:txBody>
          <a:bodyPr wrap="square" rtlCol="0">
            <a:spAutoFit/>
          </a:bodyPr>
          <a:lstStyle/>
          <a:p>
            <a:pPr algn="just"/>
            <a:endParaRPr lang="pl-PL" sz="3600" dirty="0" smtClean="0">
              <a:latin typeface="Times New Roman" pitchFamily="18" charset="0"/>
              <a:cs typeface="Times New Roman" pitchFamily="18" charset="0"/>
            </a:endParaRPr>
          </a:p>
          <a:p>
            <a:pPr algn="just"/>
            <a:r>
              <a:rPr lang="pl-PL" sz="3600" b="1" i="1" dirty="0" smtClean="0">
                <a:latin typeface="Times New Roman" pitchFamily="18" charset="0"/>
                <a:cs typeface="Times New Roman" pitchFamily="18" charset="0"/>
              </a:rPr>
              <a:t>Oto </a:t>
            </a:r>
            <a:r>
              <a:rPr lang="pl-PL" sz="3600" b="1" i="1" dirty="0">
                <a:latin typeface="Times New Roman" pitchFamily="18" charset="0"/>
                <a:cs typeface="Times New Roman" pitchFamily="18" charset="0"/>
              </a:rPr>
              <a:t>kilka wskazówek, które mogą pomóc</a:t>
            </a:r>
            <a:r>
              <a:rPr lang="pl-PL" sz="3600" dirty="0">
                <a:latin typeface="Times New Roman" pitchFamily="18" charset="0"/>
                <a:cs typeface="Times New Roman" pitchFamily="18" charset="0"/>
              </a:rPr>
              <a:t>:</a:t>
            </a:r>
          </a:p>
          <a:p>
            <a:pPr algn="just"/>
            <a:r>
              <a:rPr lang="pl-PL" sz="3600" b="1" dirty="0">
                <a:solidFill>
                  <a:srgbClr val="FF0000"/>
                </a:solidFill>
                <a:latin typeface="Times New Roman" pitchFamily="18" charset="0"/>
                <a:cs typeface="Times New Roman" pitchFamily="18" charset="0"/>
              </a:rPr>
              <a:t>Obserwujmy – siebie i nasze dzieci.</a:t>
            </a:r>
            <a:r>
              <a:rPr lang="pl-PL" sz="3600" dirty="0">
                <a:solidFill>
                  <a:srgbClr val="FF0000"/>
                </a:solidFill>
                <a:latin typeface="Times New Roman" pitchFamily="18" charset="0"/>
                <a:cs typeface="Times New Roman" pitchFamily="18" charset="0"/>
              </a:rPr>
              <a:t> </a:t>
            </a:r>
            <a:r>
              <a:rPr lang="pl-PL" sz="3600" dirty="0">
                <a:latin typeface="Times New Roman" pitchFamily="18" charset="0"/>
                <a:cs typeface="Times New Roman" pitchFamily="18" charset="0"/>
              </a:rPr>
              <a:t>Nie tylko pod kątem infekcji, ale i tego, jak emocjonalnie radzimy sobie z zastaną rzeczywistością. Jakie jest nasze dziecko? Jak reaguje na tę sytuację, jak reaguje na nas? Czy dopytuje? Czy unika rozmów? Czy sądzi, że musi nas chronić i robi dobrą minę do złej gry? Czy może (przynajmniej na razie) wygląda na to, że sytuacja go nie przeciążą</a:t>
            </a:r>
            <a:r>
              <a:rPr lang="pl-PL" sz="32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611560" y="692696"/>
            <a:ext cx="7848872" cy="3046988"/>
          </a:xfrm>
          <a:prstGeom prst="rect">
            <a:avLst/>
          </a:prstGeom>
          <a:noFill/>
        </p:spPr>
        <p:txBody>
          <a:bodyPr wrap="square" rtlCol="0">
            <a:spAutoFit/>
          </a:bodyPr>
          <a:lstStyle/>
          <a:p>
            <a:pPr algn="just"/>
            <a:r>
              <a:rPr lang="pl-PL" sz="3200" dirty="0" smtClean="0">
                <a:latin typeface="Times New Roman" pitchFamily="18" charset="0"/>
                <a:cs typeface="Times New Roman" pitchFamily="18" charset="0"/>
              </a:rPr>
              <a:t>A jak my się zachowujemy? Czy epidemia, zagrożenie jest stale obecne w naszych rozmowach? Czy nieustannie sprawdzam wiadomości? Czy może unikamy tematu i nie chcemy o tym rozmawiać? Jak nasza postawa działa na syna czy córkę?</a:t>
            </a:r>
            <a:endParaRPr lang="pl-PL"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827584" y="476672"/>
            <a:ext cx="7920880" cy="6001643"/>
          </a:xfrm>
          <a:prstGeom prst="rect">
            <a:avLst/>
          </a:prstGeom>
          <a:noFill/>
        </p:spPr>
        <p:txBody>
          <a:bodyPr wrap="square" rtlCol="0">
            <a:spAutoFit/>
          </a:bodyPr>
          <a:lstStyle/>
          <a:p>
            <a:pPr algn="just"/>
            <a:r>
              <a:rPr lang="pl-PL" sz="3200" b="1" dirty="0">
                <a:solidFill>
                  <a:srgbClr val="FF0000"/>
                </a:solidFill>
                <a:latin typeface="Times New Roman" pitchFamily="18" charset="0"/>
                <a:cs typeface="Times New Roman" pitchFamily="18" charset="0"/>
              </a:rPr>
              <a:t>Bądźmy gotowi do rozmowy</a:t>
            </a:r>
            <a:r>
              <a:rPr lang="pl-PL" sz="3200" b="1" dirty="0">
                <a:latin typeface="Times New Roman" pitchFamily="18" charset="0"/>
                <a:cs typeface="Times New Roman" pitchFamily="18" charset="0"/>
              </a:rPr>
              <a:t> </a:t>
            </a:r>
            <a:r>
              <a:rPr lang="pl-PL" sz="3200" dirty="0">
                <a:latin typeface="Times New Roman" pitchFamily="18" charset="0"/>
                <a:cs typeface="Times New Roman" pitchFamily="18" charset="0"/>
              </a:rPr>
              <a:t>– przygotujmy sobie zestaw 3-4 rzetelnych faktów, którymi możemy się podzielić z naszym dzieckiem. Czasem trzeba będzie powtórzyć je wielokrotnie – dzieci lubią upewniać się, że nie „ściemniamy” i wiemy, co mówimy. Bądźmy gotowi na konfrontację z </a:t>
            </a:r>
            <a:r>
              <a:rPr lang="pl-PL" sz="3200" dirty="0" err="1">
                <a:latin typeface="Times New Roman" pitchFamily="18" charset="0"/>
                <a:cs typeface="Times New Roman" pitchFamily="18" charset="0"/>
              </a:rPr>
              <a:t>fakenewsami</a:t>
            </a:r>
            <a:r>
              <a:rPr lang="pl-PL" sz="3200" dirty="0">
                <a:latin typeface="Times New Roman" pitchFamily="18" charset="0"/>
                <a:cs typeface="Times New Roman" pitchFamily="18" charset="0"/>
              </a:rPr>
              <a:t> („Tato, a Marcin powiedział…”). Nie warto jednak przekazywać dzieciom niesprawdzonych treści, niezliczonych supertajnych informacji, czy dramatycznych nowin (np. „Jest kolejna ofiara!”).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0"/>
            <a:ext cx="8064896" cy="7478970"/>
          </a:xfrm>
          <a:prstGeom prst="rect">
            <a:avLst/>
          </a:prstGeom>
          <a:noFill/>
        </p:spPr>
        <p:txBody>
          <a:bodyPr wrap="square" rtlCol="0">
            <a:spAutoFit/>
          </a:bodyPr>
          <a:lstStyle/>
          <a:p>
            <a:endParaRPr lang="pl-PL" sz="3200" b="1" dirty="0" smtClean="0">
              <a:solidFill>
                <a:srgbClr val="FF0000"/>
              </a:solidFill>
              <a:latin typeface="Times New Roman" pitchFamily="18" charset="0"/>
              <a:cs typeface="Times New Roman" pitchFamily="18" charset="0"/>
            </a:endParaRPr>
          </a:p>
          <a:p>
            <a:pPr algn="just"/>
            <a:r>
              <a:rPr lang="pl-PL" sz="3200" b="1" dirty="0" smtClean="0">
                <a:solidFill>
                  <a:srgbClr val="FF0000"/>
                </a:solidFill>
                <a:latin typeface="Times New Roman" pitchFamily="18" charset="0"/>
                <a:cs typeface="Times New Roman" pitchFamily="18" charset="0"/>
              </a:rPr>
              <a:t>Bądźmy </a:t>
            </a:r>
            <a:r>
              <a:rPr lang="pl-PL" sz="3200" b="1" dirty="0">
                <a:solidFill>
                  <a:srgbClr val="FF0000"/>
                </a:solidFill>
                <a:latin typeface="Times New Roman" pitchFamily="18" charset="0"/>
                <a:cs typeface="Times New Roman" pitchFamily="18" charset="0"/>
              </a:rPr>
              <a:t>w tych rozmowach spokojni, opanowani i rzeczowi</a:t>
            </a:r>
            <a:r>
              <a:rPr lang="pl-PL" sz="3200" dirty="0">
                <a:latin typeface="Times New Roman" pitchFamily="18" charset="0"/>
                <a:cs typeface="Times New Roman" pitchFamily="18" charset="0"/>
              </a:rPr>
              <a:t>. Jeśli sami jesteśmy kłębkiem nerwów i mimo szczerych chęci nie udaje się nam zachować spokoju, zastanówmy się, kto z naszego otoczenia mógłby taką rozmowę przeprowadzić? Może wujek ratownik, pielęgniarz, ciocia lekarka </a:t>
            </a:r>
            <a:r>
              <a:rPr lang="pl-PL" sz="3200" dirty="0" smtClean="0">
                <a:latin typeface="Times New Roman" pitchFamily="18" charset="0"/>
                <a:cs typeface="Times New Roman" pitchFamily="18" charset="0"/>
              </a:rPr>
              <a:t>? </a:t>
            </a:r>
            <a:r>
              <a:rPr lang="pl-PL" sz="3200" dirty="0">
                <a:latin typeface="Times New Roman" pitchFamily="18" charset="0"/>
                <a:cs typeface="Times New Roman" pitchFamily="18" charset="0"/>
              </a:rPr>
              <a:t>Ustalmy z nimi wcześniej, czego potrzebujemy i jak chcielibyśmy, aby taka rozmowa wyglądała. Dobrze, jeśli jest to dla naszego dziecka bliska  osoba, do której ma zaufanie, którą lubi. Mówmy szczerze „nie wiem”.</a:t>
            </a:r>
          </a:p>
          <a:p>
            <a:r>
              <a:rPr lang="pl-PL" sz="3200" dirty="0">
                <a:latin typeface="Times New Roman" pitchFamily="18" charset="0"/>
                <a:cs typeface="Times New Roman" pitchFamily="18" charset="0"/>
              </a:rPr>
              <a:t/>
            </a:r>
            <a:br>
              <a:rPr lang="pl-PL" sz="3200" dirty="0">
                <a:latin typeface="Times New Roman" pitchFamily="18" charset="0"/>
                <a:cs typeface="Times New Roman" pitchFamily="18" charset="0"/>
              </a:rPr>
            </a:br>
            <a:endParaRPr lang="pl-PL"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5536" y="548680"/>
            <a:ext cx="8352928" cy="5509200"/>
          </a:xfrm>
          <a:prstGeom prst="rect">
            <a:avLst/>
          </a:prstGeom>
          <a:noFill/>
        </p:spPr>
        <p:txBody>
          <a:bodyPr wrap="square" rtlCol="0">
            <a:spAutoFit/>
          </a:bodyPr>
          <a:lstStyle/>
          <a:p>
            <a:pPr algn="just"/>
            <a:r>
              <a:rPr lang="pl-PL" sz="3200" dirty="0">
                <a:latin typeface="Times New Roman" pitchFamily="18" charset="0"/>
                <a:cs typeface="Times New Roman" pitchFamily="18" charset="0"/>
              </a:rPr>
              <a:t>Ile to będzie trwało?”, „czy wszyscy zachorujemy?”. Takie pytania mogą szokować, złościć. Po pierwsze, zachęcam do tego, by cieszyć się, że dzieci traktują nas jako ważne źródło informacji, mają do nas zaufanie. Czasem możemy ostudzić różne niepokoje, jednak na niektóre pytania nie znamy przecież odpowiedzi. Nikt z nas nie wie, ile będzie trwała ta sytuacja</a:t>
            </a:r>
            <a:r>
              <a:rPr lang="pl-PL" sz="3200" dirty="0" smtClean="0">
                <a:latin typeface="Times New Roman" pitchFamily="18" charset="0"/>
                <a:cs typeface="Times New Roman" pitchFamily="18" charset="0"/>
              </a:rPr>
              <a:t>.                    </a:t>
            </a:r>
            <a:r>
              <a:rPr lang="pl-PL" sz="3200" dirty="0">
                <a:latin typeface="Times New Roman" pitchFamily="18" charset="0"/>
                <a:cs typeface="Times New Roman" pitchFamily="18" charset="0"/>
              </a:rPr>
              <a:t>I o swojej niewiedzy warto szczerze mówić. Choć część rodziców/nauczycieli/opiekunów się tego obawia, ta szczerość buduje zaufanie.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47</TotalTime>
  <Words>429</Words>
  <Application>Microsoft Office PowerPoint</Application>
  <PresentationFormat>Pokaz na ekranie (4:3)</PresentationFormat>
  <Paragraphs>31</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Aspekt</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Lenovo</dc:creator>
  <cp:lastModifiedBy>Lenovo</cp:lastModifiedBy>
  <cp:revision>14</cp:revision>
  <dcterms:created xsi:type="dcterms:W3CDTF">2020-03-21T12:10:34Z</dcterms:created>
  <dcterms:modified xsi:type="dcterms:W3CDTF">2020-03-21T12:58:02Z</dcterms:modified>
</cp:coreProperties>
</file>