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90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322" y="862885"/>
            <a:ext cx="8144134" cy="3166621"/>
          </a:xfrm>
        </p:spPr>
        <p:txBody>
          <a:bodyPr/>
          <a:lstStyle/>
          <a:p>
            <a:pPr algn="ctr"/>
            <a:r>
              <a:rPr lang="sk-SK" sz="3600" dirty="0" err="1" smtClean="0">
                <a:solidFill>
                  <a:srgbClr val="FF0000"/>
                </a:solidFill>
              </a:rPr>
              <a:t>Magyar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dirty="0" err="1">
                <a:solidFill>
                  <a:srgbClr val="FF0000"/>
                </a:solidFill>
              </a:rPr>
              <a:t>T</a:t>
            </a:r>
            <a:r>
              <a:rPr lang="sk-SK" sz="3600" dirty="0" err="1" smtClean="0">
                <a:solidFill>
                  <a:srgbClr val="FF0000"/>
                </a:solidFill>
              </a:rPr>
              <a:t>annyelvű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dirty="0" err="1">
                <a:solidFill>
                  <a:srgbClr val="FF0000"/>
                </a:solidFill>
              </a:rPr>
              <a:t>S</a:t>
            </a:r>
            <a:r>
              <a:rPr lang="sk-SK" sz="3600" dirty="0" err="1" smtClean="0">
                <a:solidFill>
                  <a:srgbClr val="FF0000"/>
                </a:solidFill>
              </a:rPr>
              <a:t>peciális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dirty="0" err="1" smtClean="0">
                <a:solidFill>
                  <a:srgbClr val="FF0000"/>
                </a:solidFill>
              </a:rPr>
              <a:t>Alapiskola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dirty="0" err="1" smtClean="0">
                <a:solidFill>
                  <a:srgbClr val="FF0000"/>
                </a:solidFill>
              </a:rPr>
              <a:t>Rimaszombat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err="1" smtClean="0"/>
              <a:t>Tantárgy</a:t>
            </a:r>
            <a:r>
              <a:rPr lang="sk-SK" sz="3600" dirty="0" smtClean="0"/>
              <a:t>: </a:t>
            </a:r>
            <a:r>
              <a:rPr lang="sk-SK" sz="3600" dirty="0" err="1" smtClean="0"/>
              <a:t>Magyar</a:t>
            </a:r>
            <a:r>
              <a:rPr lang="sk-SK" sz="3600" dirty="0" smtClean="0"/>
              <a:t> </a:t>
            </a:r>
            <a:r>
              <a:rPr lang="sk-SK" sz="3600" dirty="0" err="1" smtClean="0"/>
              <a:t>nyelv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err="1" smtClean="0"/>
              <a:t>Évfolyam</a:t>
            </a:r>
            <a:r>
              <a:rPr lang="sk-SK" sz="3600" dirty="0" smtClean="0"/>
              <a:t>: </a:t>
            </a:r>
            <a:r>
              <a:rPr lang="sk-SK" sz="3600" dirty="0" err="1" smtClean="0"/>
              <a:t>nyolcadik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smtClean="0"/>
              <a:t>Téma: </a:t>
            </a:r>
            <a:r>
              <a:rPr lang="sk-SK" sz="2800" dirty="0" err="1" smtClean="0"/>
              <a:t>szövegértés</a:t>
            </a:r>
            <a:r>
              <a:rPr lang="sk-SK" sz="2800" dirty="0" smtClean="0"/>
              <a:t> </a:t>
            </a:r>
            <a:r>
              <a:rPr lang="sk-SK" sz="2800" dirty="0" err="1" smtClean="0"/>
              <a:t>gyakorlása</a:t>
            </a:r>
            <a:endParaRPr lang="sk-SK" sz="2800" dirty="0" smtClean="0"/>
          </a:p>
          <a:p>
            <a:pPr algn="ctr"/>
            <a:r>
              <a:rPr lang="sk-SK" sz="3600" dirty="0" err="1" smtClean="0">
                <a:solidFill>
                  <a:srgbClr val="FF0000"/>
                </a:solidFill>
              </a:rPr>
              <a:t>Az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dirty="0" err="1" smtClean="0">
                <a:solidFill>
                  <a:srgbClr val="FF0000"/>
                </a:solidFill>
              </a:rPr>
              <a:t>ostoba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dirty="0" err="1" smtClean="0">
                <a:solidFill>
                  <a:srgbClr val="FF0000"/>
                </a:solidFill>
              </a:rPr>
              <a:t>medve</a:t>
            </a:r>
            <a:r>
              <a:rPr lang="sk-SK" sz="3600" dirty="0" smtClean="0">
                <a:solidFill>
                  <a:srgbClr val="FF0000"/>
                </a:solidFill>
              </a:rPr>
              <a:t> /</a:t>
            </a:r>
            <a:r>
              <a:rPr lang="sk-SK" sz="3600" dirty="0" err="1" smtClean="0">
                <a:solidFill>
                  <a:srgbClr val="FF0000"/>
                </a:solidFill>
              </a:rPr>
              <a:t>koreai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dirty="0" err="1" smtClean="0">
                <a:solidFill>
                  <a:srgbClr val="FF0000"/>
                </a:solidFill>
              </a:rPr>
              <a:t>mese</a:t>
            </a:r>
            <a:r>
              <a:rPr lang="sk-SK" sz="3600" dirty="0" smtClean="0">
                <a:solidFill>
                  <a:srgbClr val="FF0000"/>
                </a:solidFill>
              </a:rPr>
              <a:t>/</a:t>
            </a:r>
          </a:p>
          <a:p>
            <a:endParaRPr lang="sk-SK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3145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/>
              <a:t>5. </a:t>
            </a:r>
            <a:r>
              <a:rPr lang="sk-SK" b="1" dirty="0" err="1"/>
              <a:t>Miért</a:t>
            </a:r>
            <a:r>
              <a:rPr lang="sk-SK" b="1" dirty="0"/>
              <a:t> </a:t>
            </a:r>
            <a:r>
              <a:rPr lang="sk-SK" b="1" dirty="0" err="1"/>
              <a:t>csapott</a:t>
            </a:r>
            <a:r>
              <a:rPr lang="sk-SK" b="1" dirty="0"/>
              <a:t> a </a:t>
            </a:r>
            <a:r>
              <a:rPr lang="sk-SK" b="1" dirty="0" err="1"/>
              <a:t>medve</a:t>
            </a:r>
            <a:r>
              <a:rPr lang="sk-SK" b="1" dirty="0"/>
              <a:t> a </a:t>
            </a:r>
            <a:r>
              <a:rPr lang="sk-SK" b="1" dirty="0" err="1"/>
              <a:t>békésen</a:t>
            </a:r>
            <a:r>
              <a:rPr lang="sk-SK" b="1" dirty="0"/>
              <a:t> </a:t>
            </a:r>
            <a:r>
              <a:rPr lang="sk-SK" b="1" dirty="0" err="1"/>
              <a:t>alvó</a:t>
            </a:r>
            <a:r>
              <a:rPr lang="sk-SK" b="1" dirty="0"/>
              <a:t> </a:t>
            </a:r>
            <a:r>
              <a:rPr lang="sk-SK" b="1" dirty="0" err="1"/>
              <a:t>parasztember</a:t>
            </a:r>
            <a:r>
              <a:rPr lang="sk-SK" b="1" dirty="0"/>
              <a:t> </a:t>
            </a:r>
            <a:r>
              <a:rPr lang="sk-SK" b="1" dirty="0" err="1"/>
              <a:t>arcába</a:t>
            </a:r>
            <a:r>
              <a:rPr lang="sk-SK" b="1" dirty="0"/>
              <a:t>? </a:t>
            </a:r>
            <a:r>
              <a:rPr lang="sk-SK" b="1" dirty="0" err="1"/>
              <a:t>Húzd</a:t>
            </a:r>
            <a:r>
              <a:rPr lang="sk-SK" b="1" dirty="0"/>
              <a:t> </a:t>
            </a:r>
            <a:r>
              <a:rPr lang="sk-SK" b="1" dirty="0" err="1"/>
              <a:t>alá</a:t>
            </a:r>
            <a:r>
              <a:rPr lang="sk-SK" b="1" dirty="0"/>
              <a:t> a </a:t>
            </a:r>
            <a:r>
              <a:rPr lang="sk-SK" b="1" dirty="0" err="1"/>
              <a:t>helyes</a:t>
            </a:r>
            <a:r>
              <a:rPr lang="sk-SK" b="1" dirty="0"/>
              <a:t> </a:t>
            </a:r>
            <a:r>
              <a:rPr lang="sk-SK" b="1" dirty="0" err="1"/>
              <a:t>választ</a:t>
            </a:r>
            <a:r>
              <a:rPr lang="sk-SK" b="1" dirty="0"/>
              <a:t>!</a:t>
            </a:r>
            <a:r>
              <a:rPr lang="sk-SK" dirty="0"/>
              <a:t>  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sz="2800" dirty="0" err="1">
                <a:solidFill>
                  <a:schemeClr val="bg1"/>
                </a:solidFill>
                <a:effectLst/>
              </a:rPr>
              <a:t>Azért</a:t>
            </a:r>
            <a:r>
              <a:rPr lang="sk-SK" sz="2800" dirty="0">
                <a:solidFill>
                  <a:schemeClr val="bg1"/>
                </a:solidFill>
                <a:effectLst/>
              </a:rPr>
              <a:t>,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mert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haragudott</a:t>
            </a:r>
            <a:r>
              <a:rPr lang="sk-SK" sz="2800" dirty="0">
                <a:solidFill>
                  <a:schemeClr val="bg1"/>
                </a:solidFill>
                <a:effectLst/>
              </a:rPr>
              <a:t> a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gazdájára</a:t>
            </a:r>
            <a:r>
              <a:rPr lang="sk-SK" sz="2800" dirty="0">
                <a:solidFill>
                  <a:schemeClr val="bg1"/>
                </a:solidFill>
                <a:effectLst/>
              </a:rPr>
              <a:t>,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amiért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elaludt</a:t>
            </a:r>
            <a:r>
              <a:rPr lang="sk-SK" sz="2800" dirty="0">
                <a:solidFill>
                  <a:schemeClr val="bg1"/>
                </a:solidFill>
                <a:effectLst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k-SK" sz="2800" dirty="0" err="1">
                <a:solidFill>
                  <a:schemeClr val="bg1"/>
                </a:solidFill>
                <a:effectLst/>
              </a:rPr>
              <a:t>Azért</a:t>
            </a:r>
            <a:r>
              <a:rPr lang="sk-SK" sz="2800" dirty="0">
                <a:solidFill>
                  <a:schemeClr val="bg1"/>
                </a:solidFill>
                <a:effectLst/>
              </a:rPr>
              <a:t>,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mert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mindig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visszarepültek</a:t>
            </a:r>
            <a:r>
              <a:rPr lang="sk-SK" sz="2800" dirty="0">
                <a:solidFill>
                  <a:schemeClr val="bg1"/>
                </a:solidFill>
                <a:effectLst/>
              </a:rPr>
              <a:t> a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legyek</a:t>
            </a:r>
            <a:r>
              <a:rPr lang="sk-SK" sz="2800" dirty="0">
                <a:solidFill>
                  <a:schemeClr val="bg1"/>
                </a:solidFill>
                <a:effectLst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k-SK" sz="2800" dirty="0" err="1">
                <a:solidFill>
                  <a:schemeClr val="bg1"/>
                </a:solidFill>
                <a:effectLst/>
              </a:rPr>
              <a:t>Azért</a:t>
            </a:r>
            <a:r>
              <a:rPr lang="sk-SK" sz="2800" dirty="0">
                <a:solidFill>
                  <a:schemeClr val="bg1"/>
                </a:solidFill>
                <a:effectLst/>
              </a:rPr>
              <a:t>,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mert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sajnálta</a:t>
            </a:r>
            <a:r>
              <a:rPr lang="sk-SK" sz="2800" dirty="0">
                <a:solidFill>
                  <a:schemeClr val="bg1"/>
                </a:solidFill>
                <a:effectLst/>
              </a:rPr>
              <a:t> a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gazdáját</a:t>
            </a:r>
            <a:r>
              <a:rPr lang="sk-SK" sz="2800" dirty="0">
                <a:solidFill>
                  <a:schemeClr val="bg1"/>
                </a:solidFill>
                <a:effectLst/>
              </a:rPr>
              <a:t>,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hogy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nem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hagyták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pihenni</a:t>
            </a:r>
            <a:r>
              <a:rPr lang="sk-SK" sz="2800" dirty="0">
                <a:solidFill>
                  <a:schemeClr val="bg1"/>
                </a:solidFill>
                <a:effectLst/>
              </a:rPr>
              <a:t> a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legyek</a:t>
            </a:r>
            <a:r>
              <a:rPr lang="sk-SK" sz="2800" dirty="0">
                <a:solidFill>
                  <a:schemeClr val="bg1"/>
                </a:solidFill>
                <a:effectLst/>
              </a:rPr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90000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Olvasd</a:t>
            </a:r>
            <a:r>
              <a:rPr lang="sk-SK" b="1" dirty="0" smtClean="0"/>
              <a:t> </a:t>
            </a:r>
            <a:r>
              <a:rPr lang="sk-SK" b="1" dirty="0" err="1" smtClean="0"/>
              <a:t>el</a:t>
            </a:r>
            <a:r>
              <a:rPr lang="sk-SK" b="1" dirty="0" smtClean="0"/>
              <a:t> </a:t>
            </a:r>
            <a:r>
              <a:rPr lang="sk-SK" b="1" dirty="0" err="1" smtClean="0"/>
              <a:t>figyelmesen</a:t>
            </a:r>
            <a:r>
              <a:rPr lang="sk-SK" b="1" dirty="0" smtClean="0"/>
              <a:t> a </a:t>
            </a:r>
            <a:r>
              <a:rPr lang="sk-SK" b="1" dirty="0" err="1" smtClean="0"/>
              <a:t>mesét</a:t>
            </a:r>
            <a:r>
              <a:rPr lang="sk-SK" b="1" dirty="0" smtClean="0"/>
              <a:t>!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hu-HU" dirty="0" smtClean="0">
                <a:solidFill>
                  <a:schemeClr val="bg1"/>
                </a:solidFill>
                <a:effectLst/>
              </a:rPr>
              <a:t>                  Egy </a:t>
            </a:r>
            <a:r>
              <a:rPr lang="hu-HU" dirty="0">
                <a:solidFill>
                  <a:schemeClr val="bg1"/>
                </a:solidFill>
                <a:effectLst/>
              </a:rPr>
              <a:t>parasztember fogott az erdőben egy kis medvebocsot, hazavitte és felnevelte. Olyan szelíd és kezes volt a fiatal medve, s úgy szerette a gazdáját, hogy folyton a sarkában járt, követte mindenüvé. A paraszt egy nap kiment gyomlálni a rizsföldjére, az erdő szélére – a medve persze megint ott cammogott a nyomában.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u-HU" dirty="0">
                <a:solidFill>
                  <a:schemeClr val="bg1"/>
                </a:solidFill>
                <a:effectLst/>
              </a:rPr>
              <a:t>   </a:t>
            </a:r>
            <a:r>
              <a:rPr lang="hu-HU" dirty="0" smtClean="0">
                <a:solidFill>
                  <a:schemeClr val="bg1"/>
                </a:solidFill>
                <a:effectLst/>
              </a:rPr>
              <a:t>              Delelőn </a:t>
            </a:r>
            <a:r>
              <a:rPr lang="hu-HU" dirty="0">
                <a:solidFill>
                  <a:schemeClr val="bg1"/>
                </a:solidFill>
                <a:effectLst/>
              </a:rPr>
              <a:t>állt a nap, a gazda megette e déli főtt rizsét, aztán a melegtől eltikkadtan s a munkától fáradtan leheveredett egy sűrű lombú fa árnyékába, és elaludt.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58523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0321" y="1970467"/>
            <a:ext cx="9613861" cy="4275787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solidFill>
                  <a:schemeClr val="bg1"/>
                </a:solidFill>
                <a:effectLst/>
              </a:rPr>
              <a:t>A </a:t>
            </a:r>
            <a:r>
              <a:rPr lang="sk-SK" dirty="0" err="1">
                <a:solidFill>
                  <a:schemeClr val="bg1"/>
                </a:solidFill>
                <a:effectLst/>
              </a:rPr>
              <a:t>medve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ott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ült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mellette</a:t>
            </a:r>
            <a:r>
              <a:rPr lang="sk-SK" dirty="0">
                <a:solidFill>
                  <a:schemeClr val="bg1"/>
                </a:solidFill>
                <a:effectLst/>
              </a:rPr>
              <a:t>, </a:t>
            </a:r>
            <a:r>
              <a:rPr lang="sk-SK" dirty="0" err="1">
                <a:solidFill>
                  <a:schemeClr val="bg1"/>
                </a:solidFill>
                <a:effectLst/>
              </a:rPr>
              <a:t>és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az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álmát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vigyázta</a:t>
            </a:r>
            <a:r>
              <a:rPr lang="sk-SK" dirty="0">
                <a:solidFill>
                  <a:schemeClr val="bg1"/>
                </a:solidFill>
                <a:effectLst/>
              </a:rPr>
              <a:t>. </a:t>
            </a:r>
            <a:r>
              <a:rPr lang="sk-SK" dirty="0" err="1">
                <a:solidFill>
                  <a:schemeClr val="bg1"/>
                </a:solidFill>
                <a:effectLst/>
              </a:rPr>
              <a:t>Egyszer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csak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látta</a:t>
            </a:r>
            <a:r>
              <a:rPr lang="sk-SK" dirty="0">
                <a:solidFill>
                  <a:schemeClr val="bg1"/>
                </a:solidFill>
                <a:effectLst/>
              </a:rPr>
              <a:t>, </a:t>
            </a:r>
            <a:r>
              <a:rPr lang="sk-SK" dirty="0" err="1">
                <a:solidFill>
                  <a:schemeClr val="bg1"/>
                </a:solidFill>
                <a:effectLst/>
              </a:rPr>
              <a:t>hogy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egy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sereg</a:t>
            </a:r>
            <a:r>
              <a:rPr lang="sk-SK" dirty="0">
                <a:solidFill>
                  <a:schemeClr val="bg1"/>
                </a:solidFill>
                <a:effectLst/>
              </a:rPr>
              <a:t> légy </a:t>
            </a:r>
            <a:r>
              <a:rPr lang="sk-SK" dirty="0" err="1">
                <a:solidFill>
                  <a:schemeClr val="bg1"/>
                </a:solidFill>
                <a:effectLst/>
              </a:rPr>
              <a:t>telepszik</a:t>
            </a:r>
            <a:r>
              <a:rPr lang="sk-SK" dirty="0">
                <a:solidFill>
                  <a:schemeClr val="bg1"/>
                </a:solidFill>
                <a:effectLst/>
              </a:rPr>
              <a:t> a gazda </a:t>
            </a:r>
            <a:r>
              <a:rPr lang="sk-SK" dirty="0" err="1">
                <a:solidFill>
                  <a:schemeClr val="bg1"/>
                </a:solidFill>
                <a:effectLst/>
              </a:rPr>
              <a:t>arcára</a:t>
            </a:r>
            <a:r>
              <a:rPr lang="sk-SK" dirty="0">
                <a:solidFill>
                  <a:schemeClr val="bg1"/>
                </a:solidFill>
                <a:effectLst/>
              </a:rPr>
              <a:t>. </a:t>
            </a:r>
            <a:r>
              <a:rPr lang="sk-SK" dirty="0" err="1">
                <a:solidFill>
                  <a:schemeClr val="bg1"/>
                </a:solidFill>
                <a:effectLst/>
              </a:rPr>
              <a:t>Először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mancsával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hessegette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őket</a:t>
            </a:r>
            <a:r>
              <a:rPr lang="sk-SK" dirty="0">
                <a:solidFill>
                  <a:schemeClr val="bg1"/>
                </a:solidFill>
                <a:effectLst/>
              </a:rPr>
              <a:t>, de </a:t>
            </a:r>
            <a:r>
              <a:rPr lang="sk-SK" dirty="0" err="1">
                <a:solidFill>
                  <a:schemeClr val="bg1"/>
                </a:solidFill>
                <a:effectLst/>
              </a:rPr>
              <a:t>azok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újra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meg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újra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visszaszálltak</a:t>
            </a:r>
            <a:r>
              <a:rPr lang="sk-SK" dirty="0">
                <a:solidFill>
                  <a:schemeClr val="bg1"/>
                </a:solidFill>
                <a:effectLst/>
              </a:rPr>
              <a:t>. </a:t>
            </a:r>
            <a:r>
              <a:rPr lang="sk-SK" dirty="0" err="1">
                <a:solidFill>
                  <a:schemeClr val="bg1"/>
                </a:solidFill>
                <a:effectLst/>
              </a:rPr>
              <a:t>Azt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gondolta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akkor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az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ostoba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medve</a:t>
            </a:r>
            <a:r>
              <a:rPr lang="sk-SK" dirty="0">
                <a:solidFill>
                  <a:schemeClr val="bg1"/>
                </a:solidFill>
                <a:effectLst/>
              </a:rPr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solidFill>
                  <a:schemeClr val="bg1"/>
                </a:solidFill>
                <a:effectLst/>
              </a:rPr>
              <a:t>„</a:t>
            </a:r>
            <a:r>
              <a:rPr lang="sk-SK" dirty="0">
                <a:solidFill>
                  <a:schemeClr val="bg1"/>
                </a:solidFill>
                <a:effectLst/>
              </a:rPr>
              <a:t>Már </a:t>
            </a:r>
            <a:r>
              <a:rPr lang="sk-SK" dirty="0" err="1">
                <a:solidFill>
                  <a:schemeClr val="bg1"/>
                </a:solidFill>
                <a:effectLst/>
              </a:rPr>
              <a:t>vagy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tízszer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elkergettem</a:t>
            </a:r>
            <a:r>
              <a:rPr lang="sk-SK" dirty="0">
                <a:solidFill>
                  <a:schemeClr val="bg1"/>
                </a:solidFill>
                <a:effectLst/>
              </a:rPr>
              <a:t> a </a:t>
            </a:r>
            <a:r>
              <a:rPr lang="sk-SK" dirty="0" err="1">
                <a:solidFill>
                  <a:schemeClr val="bg1"/>
                </a:solidFill>
                <a:effectLst/>
              </a:rPr>
              <a:t>szemtelenjeit</a:t>
            </a:r>
            <a:r>
              <a:rPr lang="sk-SK" dirty="0">
                <a:solidFill>
                  <a:schemeClr val="bg1"/>
                </a:solidFill>
                <a:effectLst/>
              </a:rPr>
              <a:t>, de </a:t>
            </a:r>
            <a:r>
              <a:rPr lang="sk-SK" dirty="0" err="1">
                <a:solidFill>
                  <a:schemeClr val="bg1"/>
                </a:solidFill>
                <a:effectLst/>
              </a:rPr>
              <a:t>mindig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visszarepülnek</a:t>
            </a:r>
            <a:r>
              <a:rPr lang="sk-SK" dirty="0">
                <a:solidFill>
                  <a:schemeClr val="bg1"/>
                </a:solidFill>
                <a:effectLst/>
              </a:rPr>
              <a:t>. </a:t>
            </a:r>
            <a:r>
              <a:rPr lang="sk-SK" dirty="0" err="1">
                <a:solidFill>
                  <a:schemeClr val="bg1"/>
                </a:solidFill>
                <a:effectLst/>
              </a:rPr>
              <a:t>Mit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csináljak</a:t>
            </a:r>
            <a:r>
              <a:rPr lang="sk-SK" dirty="0">
                <a:solidFill>
                  <a:schemeClr val="bg1"/>
                </a:solidFill>
                <a:effectLst/>
              </a:rPr>
              <a:t>, </a:t>
            </a:r>
            <a:r>
              <a:rPr lang="sk-SK" dirty="0" err="1">
                <a:solidFill>
                  <a:schemeClr val="bg1"/>
                </a:solidFill>
                <a:effectLst/>
              </a:rPr>
              <a:t>hogy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ne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szálljanak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vissza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többet</a:t>
            </a:r>
            <a:r>
              <a:rPr lang="sk-SK" dirty="0">
                <a:solidFill>
                  <a:schemeClr val="bg1"/>
                </a:solidFill>
                <a:effectLst/>
              </a:rPr>
              <a:t>? Ha </a:t>
            </a:r>
            <a:r>
              <a:rPr lang="sk-SK" dirty="0" err="1">
                <a:solidFill>
                  <a:schemeClr val="bg1"/>
                </a:solidFill>
                <a:effectLst/>
              </a:rPr>
              <a:t>egy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csapásra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agyonütöm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valamennyit</a:t>
            </a:r>
            <a:r>
              <a:rPr lang="sk-SK" dirty="0">
                <a:solidFill>
                  <a:schemeClr val="bg1"/>
                </a:solidFill>
                <a:effectLst/>
              </a:rPr>
              <a:t>, </a:t>
            </a:r>
            <a:r>
              <a:rPr lang="sk-SK" dirty="0" err="1">
                <a:solidFill>
                  <a:schemeClr val="bg1"/>
                </a:solidFill>
                <a:effectLst/>
              </a:rPr>
              <a:t>akkor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nem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háborgatják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többé</a:t>
            </a:r>
            <a:r>
              <a:rPr lang="sk-SK" dirty="0">
                <a:solidFill>
                  <a:schemeClr val="bg1"/>
                </a:solidFill>
                <a:effectLst/>
              </a:rPr>
              <a:t> a </a:t>
            </a:r>
            <a:r>
              <a:rPr lang="sk-SK" dirty="0" err="1">
                <a:solidFill>
                  <a:schemeClr val="bg1"/>
                </a:solidFill>
                <a:effectLst/>
              </a:rPr>
              <a:t>gazdám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álmát</a:t>
            </a:r>
            <a:r>
              <a:rPr lang="sk-SK" dirty="0">
                <a:solidFill>
                  <a:schemeClr val="bg1"/>
                </a:solidFill>
                <a:effectLst/>
              </a:rPr>
              <a:t>!”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0801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sk-SK" dirty="0" err="1">
                <a:solidFill>
                  <a:schemeClr val="bg1"/>
                </a:solidFill>
                <a:effectLst/>
              </a:rPr>
              <a:t>Így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okoskodott</a:t>
            </a:r>
            <a:r>
              <a:rPr lang="sk-SK" dirty="0">
                <a:solidFill>
                  <a:schemeClr val="bg1"/>
                </a:solidFill>
                <a:effectLst/>
              </a:rPr>
              <a:t>, </a:t>
            </a:r>
            <a:r>
              <a:rPr lang="sk-SK" dirty="0" err="1">
                <a:solidFill>
                  <a:schemeClr val="bg1"/>
                </a:solidFill>
                <a:effectLst/>
              </a:rPr>
              <a:t>aztán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felemelte</a:t>
            </a:r>
            <a:r>
              <a:rPr lang="sk-SK" dirty="0">
                <a:solidFill>
                  <a:schemeClr val="bg1"/>
                </a:solidFill>
                <a:effectLst/>
              </a:rPr>
              <a:t> a </a:t>
            </a:r>
            <a:r>
              <a:rPr lang="sk-SK" dirty="0" err="1">
                <a:solidFill>
                  <a:schemeClr val="bg1"/>
                </a:solidFill>
                <a:effectLst/>
              </a:rPr>
              <a:t>mancsát</a:t>
            </a:r>
            <a:r>
              <a:rPr lang="sk-SK" dirty="0">
                <a:solidFill>
                  <a:schemeClr val="bg1"/>
                </a:solidFill>
                <a:effectLst/>
              </a:rPr>
              <a:t>, </a:t>
            </a:r>
            <a:r>
              <a:rPr lang="sk-SK" dirty="0" err="1">
                <a:solidFill>
                  <a:schemeClr val="bg1"/>
                </a:solidFill>
                <a:effectLst/>
              </a:rPr>
              <a:t>és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hatalmasat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csapott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az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alvó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ember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arcába</a:t>
            </a:r>
            <a:r>
              <a:rPr lang="sk-SK" dirty="0">
                <a:solidFill>
                  <a:schemeClr val="bg1"/>
                </a:solidFill>
                <a:effectLst/>
              </a:rPr>
              <a:t>. A </a:t>
            </a:r>
            <a:r>
              <a:rPr lang="sk-SK" dirty="0" err="1">
                <a:solidFill>
                  <a:schemeClr val="bg1"/>
                </a:solidFill>
                <a:effectLst/>
              </a:rPr>
              <a:t>szegény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parasztnak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azon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nyomban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eleredt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az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orra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vére</a:t>
            </a:r>
            <a:r>
              <a:rPr lang="sk-SK" dirty="0">
                <a:solidFill>
                  <a:schemeClr val="bg1"/>
                </a:solidFill>
                <a:effectLst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sk-SK" dirty="0" smtClean="0">
                <a:solidFill>
                  <a:schemeClr val="bg1"/>
                </a:solidFill>
                <a:effectLst/>
              </a:rPr>
              <a:t>A </a:t>
            </a:r>
            <a:r>
              <a:rPr lang="sk-SK" dirty="0" err="1">
                <a:solidFill>
                  <a:schemeClr val="bg1"/>
                </a:solidFill>
                <a:effectLst/>
              </a:rPr>
              <a:t>medve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szánta-bánta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ostobaságát</a:t>
            </a:r>
            <a:r>
              <a:rPr lang="sk-SK" dirty="0">
                <a:solidFill>
                  <a:schemeClr val="bg1"/>
                </a:solidFill>
                <a:effectLst/>
              </a:rPr>
              <a:t>, de </a:t>
            </a:r>
            <a:r>
              <a:rPr lang="sk-SK" dirty="0" err="1">
                <a:solidFill>
                  <a:schemeClr val="bg1"/>
                </a:solidFill>
                <a:effectLst/>
              </a:rPr>
              <a:t>jó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időbe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telt</a:t>
            </a:r>
            <a:r>
              <a:rPr lang="sk-SK" dirty="0">
                <a:solidFill>
                  <a:schemeClr val="bg1"/>
                </a:solidFill>
                <a:effectLst/>
              </a:rPr>
              <a:t>, </a:t>
            </a:r>
            <a:r>
              <a:rPr lang="sk-SK" dirty="0" err="1">
                <a:solidFill>
                  <a:schemeClr val="bg1"/>
                </a:solidFill>
                <a:effectLst/>
              </a:rPr>
              <a:t>amíg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szelíd</a:t>
            </a:r>
            <a:r>
              <a:rPr lang="sk-SK" dirty="0">
                <a:solidFill>
                  <a:schemeClr val="bg1"/>
                </a:solidFill>
                <a:effectLst/>
              </a:rPr>
              <a:t>, </a:t>
            </a:r>
            <a:r>
              <a:rPr lang="sk-SK" dirty="0" err="1">
                <a:solidFill>
                  <a:schemeClr val="bg1"/>
                </a:solidFill>
                <a:effectLst/>
              </a:rPr>
              <a:t>bánatos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brummogással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megbékítette</a:t>
            </a:r>
            <a:r>
              <a:rPr lang="sk-SK" dirty="0">
                <a:solidFill>
                  <a:schemeClr val="bg1"/>
                </a:solidFill>
                <a:effectLst/>
              </a:rPr>
              <a:t> a </a:t>
            </a:r>
            <a:r>
              <a:rPr lang="sk-SK" dirty="0" err="1">
                <a:solidFill>
                  <a:schemeClr val="bg1"/>
                </a:solidFill>
                <a:effectLst/>
              </a:rPr>
              <a:t>gazdáját</a:t>
            </a:r>
            <a:r>
              <a:rPr lang="sk-SK" dirty="0">
                <a:solidFill>
                  <a:schemeClr val="bg1"/>
                </a:solidFill>
                <a:effectLst/>
              </a:rPr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1959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304" y="1474444"/>
            <a:ext cx="9613861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1. </a:t>
            </a:r>
            <a:r>
              <a:rPr lang="sk-SK" b="1" dirty="0" err="1"/>
              <a:t>Jelöld</a:t>
            </a:r>
            <a:r>
              <a:rPr lang="sk-SK" b="1" dirty="0"/>
              <a:t> </a:t>
            </a:r>
            <a:r>
              <a:rPr lang="sk-SK" b="1" dirty="0" err="1" smtClean="0"/>
              <a:t>ki</a:t>
            </a:r>
            <a:r>
              <a:rPr lang="sk-SK" b="1" dirty="0" smtClean="0"/>
              <a:t> a </a:t>
            </a:r>
            <a:r>
              <a:rPr lang="sk-SK" b="1" dirty="0" err="1"/>
              <a:t>szövegben</a:t>
            </a:r>
            <a:r>
              <a:rPr lang="sk-SK" b="1" dirty="0"/>
              <a:t> </a:t>
            </a:r>
            <a:r>
              <a:rPr lang="sk-SK" b="1" dirty="0" err="1"/>
              <a:t>sorszámmal</a:t>
            </a:r>
            <a:r>
              <a:rPr lang="sk-SK" b="1" dirty="0"/>
              <a:t> a </a:t>
            </a:r>
            <a:r>
              <a:rPr lang="sk-SK" b="1" dirty="0" err="1"/>
              <a:t>bekezdéseket</a:t>
            </a:r>
            <a:r>
              <a:rPr lang="sk-SK" b="1" dirty="0" smtClean="0"/>
              <a:t>!</a:t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>
                <a:solidFill>
                  <a:srgbClr val="FF0000"/>
                </a:solidFill>
              </a:rPr>
              <a:t>2. </a:t>
            </a:r>
            <a:r>
              <a:rPr lang="sk-SK" b="1" dirty="0" err="1">
                <a:solidFill>
                  <a:srgbClr val="FF0000"/>
                </a:solidFill>
              </a:rPr>
              <a:t>Kik</a:t>
            </a:r>
            <a:r>
              <a:rPr lang="sk-SK" b="1" dirty="0">
                <a:solidFill>
                  <a:srgbClr val="FF0000"/>
                </a:solidFill>
              </a:rPr>
              <a:t> a </a:t>
            </a:r>
            <a:r>
              <a:rPr lang="sk-SK" b="1" dirty="0" err="1">
                <a:solidFill>
                  <a:srgbClr val="FF0000"/>
                </a:solidFill>
              </a:rPr>
              <a:t>mese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szereplői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és</a:t>
            </a:r>
            <a:r>
              <a:rPr lang="sk-SK" b="1" dirty="0">
                <a:solidFill>
                  <a:srgbClr val="FF0000"/>
                </a:solidFill>
              </a:rPr>
              <a:t> hol </a:t>
            </a:r>
            <a:r>
              <a:rPr lang="sk-SK" b="1" dirty="0" err="1" smtClean="0">
                <a:solidFill>
                  <a:srgbClr val="FF0000"/>
                </a:solidFill>
              </a:rPr>
              <a:t>játszódik</a:t>
            </a:r>
            <a:r>
              <a:rPr lang="sk-SK" b="1" dirty="0" smtClean="0">
                <a:solidFill>
                  <a:srgbClr val="FF0000"/>
                </a:solidFill>
              </a:rPr>
              <a:t>              </a:t>
            </a:r>
            <a:r>
              <a:rPr lang="sk-SK" b="1" dirty="0">
                <a:solidFill>
                  <a:srgbClr val="FF0000"/>
                </a:solidFill>
              </a:rPr>
              <a:t>a </a:t>
            </a:r>
            <a:r>
              <a:rPr lang="sk-SK" b="1" dirty="0" err="1">
                <a:solidFill>
                  <a:srgbClr val="FF0000"/>
                </a:solidFill>
              </a:rPr>
              <a:t>történet</a:t>
            </a:r>
            <a:r>
              <a:rPr lang="sk-SK" b="1" dirty="0" smtClean="0">
                <a:solidFill>
                  <a:srgbClr val="FF0000"/>
                </a:solidFill>
              </a:rPr>
              <a:t>? </a:t>
            </a:r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0321" y="3013655"/>
            <a:ext cx="9613861" cy="2922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dirty="0" err="1">
                <a:solidFill>
                  <a:schemeClr val="bg1"/>
                </a:solidFill>
                <a:effectLst/>
              </a:rPr>
              <a:t>Szereplők</a:t>
            </a:r>
            <a:r>
              <a:rPr lang="sk-SK" sz="3200" dirty="0" smtClean="0">
                <a:solidFill>
                  <a:schemeClr val="bg1"/>
                </a:solidFill>
                <a:effectLst/>
              </a:rPr>
              <a:t>: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bg1"/>
                </a:solidFill>
                <a:effectLst/>
              </a:rPr>
              <a:t> _______________________________________</a:t>
            </a:r>
            <a:endParaRPr lang="sk-SK" sz="3200" dirty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r>
              <a:rPr lang="sk-SK" sz="3200" dirty="0" err="1">
                <a:solidFill>
                  <a:schemeClr val="bg1"/>
                </a:solidFill>
                <a:effectLst/>
              </a:rPr>
              <a:t>Helyszín</a:t>
            </a:r>
            <a:r>
              <a:rPr lang="sk-SK" sz="3200" dirty="0">
                <a:solidFill>
                  <a:schemeClr val="bg1"/>
                </a:solidFill>
                <a:effectLst/>
              </a:rPr>
              <a:t>: </a:t>
            </a:r>
          </a:p>
          <a:p>
            <a:pPr marL="0" indent="0">
              <a:buNone/>
            </a:pPr>
            <a:r>
              <a:rPr lang="sk-SK" sz="3200" dirty="0" smtClean="0">
                <a:solidFill>
                  <a:schemeClr val="bg1"/>
                </a:solidFill>
                <a:effectLst/>
              </a:rPr>
              <a:t>________________________________________</a:t>
            </a:r>
            <a:endParaRPr lang="sk-SK" sz="3200" dirty="0">
              <a:solidFill>
                <a:schemeClr val="bg1"/>
              </a:solidFill>
              <a:effectLst/>
            </a:endParaRPr>
          </a:p>
          <a:p>
            <a:pPr marL="0" indent="0">
              <a:buNone/>
            </a:pPr>
            <a:endParaRPr lang="sk-SK" sz="3200" dirty="0">
              <a:solidFill>
                <a:schemeClr val="bg1"/>
              </a:solidFill>
              <a:effectLst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778417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583645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2.</a:t>
            </a:r>
            <a:r>
              <a:rPr lang="sk-SK" b="1" dirty="0"/>
              <a:t> </a:t>
            </a:r>
            <a:r>
              <a:rPr lang="sk-SK" sz="3100" b="1" dirty="0" err="1"/>
              <a:t>Melyik</a:t>
            </a:r>
            <a:r>
              <a:rPr lang="sk-SK" sz="3100" b="1" dirty="0"/>
              <a:t> </a:t>
            </a:r>
            <a:r>
              <a:rPr lang="sk-SK" sz="3100" b="1" dirty="0" err="1"/>
              <a:t>bekezdésben</a:t>
            </a:r>
            <a:r>
              <a:rPr lang="sk-SK" sz="3100" b="1" dirty="0"/>
              <a:t> </a:t>
            </a:r>
            <a:r>
              <a:rPr lang="sk-SK" sz="3100" b="1" dirty="0" err="1"/>
              <a:t>olvashattál</a:t>
            </a:r>
            <a:r>
              <a:rPr lang="sk-SK" sz="3100" b="1" dirty="0"/>
              <a:t> </a:t>
            </a:r>
            <a:r>
              <a:rPr lang="sk-SK" sz="3100" b="1" dirty="0" err="1"/>
              <a:t>az</a:t>
            </a:r>
            <a:r>
              <a:rPr lang="sk-SK" sz="3100" b="1" dirty="0"/>
              <a:t> </a:t>
            </a:r>
            <a:r>
              <a:rPr lang="sk-SK" sz="3100" b="1" dirty="0" err="1"/>
              <a:t>alábbi</a:t>
            </a:r>
            <a:r>
              <a:rPr lang="sk-SK" sz="3100" b="1" dirty="0"/>
              <a:t> </a:t>
            </a:r>
            <a:r>
              <a:rPr lang="sk-SK" sz="3100" b="1" dirty="0" err="1"/>
              <a:t>állításokról</a:t>
            </a:r>
            <a:r>
              <a:rPr lang="sk-SK" sz="3100" b="1" dirty="0"/>
              <a:t>?</a:t>
            </a:r>
            <a:r>
              <a:rPr lang="sk-SK" sz="3100" dirty="0"/>
              <a:t/>
            </a:r>
            <a:br>
              <a:rPr lang="sk-SK" sz="3100" dirty="0"/>
            </a:br>
            <a:r>
              <a:rPr lang="sk-SK" sz="3100" b="1" dirty="0" err="1"/>
              <a:t>Írd</a:t>
            </a:r>
            <a:r>
              <a:rPr lang="sk-SK" sz="3100" b="1" dirty="0"/>
              <a:t> a </a:t>
            </a:r>
            <a:r>
              <a:rPr lang="sk-SK" sz="3100" b="1" dirty="0" err="1"/>
              <a:t>bekezdések</a:t>
            </a:r>
            <a:r>
              <a:rPr lang="sk-SK" sz="3100" b="1" dirty="0"/>
              <a:t> </a:t>
            </a:r>
            <a:r>
              <a:rPr lang="sk-SK" sz="3100" b="1" dirty="0" err="1"/>
              <a:t>sorszámát</a:t>
            </a:r>
            <a:r>
              <a:rPr lang="sk-SK" sz="3100" b="1" dirty="0"/>
              <a:t> </a:t>
            </a:r>
            <a:r>
              <a:rPr lang="sk-SK" sz="3100" b="1" dirty="0" err="1"/>
              <a:t>az</a:t>
            </a:r>
            <a:r>
              <a:rPr lang="sk-SK" sz="3100" b="1" dirty="0"/>
              <a:t> </a:t>
            </a:r>
            <a:r>
              <a:rPr lang="sk-SK" sz="3100" b="1" dirty="0" err="1"/>
              <a:t>állítások</a:t>
            </a:r>
            <a:r>
              <a:rPr lang="sk-SK" sz="3100" b="1" dirty="0"/>
              <a:t> </a:t>
            </a:r>
            <a:r>
              <a:rPr lang="sk-SK" sz="3100" b="1" dirty="0" err="1"/>
              <a:t>előtti</a:t>
            </a:r>
            <a:r>
              <a:rPr lang="sk-SK" sz="3100" b="1" dirty="0"/>
              <a:t> </a:t>
            </a:r>
            <a:r>
              <a:rPr lang="sk-SK" sz="3100" b="1" dirty="0" err="1"/>
              <a:t>vonalra</a:t>
            </a:r>
            <a:r>
              <a:rPr lang="sk-SK" sz="3100" b="1" dirty="0"/>
              <a:t>! </a:t>
            </a:r>
            <a:r>
              <a:rPr lang="sk-SK" sz="3100" dirty="0"/>
              <a:t/>
            </a:r>
            <a:br>
              <a:rPr lang="sk-SK" sz="3100" dirty="0"/>
            </a:br>
            <a:endParaRPr lang="sk-SK" sz="31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hu-HU" sz="3100" dirty="0" smtClean="0">
                <a:solidFill>
                  <a:schemeClr val="bg1"/>
                </a:solidFill>
                <a:effectLst/>
              </a:rPr>
              <a:t>____</a:t>
            </a:r>
            <a:r>
              <a:rPr lang="hu-HU" sz="3100" dirty="0">
                <a:solidFill>
                  <a:schemeClr val="bg1"/>
                </a:solidFill>
                <a:effectLst/>
              </a:rPr>
              <a:t>  Sok időbe telt, amíg a medve megbékítette a gazdáját.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u-HU" sz="3100" dirty="0">
                <a:solidFill>
                  <a:schemeClr val="bg1"/>
                </a:solidFill>
                <a:effectLst/>
              </a:rPr>
              <a:t> 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u-HU" sz="3100" dirty="0">
                <a:solidFill>
                  <a:schemeClr val="bg1"/>
                </a:solidFill>
                <a:effectLst/>
              </a:rPr>
              <a:t>____  A gazda a munkától fáradtan egy sűrű lombú fa </a:t>
            </a:r>
            <a:r>
              <a:rPr lang="hu-HU" sz="3100" dirty="0" smtClean="0">
                <a:solidFill>
                  <a:schemeClr val="bg1"/>
                </a:solidFill>
                <a:effectLst/>
              </a:rPr>
              <a:t>árnyékában elaludt</a:t>
            </a:r>
            <a:r>
              <a:rPr lang="hu-HU" sz="3100" dirty="0">
                <a:solidFill>
                  <a:schemeClr val="bg1"/>
                </a:solidFill>
                <a:effectLst/>
              </a:rPr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u-HU" sz="3100" dirty="0">
                <a:solidFill>
                  <a:schemeClr val="bg1"/>
                </a:solidFill>
                <a:effectLst/>
              </a:rPr>
              <a:t> 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u-HU" sz="3100" dirty="0">
                <a:solidFill>
                  <a:schemeClr val="bg1"/>
                </a:solidFill>
                <a:effectLst/>
              </a:rPr>
              <a:t>____  A medve azt gondolta, hogy egy csapással agyonüti 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hu-HU" sz="3100" dirty="0">
                <a:solidFill>
                  <a:schemeClr val="bg1"/>
                </a:solidFill>
                <a:effectLst/>
              </a:rPr>
              <a:t>        legyeket.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20207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800" dirty="0">
                <a:solidFill>
                  <a:schemeClr val="bg1"/>
                </a:solidFill>
                <a:effectLst/>
              </a:rPr>
              <a:t>____ 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Egy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parasztember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felnevelt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egy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medvebocsot</a:t>
            </a:r>
            <a:r>
              <a:rPr lang="sk-SK" sz="2800" dirty="0">
                <a:solidFill>
                  <a:schemeClr val="bg1"/>
                </a:solidFill>
                <a:effectLst/>
              </a:rPr>
              <a:t>.</a:t>
            </a:r>
          </a:p>
          <a:p>
            <a:pPr marL="0" indent="0">
              <a:buNone/>
            </a:pPr>
            <a:r>
              <a:rPr lang="sk-SK" sz="2800" dirty="0">
                <a:solidFill>
                  <a:schemeClr val="bg1"/>
                </a:solidFill>
                <a:effectLst/>
              </a:rPr>
              <a:t> </a:t>
            </a:r>
          </a:p>
          <a:p>
            <a:pPr marL="0" indent="0">
              <a:buNone/>
            </a:pPr>
            <a:r>
              <a:rPr lang="sk-SK" sz="2800" dirty="0">
                <a:solidFill>
                  <a:schemeClr val="bg1"/>
                </a:solidFill>
                <a:effectLst/>
              </a:rPr>
              <a:t>____  A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parasztnak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az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ütéstől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eleredt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az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orra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vére</a:t>
            </a:r>
            <a:r>
              <a:rPr lang="sk-SK" sz="2800" dirty="0">
                <a:solidFill>
                  <a:schemeClr val="bg1"/>
                </a:solidFill>
                <a:effectLst/>
              </a:rPr>
              <a:t>.</a:t>
            </a:r>
          </a:p>
          <a:p>
            <a:pPr marL="0" indent="0">
              <a:buNone/>
            </a:pPr>
            <a:r>
              <a:rPr lang="sk-SK" sz="2800" dirty="0">
                <a:solidFill>
                  <a:schemeClr val="bg1"/>
                </a:solidFill>
                <a:effectLst/>
              </a:rPr>
              <a:t> 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>
                <a:solidFill>
                  <a:schemeClr val="bg1"/>
                </a:solidFill>
                <a:effectLst/>
              </a:rPr>
              <a:t>____  A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medve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látta</a:t>
            </a:r>
            <a:r>
              <a:rPr lang="sk-SK" sz="2800" dirty="0">
                <a:solidFill>
                  <a:schemeClr val="bg1"/>
                </a:solidFill>
                <a:effectLst/>
              </a:rPr>
              <a:t>,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hogy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egy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csomó</a:t>
            </a:r>
            <a:r>
              <a:rPr lang="sk-SK" sz="2800" dirty="0">
                <a:solidFill>
                  <a:schemeClr val="bg1"/>
                </a:solidFill>
                <a:effectLst/>
              </a:rPr>
              <a:t> légy </a:t>
            </a:r>
            <a:r>
              <a:rPr lang="sk-SK" sz="2800" dirty="0" err="1">
                <a:solidFill>
                  <a:schemeClr val="bg1"/>
                </a:solidFill>
                <a:effectLst/>
              </a:rPr>
              <a:t>telepszik</a:t>
            </a:r>
            <a:r>
              <a:rPr lang="sk-SK" sz="2800" dirty="0">
                <a:solidFill>
                  <a:schemeClr val="bg1"/>
                </a:solidFill>
                <a:effectLst/>
              </a:rPr>
              <a:t> </a:t>
            </a:r>
            <a:r>
              <a:rPr lang="sk-SK" sz="2800" dirty="0" smtClean="0">
                <a:solidFill>
                  <a:schemeClr val="bg1"/>
                </a:solidFill>
                <a:effectLst/>
              </a:rPr>
              <a:t>a      </a:t>
            </a:r>
            <a:r>
              <a:rPr lang="sk-SK" sz="2800" dirty="0" err="1" smtClean="0">
                <a:solidFill>
                  <a:schemeClr val="bg1"/>
                </a:solidFill>
                <a:effectLst/>
              </a:rPr>
              <a:t>gazdájára</a:t>
            </a:r>
            <a:r>
              <a:rPr lang="sk-SK" sz="2800" dirty="0">
                <a:solidFill>
                  <a:schemeClr val="bg1"/>
                </a:solidFill>
                <a:effectLst/>
              </a:rPr>
              <a:t>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80555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b="1" dirty="0"/>
              <a:t>4. </a:t>
            </a:r>
            <a:r>
              <a:rPr lang="sk-SK" b="1" dirty="0" err="1"/>
              <a:t>Hogyan</a:t>
            </a:r>
            <a:r>
              <a:rPr lang="sk-SK" b="1" dirty="0"/>
              <a:t> </a:t>
            </a:r>
            <a:r>
              <a:rPr lang="sk-SK" b="1" dirty="0" err="1"/>
              <a:t>mondanád</a:t>
            </a:r>
            <a:r>
              <a:rPr lang="sk-SK" b="1" dirty="0"/>
              <a:t> </a:t>
            </a:r>
            <a:r>
              <a:rPr lang="sk-SK" b="1" dirty="0" err="1"/>
              <a:t>másképpen</a:t>
            </a:r>
            <a:r>
              <a:rPr lang="sk-SK" b="1" dirty="0"/>
              <a:t>?  </a:t>
            </a:r>
            <a:r>
              <a:rPr lang="sk-SK" dirty="0"/>
              <a:t/>
            </a:r>
            <a:br>
              <a:rPr lang="sk-SK" dirty="0"/>
            </a:br>
            <a:r>
              <a:rPr lang="sk-SK" b="1" dirty="0"/>
              <a:t>    </a:t>
            </a:r>
            <a:r>
              <a:rPr lang="sk-SK" b="1" dirty="0" err="1"/>
              <a:t>Írd</a:t>
            </a:r>
            <a:r>
              <a:rPr lang="sk-SK" b="1" dirty="0"/>
              <a:t> </a:t>
            </a:r>
            <a:r>
              <a:rPr lang="sk-SK" b="1" dirty="0" err="1"/>
              <a:t>le</a:t>
            </a:r>
            <a:r>
              <a:rPr lang="sk-SK" b="1" dirty="0"/>
              <a:t>!    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err="1">
                <a:solidFill>
                  <a:schemeClr val="bg1"/>
                </a:solidFill>
                <a:effectLst/>
              </a:rPr>
              <a:t>folyton</a:t>
            </a:r>
            <a:r>
              <a:rPr lang="sk-SK" dirty="0">
                <a:solidFill>
                  <a:schemeClr val="bg1"/>
                </a:solidFill>
                <a:effectLst/>
              </a:rPr>
              <a:t> a </a:t>
            </a:r>
            <a:r>
              <a:rPr lang="sk-SK" dirty="0" err="1">
                <a:solidFill>
                  <a:schemeClr val="bg1"/>
                </a:solidFill>
                <a:effectLst/>
              </a:rPr>
              <a:t>sarkában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járt</a:t>
            </a:r>
            <a:r>
              <a:rPr lang="sk-SK" dirty="0">
                <a:solidFill>
                  <a:schemeClr val="bg1"/>
                </a:solidFill>
                <a:effectLst/>
              </a:rPr>
              <a:t>: ________________________________</a:t>
            </a:r>
          </a:p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  <a:effectLst/>
              </a:rPr>
              <a:t> </a:t>
            </a:r>
          </a:p>
          <a:p>
            <a:pPr marL="0" indent="0">
              <a:buNone/>
            </a:pPr>
            <a:r>
              <a:rPr lang="sk-SK" dirty="0" err="1">
                <a:solidFill>
                  <a:schemeClr val="bg1"/>
                </a:solidFill>
                <a:effectLst/>
              </a:rPr>
              <a:t>cammogott</a:t>
            </a:r>
            <a:r>
              <a:rPr lang="sk-SK" dirty="0">
                <a:solidFill>
                  <a:schemeClr val="bg1"/>
                </a:solidFill>
                <a:effectLst/>
              </a:rPr>
              <a:t> a </a:t>
            </a:r>
            <a:r>
              <a:rPr lang="sk-SK" dirty="0" err="1">
                <a:solidFill>
                  <a:schemeClr val="bg1"/>
                </a:solidFill>
                <a:effectLst/>
              </a:rPr>
              <a:t>nyomában</a:t>
            </a:r>
            <a:r>
              <a:rPr lang="sk-SK" dirty="0">
                <a:solidFill>
                  <a:schemeClr val="bg1"/>
                </a:solidFill>
                <a:effectLst/>
              </a:rPr>
              <a:t>: ______________________________</a:t>
            </a:r>
          </a:p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  <a:effectLst/>
              </a:rPr>
              <a:t> </a:t>
            </a:r>
          </a:p>
          <a:p>
            <a:pPr marL="0" indent="0">
              <a:buNone/>
            </a:pPr>
            <a:r>
              <a:rPr lang="sk-SK" dirty="0" err="1">
                <a:solidFill>
                  <a:schemeClr val="bg1"/>
                </a:solidFill>
                <a:effectLst/>
              </a:rPr>
              <a:t>delelőn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állt</a:t>
            </a:r>
            <a:r>
              <a:rPr lang="sk-SK" dirty="0">
                <a:solidFill>
                  <a:schemeClr val="bg1"/>
                </a:solidFill>
                <a:effectLst/>
              </a:rPr>
              <a:t> a </a:t>
            </a:r>
            <a:r>
              <a:rPr lang="sk-SK" dirty="0" err="1">
                <a:solidFill>
                  <a:schemeClr val="bg1"/>
                </a:solidFill>
                <a:effectLst/>
              </a:rPr>
              <a:t>nap</a:t>
            </a:r>
            <a:r>
              <a:rPr lang="sk-SK" dirty="0">
                <a:solidFill>
                  <a:schemeClr val="bg1"/>
                </a:solidFill>
                <a:effectLst/>
              </a:rPr>
              <a:t>: ____________________________________</a:t>
            </a:r>
          </a:p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  <a:effectLst/>
              </a:rPr>
              <a:t> </a:t>
            </a:r>
          </a:p>
          <a:p>
            <a:pPr marL="0" indent="0">
              <a:buNone/>
            </a:pPr>
            <a:r>
              <a:rPr lang="sk-SK" dirty="0" err="1">
                <a:solidFill>
                  <a:schemeClr val="bg1"/>
                </a:solidFill>
                <a:effectLst/>
              </a:rPr>
              <a:t>leheveredett</a:t>
            </a:r>
            <a:r>
              <a:rPr lang="sk-SK" dirty="0">
                <a:solidFill>
                  <a:schemeClr val="bg1"/>
                </a:solidFill>
                <a:effectLst/>
              </a:rPr>
              <a:t>:  _______________________________________</a:t>
            </a:r>
          </a:p>
          <a:p>
            <a:r>
              <a:rPr lang="sk-SK" dirty="0">
                <a:effectLst/>
              </a:rPr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82054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>
                <a:solidFill>
                  <a:schemeClr val="bg1"/>
                </a:solidFill>
                <a:effectLst/>
              </a:rPr>
              <a:t>hessegette</a:t>
            </a:r>
            <a:r>
              <a:rPr lang="sk-SK" dirty="0">
                <a:solidFill>
                  <a:schemeClr val="bg1"/>
                </a:solidFill>
                <a:effectLst/>
              </a:rPr>
              <a:t>: _________________________________________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  <a:effectLst/>
            </a:endParaRPr>
          </a:p>
          <a:p>
            <a:r>
              <a:rPr lang="sk-SK" dirty="0" err="1">
                <a:solidFill>
                  <a:schemeClr val="bg1"/>
                </a:solidFill>
                <a:effectLst/>
              </a:rPr>
              <a:t>nem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háborgatják</a:t>
            </a:r>
            <a:r>
              <a:rPr lang="sk-SK" dirty="0">
                <a:solidFill>
                  <a:schemeClr val="bg1"/>
                </a:solidFill>
                <a:effectLst/>
              </a:rPr>
              <a:t>: ____________________________________</a:t>
            </a:r>
          </a:p>
          <a:p>
            <a:pPr marL="0" indent="0">
              <a:buNone/>
            </a:pPr>
            <a:r>
              <a:rPr lang="sk-SK" dirty="0">
                <a:solidFill>
                  <a:schemeClr val="bg1"/>
                </a:solidFill>
                <a:effectLst/>
              </a:rPr>
              <a:t> </a:t>
            </a:r>
          </a:p>
          <a:p>
            <a:r>
              <a:rPr lang="sk-SK" dirty="0" err="1">
                <a:solidFill>
                  <a:schemeClr val="bg1"/>
                </a:solidFill>
                <a:effectLst/>
              </a:rPr>
              <a:t>szánta-bánta</a:t>
            </a:r>
            <a:r>
              <a:rPr lang="sk-SK" dirty="0">
                <a:solidFill>
                  <a:schemeClr val="bg1"/>
                </a:solidFill>
                <a:effectLst/>
              </a:rPr>
              <a:t> </a:t>
            </a:r>
            <a:r>
              <a:rPr lang="sk-SK" dirty="0" err="1">
                <a:solidFill>
                  <a:schemeClr val="bg1"/>
                </a:solidFill>
                <a:effectLst/>
              </a:rPr>
              <a:t>ostobaságát</a:t>
            </a:r>
            <a:r>
              <a:rPr lang="sk-SK" dirty="0">
                <a:solidFill>
                  <a:schemeClr val="bg1"/>
                </a:solidFill>
                <a:effectLst/>
              </a:rPr>
              <a:t>: ______________________________</a:t>
            </a:r>
          </a:p>
          <a:p>
            <a:pPr marL="0" indent="0">
              <a:buNone/>
            </a:pPr>
            <a:endParaRPr lang="sk-SK" dirty="0">
              <a:solidFill>
                <a:schemeClr val="bg1"/>
              </a:solidFill>
              <a:effectLst/>
            </a:endParaRPr>
          </a:p>
          <a:p>
            <a:r>
              <a:rPr lang="sk-SK" dirty="0" err="1">
                <a:solidFill>
                  <a:schemeClr val="bg1"/>
                </a:solidFill>
                <a:effectLst/>
              </a:rPr>
              <a:t>ostoba</a:t>
            </a:r>
            <a:r>
              <a:rPr lang="sk-SK" dirty="0">
                <a:solidFill>
                  <a:schemeClr val="bg1"/>
                </a:solidFill>
                <a:effectLst/>
              </a:rPr>
              <a:t>: _____________________________________________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9052899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56</TotalTime>
  <Words>292</Words>
  <Application>Microsoft Office PowerPoint</Application>
  <PresentationFormat>Vlastná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Berlín</vt:lpstr>
      <vt:lpstr>Magyar Tannyelvű Speciális Alapiskola Rimaszombat  Tantárgy: Magyar nyelv  Évfolyam: nyolcadik</vt:lpstr>
      <vt:lpstr>Olvasd el figyelmesen a mesét!</vt:lpstr>
      <vt:lpstr>Snímka 3</vt:lpstr>
      <vt:lpstr>Snímka 4</vt:lpstr>
      <vt:lpstr>1. Jelöld ki a szövegben sorszámmal a bekezdéseket!  2. Kik a mese szereplői és hol játszódik              a történet?  </vt:lpstr>
      <vt:lpstr>2. Melyik bekezdésben olvashattál az alábbi állításokról? Írd a bekezdések sorszámát az állítások előtti vonalra!  </vt:lpstr>
      <vt:lpstr>Snímka 7</vt:lpstr>
      <vt:lpstr>4. Hogyan mondanád másképpen?       Írd le!     </vt:lpstr>
      <vt:lpstr>Snímka 9</vt:lpstr>
      <vt:lpstr>5. Miért csapott a medve a békésen alvó parasztember arcába? Húzd alá a helyes választ! 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</dc:creator>
  <cp:lastModifiedBy>pc</cp:lastModifiedBy>
  <cp:revision>17</cp:revision>
  <dcterms:created xsi:type="dcterms:W3CDTF">2020-05-21T08:47:58Z</dcterms:created>
  <dcterms:modified xsi:type="dcterms:W3CDTF">2020-05-21T11:02:21Z</dcterms:modified>
</cp:coreProperties>
</file>