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7" r:id="rId7"/>
    <p:sldId id="262" r:id="rId8"/>
    <p:sldId id="268" r:id="rId9"/>
    <p:sldId id="264" r:id="rId10"/>
    <p:sldId id="265" r:id="rId11"/>
    <p:sldId id="260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-1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965916"/>
            <a:ext cx="8915399" cy="325835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 err="1" smtClean="0"/>
              <a:t>Magyar</a:t>
            </a:r>
            <a:r>
              <a:rPr lang="sk-SK" sz="4000" dirty="0" smtClean="0"/>
              <a:t> </a:t>
            </a:r>
            <a:r>
              <a:rPr lang="sk-SK" sz="4000" dirty="0" err="1" smtClean="0"/>
              <a:t>Tannyelvű</a:t>
            </a:r>
            <a:r>
              <a:rPr lang="sk-SK" sz="4000" dirty="0" smtClean="0"/>
              <a:t> </a:t>
            </a:r>
            <a:r>
              <a:rPr lang="sk-SK" sz="4000" dirty="0" err="1" smtClean="0"/>
              <a:t>Speciális</a:t>
            </a:r>
            <a:r>
              <a:rPr lang="sk-SK" sz="4000" dirty="0" smtClean="0"/>
              <a:t> </a:t>
            </a:r>
            <a:r>
              <a:rPr lang="sk-SK" sz="4000" dirty="0" err="1" smtClean="0"/>
              <a:t>Alapiskola</a:t>
            </a:r>
            <a:r>
              <a:rPr lang="sk-SK" sz="4000" dirty="0" smtClean="0"/>
              <a:t> </a:t>
            </a:r>
            <a:r>
              <a:rPr lang="sk-SK" sz="4000" dirty="0" err="1" smtClean="0"/>
              <a:t>Rimaszombat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err="1" smtClean="0"/>
              <a:t>Tantárgy</a:t>
            </a:r>
            <a:r>
              <a:rPr lang="sk-SK" sz="4000" dirty="0" smtClean="0"/>
              <a:t>: </a:t>
            </a:r>
            <a:r>
              <a:rPr lang="sk-SK" sz="4000" dirty="0" err="1" smtClean="0"/>
              <a:t>Magyar</a:t>
            </a:r>
            <a:r>
              <a:rPr lang="sk-SK" sz="4000" dirty="0" smtClean="0"/>
              <a:t> </a:t>
            </a:r>
            <a:r>
              <a:rPr lang="sk-SK" sz="4000" dirty="0" err="1" smtClean="0"/>
              <a:t>nyelv</a:t>
            </a:r>
            <a:r>
              <a:rPr lang="sk-SK" sz="4000" dirty="0" smtClean="0"/>
              <a:t> </a:t>
            </a:r>
            <a:r>
              <a:rPr lang="sk-SK" sz="4000" dirty="0" err="1" smtClean="0"/>
              <a:t>és</a:t>
            </a:r>
            <a:r>
              <a:rPr lang="sk-SK" sz="4000" dirty="0" smtClean="0"/>
              <a:t> </a:t>
            </a:r>
            <a:r>
              <a:rPr lang="sk-SK" sz="4000" dirty="0" err="1" smtClean="0"/>
              <a:t>irodalom</a:t>
            </a:r>
            <a:r>
              <a:rPr lang="sk-SK" sz="4000" dirty="0" smtClean="0"/>
              <a:t/>
            </a:r>
            <a:br>
              <a:rPr lang="sk-SK" sz="4000" dirty="0" smtClean="0"/>
            </a:b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3863663"/>
            <a:ext cx="8915399" cy="2040000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Évfolyam</a:t>
            </a:r>
            <a:r>
              <a:rPr lang="sk-SK" sz="2400" b="1" dirty="0" smtClean="0">
                <a:solidFill>
                  <a:schemeClr val="tx1"/>
                </a:solidFill>
              </a:rPr>
              <a:t>: </a:t>
            </a:r>
            <a:r>
              <a:rPr lang="sk-SK" sz="2400" b="1" dirty="0" err="1" smtClean="0">
                <a:solidFill>
                  <a:schemeClr val="tx1"/>
                </a:solidFill>
              </a:rPr>
              <a:t>tizedik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/B </a:t>
            </a:r>
            <a:r>
              <a:rPr lang="sk-SK" sz="2400" b="1" dirty="0" err="1" smtClean="0">
                <a:solidFill>
                  <a:schemeClr val="tx1"/>
                </a:solidFill>
              </a:rPr>
              <a:t>variáns</a:t>
            </a:r>
            <a:r>
              <a:rPr lang="sk-SK" sz="2400" b="1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Tananyag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- </a:t>
            </a:r>
          </a:p>
          <a:p>
            <a:pPr algn="ctr"/>
            <a:r>
              <a:rPr lang="sk-SK" sz="3200" b="1" dirty="0" err="1" smtClean="0">
                <a:solidFill>
                  <a:srgbClr val="FF0000"/>
                </a:solidFill>
              </a:rPr>
              <a:t>József</a:t>
            </a:r>
            <a:r>
              <a:rPr lang="sk-SK" sz="3200" b="1" dirty="0" smtClean="0">
                <a:solidFill>
                  <a:srgbClr val="FF0000"/>
                </a:solidFill>
              </a:rPr>
              <a:t> Attila: Mama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01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5066"/>
          </a:xfrm>
        </p:spPr>
        <p:txBody>
          <a:bodyPr>
            <a:normAutofit fontScale="90000"/>
          </a:bodyPr>
          <a:lstStyle/>
          <a:p>
            <a:r>
              <a:rPr lang="sk-SK" dirty="0"/>
              <a:t>A </a:t>
            </a:r>
            <a:r>
              <a:rPr lang="sk-SK" dirty="0" err="1"/>
              <a:t>versben</a:t>
            </a:r>
            <a:r>
              <a:rPr lang="sk-SK" dirty="0"/>
              <a:t> </a:t>
            </a:r>
            <a:r>
              <a:rPr lang="sk-SK" dirty="0" err="1"/>
              <a:t>szereplő</a:t>
            </a:r>
            <a:r>
              <a:rPr lang="sk-SK" dirty="0"/>
              <a:t> </a:t>
            </a:r>
            <a:r>
              <a:rPr lang="sk-SK" dirty="0" err="1"/>
              <a:t>édesanya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el</a:t>
            </a:r>
            <a:r>
              <a:rPr lang="sk-SK" dirty="0"/>
              <a:t> </a:t>
            </a:r>
            <a:r>
              <a:rPr lang="sk-SK" dirty="0" err="1"/>
              <a:t>tudja</a:t>
            </a:r>
            <a:r>
              <a:rPr lang="sk-SK" dirty="0"/>
              <a:t> </a:t>
            </a:r>
            <a:r>
              <a:rPr lang="sk-SK" dirty="0" err="1"/>
              <a:t>tartani</a:t>
            </a:r>
            <a:r>
              <a:rPr lang="sk-SK" dirty="0"/>
              <a:t> </a:t>
            </a:r>
            <a:r>
              <a:rPr lang="sk-SK" dirty="0" err="1"/>
              <a:t>gyermekét</a:t>
            </a:r>
            <a:r>
              <a:rPr lang="sk-SK" dirty="0"/>
              <a:t>, </a:t>
            </a:r>
            <a:r>
              <a:rPr lang="sk-SK" dirty="0" err="1"/>
              <a:t>állandóan</a:t>
            </a:r>
            <a:r>
              <a:rPr lang="sk-SK" dirty="0"/>
              <a:t>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dolgozik</a:t>
            </a:r>
            <a:r>
              <a:rPr lang="sk-SK" dirty="0"/>
              <a:t>. </a:t>
            </a:r>
            <a:r>
              <a:rPr lang="sk-SK" dirty="0" err="1"/>
              <a:t>Nincsen</a:t>
            </a:r>
            <a:r>
              <a:rPr lang="sk-SK" dirty="0"/>
              <a:t>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perc</a:t>
            </a:r>
            <a:r>
              <a:rPr lang="sk-SK" dirty="0"/>
              <a:t> </a:t>
            </a:r>
            <a:r>
              <a:rPr lang="sk-SK" dirty="0" err="1"/>
              <a:t>nyugta</a:t>
            </a:r>
            <a:r>
              <a:rPr lang="sk-SK" dirty="0"/>
              <a:t> sem.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661312"/>
            <a:ext cx="8915400" cy="32499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Igaz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sk-SK" sz="32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Hamis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  <a:endParaRPr lang="sk-SK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2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Miért</a:t>
            </a:r>
            <a:r>
              <a:rPr lang="sk-SK" dirty="0"/>
              <a:t> </a:t>
            </a:r>
            <a:r>
              <a:rPr lang="sk-SK" dirty="0" err="1"/>
              <a:t>szomorúak</a:t>
            </a:r>
            <a:r>
              <a:rPr lang="sk-SK" dirty="0"/>
              <a:t> a </a:t>
            </a:r>
            <a:r>
              <a:rPr lang="sk-SK" dirty="0" err="1"/>
              <a:t>költő</a:t>
            </a:r>
            <a:r>
              <a:rPr lang="sk-SK" dirty="0"/>
              <a:t> </a:t>
            </a:r>
            <a:r>
              <a:rPr lang="sk-SK" dirty="0" err="1"/>
              <a:t>emlékei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Hiányzik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neki</a:t>
            </a:r>
            <a:r>
              <a:rPr lang="sk-SK" sz="3200" b="1" dirty="0">
                <a:solidFill>
                  <a:schemeClr val="tx1"/>
                </a:solidFill>
              </a:rPr>
              <a:t> a </a:t>
            </a:r>
            <a:r>
              <a:rPr lang="sk-SK" sz="3200" b="1" dirty="0" err="1">
                <a:solidFill>
                  <a:schemeClr val="tx1"/>
                </a:solidFill>
              </a:rPr>
              <a:t>mamája</a:t>
            </a:r>
            <a:r>
              <a:rPr lang="sk-SK" sz="3200" b="1" dirty="0">
                <a:solidFill>
                  <a:schemeClr val="tx1"/>
                </a:solidFill>
              </a:rPr>
              <a:t>, </a:t>
            </a:r>
            <a:r>
              <a:rPr lang="sk-SK" sz="3200" b="1" dirty="0" err="1">
                <a:solidFill>
                  <a:schemeClr val="tx1"/>
                </a:solidFill>
              </a:rPr>
              <a:t>hiányzik</a:t>
            </a:r>
            <a:r>
              <a:rPr lang="sk-SK" sz="3200" b="1" dirty="0">
                <a:solidFill>
                  <a:schemeClr val="tx1"/>
                </a:solidFill>
              </a:rPr>
              <a:t> a mama </a:t>
            </a:r>
            <a:r>
              <a:rPr lang="sk-SK" sz="3200" b="1" dirty="0" err="1">
                <a:solidFill>
                  <a:schemeClr val="tx1"/>
                </a:solidFill>
              </a:rPr>
              <a:t>szeretete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Egyedül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hagyta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az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anyukája</a:t>
            </a:r>
            <a:r>
              <a:rPr lang="sk-SK" sz="3200" b="1" dirty="0">
                <a:solidFill>
                  <a:schemeClr val="tx1"/>
                </a:solidFill>
              </a:rPr>
              <a:t>, </a:t>
            </a:r>
            <a:r>
              <a:rPr lang="sk-SK" sz="3200" b="1" dirty="0" err="1">
                <a:solidFill>
                  <a:schemeClr val="tx1"/>
                </a:solidFill>
              </a:rPr>
              <a:t>nem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játszott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vele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Nem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kapott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az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anyukájától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játékot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  <a:endParaRPr lang="sk-SK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6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Készíts</a:t>
            </a:r>
            <a:r>
              <a:rPr lang="sk-SK" dirty="0"/>
              <a:t> </a:t>
            </a:r>
            <a:r>
              <a:rPr lang="sk-SK" dirty="0" err="1"/>
              <a:t>illusztrációt</a:t>
            </a:r>
            <a:r>
              <a:rPr lang="sk-SK" dirty="0"/>
              <a:t> a </a:t>
            </a:r>
            <a:r>
              <a:rPr lang="sk-SK" dirty="0" err="1"/>
              <a:t>vershez</a:t>
            </a:r>
            <a:r>
              <a:rPr lang="sk-SK" dirty="0"/>
              <a:t>!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430" y="1509215"/>
            <a:ext cx="5090615" cy="49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56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881" y="205190"/>
            <a:ext cx="8606754" cy="64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075"/>
          </a:xfrm>
        </p:spPr>
        <p:txBody>
          <a:bodyPr/>
          <a:lstStyle/>
          <a:p>
            <a:r>
              <a:rPr lang="sk-SK" dirty="0" err="1" smtClean="0"/>
              <a:t>Olvassátok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 </a:t>
            </a:r>
            <a:r>
              <a:rPr lang="sk-SK" dirty="0" err="1" smtClean="0"/>
              <a:t>figyelmesen</a:t>
            </a:r>
            <a:r>
              <a:rPr lang="sk-SK" dirty="0" smtClean="0"/>
              <a:t> a </a:t>
            </a:r>
            <a:r>
              <a:rPr lang="sk-SK" dirty="0" err="1" smtClean="0"/>
              <a:t>verset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sk-SK" sz="2400" b="1" dirty="0">
                <a:solidFill>
                  <a:schemeClr val="tx1"/>
                </a:solidFill>
              </a:rPr>
              <a:t>Már </a:t>
            </a:r>
            <a:r>
              <a:rPr lang="sk-SK" sz="2400" b="1" dirty="0" err="1">
                <a:solidFill>
                  <a:schemeClr val="tx1"/>
                </a:solidFill>
              </a:rPr>
              <a:t>egy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hete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csak</a:t>
            </a:r>
            <a:r>
              <a:rPr lang="sk-SK" sz="2400" b="1" dirty="0">
                <a:solidFill>
                  <a:schemeClr val="tx1"/>
                </a:solidFill>
              </a:rPr>
              <a:t> a </a:t>
            </a:r>
            <a:r>
              <a:rPr lang="sk-SK" sz="2400" b="1" dirty="0" err="1">
                <a:solidFill>
                  <a:schemeClr val="tx1"/>
                </a:solidFill>
              </a:rPr>
              <a:t>mamára</a:t>
            </a:r>
            <a:r>
              <a:rPr lang="sk-SK" sz="2400" b="1" dirty="0">
                <a:solidFill>
                  <a:schemeClr val="tx1"/>
                </a:solidFill>
              </a:rPr>
              <a:t/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gondolok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mindíg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meg-megállva</a:t>
            </a:r>
            <a:r>
              <a:rPr lang="sk-SK" sz="2400" b="1" dirty="0">
                <a:solidFill>
                  <a:schemeClr val="tx1"/>
                </a:solidFill>
              </a:rPr>
              <a:t>.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Nyikorgó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kosárral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ölében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ment</a:t>
            </a:r>
            <a:r>
              <a:rPr lang="sk-SK" sz="2400" b="1" dirty="0">
                <a:solidFill>
                  <a:schemeClr val="tx1"/>
                </a:solidFill>
              </a:rPr>
              <a:t> a </a:t>
            </a:r>
            <a:r>
              <a:rPr lang="sk-SK" sz="2400" b="1" dirty="0" err="1">
                <a:solidFill>
                  <a:schemeClr val="tx1"/>
                </a:solidFill>
              </a:rPr>
              <a:t>padlásra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ment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serényen</a:t>
            </a:r>
            <a:r>
              <a:rPr lang="sk-SK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 fontAlgn="base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pPr marL="0" indent="0" algn="ctr" fontAlgn="base">
              <a:buNone/>
            </a:pPr>
            <a:r>
              <a:rPr lang="sk-SK" sz="2400" b="1" dirty="0" err="1">
                <a:solidFill>
                  <a:schemeClr val="tx1"/>
                </a:solidFill>
              </a:rPr>
              <a:t>Én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még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őszinte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ember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voltam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ordítottam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toporzékoltam</a:t>
            </a:r>
            <a:r>
              <a:rPr lang="sk-SK" sz="2400" b="1" dirty="0">
                <a:solidFill>
                  <a:schemeClr val="tx1"/>
                </a:solidFill>
              </a:rPr>
              <a:t>.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Hagyja</a:t>
            </a:r>
            <a:r>
              <a:rPr lang="sk-SK" sz="2400" b="1" dirty="0">
                <a:solidFill>
                  <a:schemeClr val="tx1"/>
                </a:solidFill>
              </a:rPr>
              <a:t> a </a:t>
            </a:r>
            <a:r>
              <a:rPr lang="sk-SK" sz="2400" b="1" dirty="0" err="1">
                <a:solidFill>
                  <a:schemeClr val="tx1"/>
                </a:solidFill>
              </a:rPr>
              <a:t>dagadt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ruhát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másra</a:t>
            </a:r>
            <a:r>
              <a:rPr lang="sk-SK" sz="2400" b="1" dirty="0">
                <a:solidFill>
                  <a:schemeClr val="tx1"/>
                </a:solidFill>
              </a:rPr>
              <a:t>.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Engem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vigyen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föl</a:t>
            </a:r>
            <a:r>
              <a:rPr lang="sk-SK" sz="2400" b="1" dirty="0">
                <a:solidFill>
                  <a:schemeClr val="tx1"/>
                </a:solidFill>
              </a:rPr>
              <a:t> a </a:t>
            </a:r>
            <a:r>
              <a:rPr lang="sk-SK" sz="2400" b="1" dirty="0" err="1">
                <a:solidFill>
                  <a:schemeClr val="tx1"/>
                </a:solidFill>
              </a:rPr>
              <a:t>padlásra</a:t>
            </a:r>
            <a:r>
              <a:rPr lang="sk-SK" sz="2400" b="1" dirty="0">
                <a:solidFill>
                  <a:schemeClr val="tx1"/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242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887104"/>
            <a:ext cx="8915400" cy="5024118"/>
          </a:xfrm>
        </p:spPr>
        <p:txBody>
          <a:bodyPr/>
          <a:lstStyle/>
          <a:p>
            <a:pPr marL="0" indent="0" algn="ctr" fontAlgn="base">
              <a:buNone/>
            </a:pPr>
            <a:endParaRPr lang="sk-SK" sz="2400" b="1" dirty="0" smtClean="0">
              <a:solidFill>
                <a:schemeClr val="tx1"/>
              </a:solidFill>
            </a:endParaRPr>
          </a:p>
          <a:p>
            <a:pPr marL="0" indent="0" algn="ctr" fontAlgn="base">
              <a:buNone/>
            </a:pPr>
            <a:r>
              <a:rPr lang="sk-SK" sz="2400" b="1" dirty="0" err="1" smtClean="0">
                <a:solidFill>
                  <a:schemeClr val="tx1"/>
                </a:solidFill>
              </a:rPr>
              <a:t>Csak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ment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és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teregetett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némán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nem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szidott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nem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is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nézett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énrám</a:t>
            </a:r>
            <a:r>
              <a:rPr lang="sk-SK" sz="2400" b="1" dirty="0" smtClean="0">
                <a:solidFill>
                  <a:schemeClr val="tx1"/>
                </a:solidFill>
              </a:rPr>
              <a:t>,</a:t>
            </a:r>
            <a:r>
              <a:rPr lang="sk-SK" sz="2400" b="1" dirty="0">
                <a:solidFill>
                  <a:schemeClr val="tx1"/>
                </a:solidFill>
              </a:rPr>
              <a:t/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s a </a:t>
            </a:r>
            <a:r>
              <a:rPr lang="sk-SK" sz="2400" b="1" dirty="0" err="1">
                <a:solidFill>
                  <a:schemeClr val="tx1"/>
                </a:solidFill>
              </a:rPr>
              <a:t>ruhák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fényesen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suhogva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keringtek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szálltak</a:t>
            </a:r>
            <a:r>
              <a:rPr lang="sk-SK" sz="2400" b="1" dirty="0">
                <a:solidFill>
                  <a:schemeClr val="tx1"/>
                </a:solidFill>
              </a:rPr>
              <a:t> a </a:t>
            </a:r>
            <a:r>
              <a:rPr lang="sk-SK" sz="2400" b="1" dirty="0" err="1">
                <a:solidFill>
                  <a:schemeClr val="tx1"/>
                </a:solidFill>
              </a:rPr>
              <a:t>magosba</a:t>
            </a:r>
            <a:r>
              <a:rPr lang="sk-SK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 fontAlgn="base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pPr marL="0" indent="0" algn="ctr" fontAlgn="base">
              <a:buNone/>
            </a:pPr>
            <a:r>
              <a:rPr lang="sk-SK" sz="2400" b="1" dirty="0" err="1">
                <a:solidFill>
                  <a:schemeClr val="tx1"/>
                </a:solidFill>
              </a:rPr>
              <a:t>Nem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nyafognék</a:t>
            </a:r>
            <a:r>
              <a:rPr lang="sk-SK" sz="2400" b="1" dirty="0">
                <a:solidFill>
                  <a:schemeClr val="tx1"/>
                </a:solidFill>
              </a:rPr>
              <a:t>, de most már </a:t>
            </a:r>
            <a:r>
              <a:rPr lang="sk-SK" sz="2400" b="1" dirty="0" err="1">
                <a:solidFill>
                  <a:schemeClr val="tx1"/>
                </a:solidFill>
              </a:rPr>
              <a:t>késő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most </a:t>
            </a:r>
            <a:r>
              <a:rPr lang="sk-SK" sz="2400" b="1" dirty="0" err="1">
                <a:solidFill>
                  <a:schemeClr val="tx1"/>
                </a:solidFill>
              </a:rPr>
              <a:t>látom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milyen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óriás</a:t>
            </a:r>
            <a:r>
              <a:rPr lang="sk-SK" sz="2400" b="1" dirty="0">
                <a:solidFill>
                  <a:schemeClr val="tx1"/>
                </a:solidFill>
              </a:rPr>
              <a:t> ő -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szürke</a:t>
            </a:r>
            <a:r>
              <a:rPr lang="sk-SK" sz="2400" b="1" dirty="0">
                <a:solidFill>
                  <a:schemeClr val="tx1"/>
                </a:solidFill>
              </a:rPr>
              <a:t> haja </a:t>
            </a:r>
            <a:r>
              <a:rPr lang="sk-SK" sz="2400" b="1" dirty="0" err="1">
                <a:solidFill>
                  <a:schemeClr val="tx1"/>
                </a:solidFill>
              </a:rPr>
              <a:t>lebben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az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égen</a:t>
            </a:r>
            <a:r>
              <a:rPr lang="sk-SK" sz="2400" b="1" dirty="0">
                <a:solidFill>
                  <a:schemeClr val="tx1"/>
                </a:solidFill>
              </a:rPr>
              <a:t>,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 err="1">
                <a:solidFill>
                  <a:schemeClr val="tx1"/>
                </a:solidFill>
              </a:rPr>
              <a:t>kékítőt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old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az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ég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vizében</a:t>
            </a:r>
            <a:r>
              <a:rPr lang="sk-SK" sz="2400" b="1" dirty="0">
                <a:solidFill>
                  <a:schemeClr val="tx1"/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7836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A </a:t>
            </a:r>
            <a:r>
              <a:rPr lang="sk-SK" dirty="0" err="1" smtClean="0"/>
              <a:t>következő</a:t>
            </a:r>
            <a:r>
              <a:rPr lang="sk-SK" dirty="0" smtClean="0"/>
              <a:t> </a:t>
            </a:r>
            <a:r>
              <a:rPr lang="sk-SK" dirty="0" err="1" smtClean="0"/>
              <a:t>feladatokban</a:t>
            </a:r>
            <a:r>
              <a:rPr lang="sk-SK" dirty="0" smtClean="0"/>
              <a:t> </a:t>
            </a:r>
            <a:r>
              <a:rPr lang="sk-SK" dirty="0" err="1" smtClean="0"/>
              <a:t>válaszd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err="1" smtClean="0"/>
              <a:t>helyes</a:t>
            </a:r>
            <a:r>
              <a:rPr lang="sk-SK" dirty="0" smtClean="0"/>
              <a:t> </a:t>
            </a:r>
            <a:r>
              <a:rPr lang="sk-SK" dirty="0" err="1" smtClean="0"/>
              <a:t>választ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k-SK" sz="3200" b="1" dirty="0" err="1" smtClean="0">
                <a:solidFill>
                  <a:schemeClr val="tx1"/>
                </a:solidFill>
              </a:rPr>
              <a:t>Ezután</a:t>
            </a:r>
            <a:r>
              <a:rPr lang="sk-SK" sz="3200" b="1" dirty="0" smtClean="0">
                <a:solidFill>
                  <a:schemeClr val="tx1"/>
                </a:solidFill>
              </a:rPr>
              <a:t> a </a:t>
            </a:r>
            <a:r>
              <a:rPr lang="sk-SK" sz="3200" b="1" dirty="0" err="1" smtClean="0">
                <a:solidFill>
                  <a:schemeClr val="tx1"/>
                </a:solidFill>
              </a:rPr>
              <a:t>kérdést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és</a:t>
            </a:r>
            <a:r>
              <a:rPr lang="sk-SK" sz="3200" b="1" dirty="0" smtClean="0">
                <a:solidFill>
                  <a:schemeClr val="tx1"/>
                </a:solidFill>
              </a:rPr>
              <a:t> a </a:t>
            </a:r>
            <a:r>
              <a:rPr lang="sk-SK" sz="3200" b="1" dirty="0" err="1" smtClean="0">
                <a:solidFill>
                  <a:schemeClr val="tx1"/>
                </a:solidFill>
              </a:rPr>
              <a:t>választ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írd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le</a:t>
            </a:r>
            <a:r>
              <a:rPr lang="sk-SK" sz="3200" b="1" dirty="0" smtClean="0">
                <a:solidFill>
                  <a:schemeClr val="tx1"/>
                </a:solidFill>
              </a:rPr>
              <a:t>                 a </a:t>
            </a:r>
            <a:r>
              <a:rPr lang="sk-SK" sz="3200" b="1" dirty="0" err="1" smtClean="0">
                <a:solidFill>
                  <a:schemeClr val="tx1"/>
                </a:solidFill>
              </a:rPr>
              <a:t>füzetedbe</a:t>
            </a:r>
            <a:r>
              <a:rPr lang="sk-SK" sz="3200" b="1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sk-SK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45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Mi a </a:t>
            </a:r>
            <a:r>
              <a:rPr lang="sk-SK" dirty="0" err="1"/>
              <a:t>foglalkozása</a:t>
            </a:r>
            <a:r>
              <a:rPr lang="sk-SK" dirty="0"/>
              <a:t> a </a:t>
            </a:r>
            <a:r>
              <a:rPr lang="sk-SK" dirty="0" err="1"/>
              <a:t>költő</a:t>
            </a:r>
            <a:r>
              <a:rPr lang="sk-SK" dirty="0"/>
              <a:t> </a:t>
            </a:r>
            <a:r>
              <a:rPr lang="sk-SK" dirty="0" err="1"/>
              <a:t>édesanyjának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44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pékné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szakácsnő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 smtClean="0">
                <a:solidFill>
                  <a:schemeClr val="tx1"/>
                </a:solidFill>
              </a:rPr>
              <a:t>mosónő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postásnő</a:t>
            </a:r>
            <a:endParaRPr lang="sk-SK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9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Mit</a:t>
            </a:r>
            <a:r>
              <a:rPr lang="sk-SK" dirty="0"/>
              <a:t> </a:t>
            </a:r>
            <a:r>
              <a:rPr lang="sk-SK" dirty="0" err="1"/>
              <a:t>tesz</a:t>
            </a:r>
            <a:r>
              <a:rPr lang="sk-SK" dirty="0"/>
              <a:t> a </a:t>
            </a:r>
            <a:r>
              <a:rPr lang="sk-SK" dirty="0" err="1"/>
              <a:t>kisfiú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34172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/>
              <a:t>o</a:t>
            </a:r>
            <a:r>
              <a:rPr lang="sk-SK" sz="3200" b="1" dirty="0" err="1" smtClean="0"/>
              <a:t>rdít</a:t>
            </a:r>
            <a:endParaRPr lang="sk-SK" sz="32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/>
              <a:t>t</a:t>
            </a:r>
            <a:r>
              <a:rPr lang="sk-SK" sz="3200" b="1" dirty="0" err="1" smtClean="0"/>
              <a:t>oporzékol</a:t>
            </a:r>
            <a:endParaRPr lang="sk-SK" sz="32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/>
              <a:t>v</a:t>
            </a:r>
            <a:r>
              <a:rPr lang="sk-SK" sz="3200" b="1" dirty="0" err="1" smtClean="0"/>
              <a:t>iccelődik</a:t>
            </a:r>
            <a:endParaRPr lang="sk-SK" sz="32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/>
              <a:t>m</a:t>
            </a:r>
            <a:r>
              <a:rPr lang="sk-SK" sz="3200" b="1" dirty="0" err="1" smtClean="0"/>
              <a:t>osolyog</a:t>
            </a:r>
            <a:endParaRPr lang="sk-SK" sz="32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/>
              <a:t>s</a:t>
            </a:r>
            <a:r>
              <a:rPr lang="sk-SK" sz="3200" b="1" dirty="0" err="1" smtClean="0"/>
              <a:t>egít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az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anyukájának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xmlns="" val="66958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Honnan</a:t>
            </a:r>
            <a:r>
              <a:rPr lang="sk-SK" dirty="0"/>
              <a:t> </a:t>
            </a:r>
            <a:r>
              <a:rPr lang="sk-SK" dirty="0" err="1"/>
              <a:t>nézi</a:t>
            </a:r>
            <a:r>
              <a:rPr lang="sk-SK" dirty="0"/>
              <a:t> a </a:t>
            </a:r>
            <a:r>
              <a:rPr lang="sk-SK" dirty="0" err="1"/>
              <a:t>mamáját</a:t>
            </a:r>
            <a:r>
              <a:rPr lang="sk-SK" dirty="0"/>
              <a:t> a </a:t>
            </a:r>
            <a:r>
              <a:rPr lang="sk-SK" dirty="0" err="1"/>
              <a:t>kisfiú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b="1" dirty="0" err="1">
                <a:solidFill>
                  <a:schemeClr val="tx1"/>
                </a:solidFill>
              </a:rPr>
              <a:t>Bent</a:t>
            </a:r>
            <a:r>
              <a:rPr lang="sk-SK" sz="2800" b="1" dirty="0">
                <a:solidFill>
                  <a:schemeClr val="tx1"/>
                </a:solidFill>
              </a:rPr>
              <a:t> </a:t>
            </a:r>
            <a:r>
              <a:rPr lang="sk-SK" sz="2800" b="1" dirty="0" err="1">
                <a:solidFill>
                  <a:schemeClr val="tx1"/>
                </a:solidFill>
              </a:rPr>
              <a:t>áll</a:t>
            </a:r>
            <a:r>
              <a:rPr lang="sk-SK" sz="2800" b="1" dirty="0">
                <a:solidFill>
                  <a:schemeClr val="tx1"/>
                </a:solidFill>
              </a:rPr>
              <a:t>, a </a:t>
            </a:r>
            <a:r>
              <a:rPr lang="sk-SK" sz="2800" b="1" dirty="0" err="1" smtClean="0">
                <a:solidFill>
                  <a:schemeClr val="tx1"/>
                </a:solidFill>
              </a:rPr>
              <a:t>szobában</a:t>
            </a:r>
            <a:r>
              <a:rPr lang="sk-SK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sk-SK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b="1" dirty="0" err="1">
                <a:solidFill>
                  <a:schemeClr val="tx1"/>
                </a:solidFill>
              </a:rPr>
              <a:t>Fent</a:t>
            </a:r>
            <a:r>
              <a:rPr lang="sk-SK" sz="2800" b="1" dirty="0">
                <a:solidFill>
                  <a:schemeClr val="tx1"/>
                </a:solidFill>
              </a:rPr>
              <a:t> </a:t>
            </a:r>
            <a:r>
              <a:rPr lang="sk-SK" sz="2800" b="1" dirty="0" err="1">
                <a:solidFill>
                  <a:schemeClr val="tx1"/>
                </a:solidFill>
              </a:rPr>
              <a:t>áll</a:t>
            </a:r>
            <a:r>
              <a:rPr lang="sk-SK" sz="2800" b="1" dirty="0">
                <a:solidFill>
                  <a:schemeClr val="tx1"/>
                </a:solidFill>
              </a:rPr>
              <a:t>, a </a:t>
            </a:r>
            <a:r>
              <a:rPr lang="sk-SK" sz="2800" b="1" dirty="0" err="1">
                <a:solidFill>
                  <a:schemeClr val="tx1"/>
                </a:solidFill>
              </a:rPr>
              <a:t>padláson</a:t>
            </a:r>
            <a:r>
              <a:rPr lang="sk-SK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sk-SK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b="1" dirty="0" err="1">
                <a:solidFill>
                  <a:schemeClr val="tx1"/>
                </a:solidFill>
              </a:rPr>
              <a:t>Lent</a:t>
            </a:r>
            <a:r>
              <a:rPr lang="sk-SK" sz="2800" b="1" dirty="0">
                <a:solidFill>
                  <a:schemeClr val="tx1"/>
                </a:solidFill>
              </a:rPr>
              <a:t> </a:t>
            </a:r>
            <a:r>
              <a:rPr lang="sk-SK" sz="2800" b="1" dirty="0" err="1">
                <a:solidFill>
                  <a:schemeClr val="tx1"/>
                </a:solidFill>
              </a:rPr>
              <a:t>áll</a:t>
            </a:r>
            <a:r>
              <a:rPr lang="sk-SK" sz="2800" b="1" dirty="0">
                <a:solidFill>
                  <a:schemeClr val="tx1"/>
                </a:solidFill>
              </a:rPr>
              <a:t>, a </a:t>
            </a:r>
            <a:r>
              <a:rPr lang="sk-SK" sz="2800" b="1" dirty="0" err="1">
                <a:solidFill>
                  <a:schemeClr val="tx1"/>
                </a:solidFill>
              </a:rPr>
              <a:t>pincében</a:t>
            </a:r>
            <a:r>
              <a:rPr lang="sk-SK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sk-SK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b="1" dirty="0">
                <a:solidFill>
                  <a:schemeClr val="tx1"/>
                </a:solidFill>
              </a:rPr>
              <a:t>Lent áll, a padlás alatt.</a:t>
            </a:r>
            <a:endParaRPr lang="sk-SK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48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anyukája</a:t>
            </a:r>
            <a:r>
              <a:rPr lang="sk-SK" dirty="0"/>
              <a:t> </a:t>
            </a:r>
            <a:r>
              <a:rPr lang="sk-SK" dirty="0" err="1"/>
              <a:t>miért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foglalkozik</a:t>
            </a:r>
            <a:r>
              <a:rPr lang="sk-SK" dirty="0"/>
              <a:t> </a:t>
            </a:r>
            <a:r>
              <a:rPr lang="sk-SK" dirty="0" smtClean="0"/>
              <a:t>       a </a:t>
            </a:r>
            <a:r>
              <a:rPr lang="sk-SK" dirty="0" err="1"/>
              <a:t>kisfiúval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Mert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nagyon</a:t>
            </a:r>
            <a:r>
              <a:rPr lang="sk-SK" sz="3200" b="1" dirty="0">
                <a:solidFill>
                  <a:schemeClr val="tx1"/>
                </a:solidFill>
              </a:rPr>
              <a:t> sok </a:t>
            </a:r>
            <a:r>
              <a:rPr lang="sk-SK" sz="3200" b="1" dirty="0" err="1">
                <a:solidFill>
                  <a:schemeClr val="tx1"/>
                </a:solidFill>
              </a:rPr>
              <a:t>munkája</a:t>
            </a:r>
            <a:r>
              <a:rPr lang="sk-SK" sz="3200" b="1" dirty="0">
                <a:solidFill>
                  <a:schemeClr val="tx1"/>
                </a:solidFill>
              </a:rPr>
              <a:t> van</a:t>
            </a:r>
            <a:r>
              <a:rPr lang="sk-SK" sz="32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>
                <a:solidFill>
                  <a:schemeClr val="tx1"/>
                </a:solidFill>
              </a:rPr>
              <a:t>Mert nem szereti a kisfiút</a:t>
            </a:r>
            <a:r>
              <a:rPr lang="pt-BR" sz="3200" b="1" dirty="0" smtClean="0">
                <a:solidFill>
                  <a:schemeClr val="tx1"/>
                </a:solidFill>
              </a:rPr>
              <a:t>.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Mert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kisfiú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állandóan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topozékol</a:t>
            </a:r>
            <a:r>
              <a:rPr lang="sk-SK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636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Miért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szidja</a:t>
            </a:r>
            <a:r>
              <a:rPr lang="sk-SK" dirty="0"/>
              <a:t> </a:t>
            </a:r>
            <a:r>
              <a:rPr lang="sk-SK" dirty="0" err="1"/>
              <a:t>meg</a:t>
            </a:r>
            <a:r>
              <a:rPr lang="sk-SK" dirty="0"/>
              <a:t> </a:t>
            </a:r>
            <a:r>
              <a:rPr lang="sk-SK" dirty="0" err="1"/>
              <a:t>toporzékoló</a:t>
            </a:r>
            <a:r>
              <a:rPr lang="sk-SK" dirty="0"/>
              <a:t> </a:t>
            </a:r>
            <a:r>
              <a:rPr lang="sk-SK" dirty="0" err="1"/>
              <a:t>kisfiát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anya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3200" b="1" dirty="0">
                <a:solidFill>
                  <a:schemeClr val="tx1"/>
                </a:solidFill>
              </a:rPr>
              <a:t>Tudja, hogy jogos a kisfiú dühe</a:t>
            </a:r>
            <a:r>
              <a:rPr lang="pt-BR" sz="3200" b="1" dirty="0" smtClean="0">
                <a:solidFill>
                  <a:schemeClr val="tx1"/>
                </a:solidFill>
              </a:rPr>
              <a:t>.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3200" b="1" dirty="0">
                <a:solidFill>
                  <a:schemeClr val="tx1"/>
                </a:solidFill>
              </a:rPr>
              <a:t>Nincs ideje megverni a kisfiát</a:t>
            </a:r>
            <a:r>
              <a:rPr lang="pt-BR" sz="3200" b="1" dirty="0" smtClean="0">
                <a:solidFill>
                  <a:schemeClr val="tx1"/>
                </a:solidFill>
              </a:rPr>
              <a:t>.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3200" b="1" dirty="0" err="1">
                <a:solidFill>
                  <a:schemeClr val="tx1"/>
                </a:solidFill>
              </a:rPr>
              <a:t>Ennyire</a:t>
            </a:r>
            <a:r>
              <a:rPr lang="sk-SK" sz="3200" b="1" dirty="0">
                <a:solidFill>
                  <a:schemeClr val="tx1"/>
                </a:solidFill>
              </a:rPr>
              <a:t> sem </a:t>
            </a:r>
            <a:r>
              <a:rPr lang="sk-SK" sz="3200" b="1" dirty="0" err="1">
                <a:solidFill>
                  <a:schemeClr val="tx1"/>
                </a:solidFill>
              </a:rPr>
              <a:t>foglalkozik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vele</a:t>
            </a:r>
            <a:r>
              <a:rPr lang="sk-SK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67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221</Words>
  <Application>Microsoft Office PowerPoint</Application>
  <PresentationFormat>Vlastná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Dym</vt:lpstr>
      <vt:lpstr>Magyar Tannyelvű Speciális Alapiskola Rimaszombat  Tantárgy: Magyar nyelv és irodalom </vt:lpstr>
      <vt:lpstr>Olvassátok el figyelmesen a verset!</vt:lpstr>
      <vt:lpstr>Snímka 3</vt:lpstr>
      <vt:lpstr>A következő feladatokban válaszd ki  a helyes választ!</vt:lpstr>
      <vt:lpstr>Mi a foglalkozása a költő édesanyjának?</vt:lpstr>
      <vt:lpstr>Mit tesz a kisfiú?</vt:lpstr>
      <vt:lpstr>Honnan nézi a mamáját a kisfiú?</vt:lpstr>
      <vt:lpstr>Az anyukája miért nem foglalkozik        a kisfiúval?</vt:lpstr>
      <vt:lpstr>Miért nem szidja meg toporzékoló kisfiát az anya?</vt:lpstr>
      <vt:lpstr>A versben szereplő édesanya, hogy el tudja tartani gyermekét, állandóan csak dolgozik. Nincsen egy perc nyugta sem.</vt:lpstr>
      <vt:lpstr>Miért szomorúak a költő emlékei?</vt:lpstr>
      <vt:lpstr>Készíts illusztrációt a vershez!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Tantárgy: Magyar nyelv és irodalom</dc:title>
  <dc:creator>Admin</dc:creator>
  <cp:lastModifiedBy>pc</cp:lastModifiedBy>
  <cp:revision>28</cp:revision>
  <dcterms:created xsi:type="dcterms:W3CDTF">2020-05-26T07:39:33Z</dcterms:created>
  <dcterms:modified xsi:type="dcterms:W3CDTF">2020-05-26T08:50:41Z</dcterms:modified>
</cp:coreProperties>
</file>