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5"/>
  </p:notesMasterIdLst>
  <p:sldIdLst>
    <p:sldId id="259" r:id="rId2"/>
    <p:sldId id="260" r:id="rId3"/>
    <p:sldId id="269" r:id="rId4"/>
    <p:sldId id="262" r:id="rId5"/>
    <p:sldId id="265" r:id="rId6"/>
    <p:sldId id="263" r:id="rId7"/>
    <p:sldId id="264" r:id="rId8"/>
    <p:sldId id="270" r:id="rId9"/>
    <p:sldId id="268" r:id="rId10"/>
    <p:sldId id="273" r:id="rId11"/>
    <p:sldId id="276" r:id="rId12"/>
    <p:sldId id="277" r:id="rId13"/>
    <p:sldId id="278" r:id="rId14"/>
    <p:sldId id="279" r:id="rId15"/>
    <p:sldId id="281" r:id="rId16"/>
    <p:sldId id="282" r:id="rId17"/>
    <p:sldId id="283" r:id="rId18"/>
    <p:sldId id="280" r:id="rId19"/>
    <p:sldId id="284" r:id="rId20"/>
    <p:sldId id="287" r:id="rId21"/>
    <p:sldId id="285" r:id="rId22"/>
    <p:sldId id="288" r:id="rId23"/>
    <p:sldId id="28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3777E-16B7-4FC4-9FEF-9A8D5B0BDCC7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750BC-D375-4D26-AAE2-3253D2A45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49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26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39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2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0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13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42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02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3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1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4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7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0604-EE9D-4D64-82D8-98406E544243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7E9B-6BF2-4DF7-8343-89AEFA1E7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77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ciaki.pl/" TargetMode="External"/><Relationship Id="rId2" Type="http://schemas.openxmlformats.org/officeDocument/2006/relationships/hyperlink" Target="http://www.dyzurnet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A82256F-9BBD-425B-A6FA-C5EE073FE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l-PL" sz="5800"/>
              <a:t>Jak zadbać o bezpieczeństwo dzieci w sieci ?</a:t>
            </a:r>
            <a:endParaRPr lang="pl-PL" sz="5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7E041BE-D963-464C-99B9-580322E8B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pl-PL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76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C3DD9A-431B-410A-803A-778079F60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l-PL" sz="5800" dirty="0"/>
              <a:t>ZAGROŻENIA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C9786EC-63CE-4B5E-A803-2009A7615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pl-PL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93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C35B3-0B70-49D0-883C-37B946DA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346652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Kontakt z obcymi osobami w sieci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A335C7-13F9-4391-B28E-2BAFA2D7F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8187" y="1662690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Na czym polega?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B79B42-6B85-4D17-A0B8-770F1D468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214" y="2486602"/>
            <a:ext cx="4834183" cy="368458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32 na 100 uczniów prowadziło</a:t>
            </a:r>
          </a:p>
          <a:p>
            <a:pPr marL="0" indent="0">
              <a:buNone/>
            </a:pPr>
            <a:r>
              <a:rPr lang="pl-PL" dirty="0"/>
              <a:t>rozmowy z obcą osobą</a:t>
            </a:r>
          </a:p>
          <a:p>
            <a:r>
              <a:rPr lang="pl-PL" dirty="0"/>
              <a:t>1 na 10 się z nią spotkał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Obcy w sieci:</a:t>
            </a:r>
          </a:p>
          <a:p>
            <a:r>
              <a:rPr lang="pl-PL" dirty="0"/>
              <a:t>niektórzy mają złe intencje</a:t>
            </a:r>
          </a:p>
          <a:p>
            <a:r>
              <a:rPr lang="pl-PL" dirty="0"/>
              <a:t>inni mogą obrazić lub poniżyć dziecko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C48409D-5025-4ADB-8F0F-BE5AD24D6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0599" y="1662690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Co robić?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4BFBCC-6E11-4243-9FAF-F94E82610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2486602"/>
            <a:ext cx="5764823" cy="4265002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Powtarzać dzieciom, żeby nie rozpoczynały rozmów z nieznajomymi </a:t>
            </a:r>
          </a:p>
          <a:p>
            <a:r>
              <a:rPr lang="pl-PL" dirty="0"/>
              <a:t>Pokazywać analogie do rozmów z obcymi na dworze</a:t>
            </a:r>
          </a:p>
          <a:p>
            <a:r>
              <a:rPr lang="pl-PL" dirty="0"/>
              <a:t>Prosić o informowanie rodziców o każdej próbie nawiązania kontaktów przez nieznajomych</a:t>
            </a:r>
          </a:p>
          <a:p>
            <a:r>
              <a:rPr lang="pl-PL" dirty="0"/>
              <a:t>Pozostawić możliwość spotkania:</a:t>
            </a:r>
          </a:p>
          <a:p>
            <a:pPr marL="0" indent="0">
              <a:buNone/>
            </a:pPr>
            <a:r>
              <a:rPr lang="pl-PL" dirty="0"/>
              <a:t>- w towarzystwie osoby dorosłej</a:t>
            </a:r>
          </a:p>
          <a:p>
            <a:pPr marL="0" indent="0">
              <a:buNone/>
            </a:pPr>
            <a:r>
              <a:rPr lang="pl-PL" dirty="0"/>
              <a:t>- w miejscu publicznym</a:t>
            </a:r>
          </a:p>
        </p:txBody>
      </p:sp>
    </p:spTree>
    <p:extLst>
      <p:ext uri="{BB962C8B-B14F-4D97-AF65-F5344CB8AC3E}">
        <p14:creationId xmlns:p14="http://schemas.microsoft.com/office/powerpoint/2010/main" val="232323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F1014-FB83-4485-A189-1C2BE193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Niewłaściwe dla rozwoju dziecka treści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AB01A1-E96A-4642-955F-13F7F60AA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6DF28D-1E8B-4FC5-9246-47EBF00FEB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Nawet jeśli dziecko celowo nie</a:t>
            </a:r>
          </a:p>
          <a:p>
            <a:pPr marL="0" indent="0">
              <a:buNone/>
            </a:pPr>
            <a:r>
              <a:rPr lang="pl-PL" dirty="0"/>
              <a:t>szuka niewłaściwych treści to może natknąć się na:</a:t>
            </a:r>
          </a:p>
          <a:p>
            <a:r>
              <a:rPr lang="pl-PL" dirty="0"/>
              <a:t>przemoc </a:t>
            </a:r>
          </a:p>
          <a:p>
            <a:r>
              <a:rPr lang="pl-PL" dirty="0"/>
              <a:t>cyberprzemoc – czyli przemoc z użyciem technologii informacyjnych i komunikacyjnych. </a:t>
            </a:r>
          </a:p>
          <a:p>
            <a:r>
              <a:rPr lang="pl-PL" dirty="0"/>
              <a:t>pornografię</a:t>
            </a:r>
          </a:p>
          <a:p>
            <a:r>
              <a:rPr lang="pl-PL" dirty="0"/>
              <a:t>wulgaryzmy</a:t>
            </a:r>
          </a:p>
          <a:p>
            <a:r>
              <a:rPr lang="pl-PL" dirty="0"/>
              <a:t>inne niebezpieczeństwa w Internecie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6A8A599-4AB4-4F74-B57F-EF9883D98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BC39862-8512-4F32-9A0A-FB30D04EAA2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Być przy dziecku kiedy przegląda Internet zwłaszcza na pierwszym etapie edukacyjnym</a:t>
            </a:r>
          </a:p>
          <a:p>
            <a:r>
              <a:rPr lang="pl-PL" dirty="0"/>
              <a:t>Włączyć opcje kontroli rodzicielskiej w systemie operacyjnym, w przeglądarce internetowej, w programie antywirusowym</a:t>
            </a:r>
          </a:p>
          <a:p>
            <a:r>
              <a:rPr lang="pl-PL" dirty="0"/>
              <a:t>Być „przewodnikiem” dla dziecka i rozmawiać o tym, które treści są niewłaściwe. Analogicznie </a:t>
            </a:r>
            <a:r>
              <a:rPr lang="pl-PL" dirty="0" err="1"/>
              <a:t>jakw</a:t>
            </a:r>
            <a:r>
              <a:rPr lang="pl-PL" dirty="0"/>
              <a:t> życiu codziennym.</a:t>
            </a:r>
          </a:p>
        </p:txBody>
      </p:sp>
    </p:spTree>
    <p:extLst>
      <p:ext uri="{BB962C8B-B14F-4D97-AF65-F5344CB8AC3E}">
        <p14:creationId xmlns:p14="http://schemas.microsoft.com/office/powerpoint/2010/main" val="170997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A4872B-51C3-4FB4-A3CE-84ECAF86D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Wirusy i inne złośliwe oprogramowanie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D4F667-B853-4A29-AE1F-57DDD6929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F27C32-606C-4B2C-A861-4A9B9D883B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Polsce codziennie aż 280 000 urządzeń jest infekowanych przez złośliwe oprogramowanie </a:t>
            </a:r>
          </a:p>
          <a:p>
            <a:r>
              <a:rPr lang="pl-PL" dirty="0"/>
              <a:t>Niektóre rodzaje złośliwego oprogramowania:</a:t>
            </a:r>
          </a:p>
          <a:p>
            <a:r>
              <a:rPr lang="pl-PL" dirty="0"/>
              <a:t>wirusy</a:t>
            </a:r>
          </a:p>
          <a:p>
            <a:r>
              <a:rPr lang="pl-PL" dirty="0" err="1"/>
              <a:t>warm</a:t>
            </a:r>
            <a:endParaRPr lang="pl-PL" dirty="0"/>
          </a:p>
          <a:p>
            <a:r>
              <a:rPr lang="pl-PL" dirty="0"/>
              <a:t>trojan</a:t>
            </a:r>
          </a:p>
          <a:p>
            <a:r>
              <a:rPr lang="pl-PL" dirty="0"/>
              <a:t>spyware</a:t>
            </a:r>
          </a:p>
          <a:p>
            <a:r>
              <a:rPr lang="pl-PL" dirty="0" err="1"/>
              <a:t>keylogger</a:t>
            </a:r>
            <a:endParaRPr lang="pl-PL" dirty="0"/>
          </a:p>
          <a:p>
            <a:r>
              <a:rPr lang="pl-PL" dirty="0"/>
              <a:t>dialer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68284D-B73C-49CD-928B-AE60E7195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2EAB22A-FB95-4CFF-8BF2-03756D367D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Mieć uruchomiony aktualny program antywirusowy</a:t>
            </a:r>
          </a:p>
          <a:p>
            <a:r>
              <a:rPr lang="pl-PL" dirty="0"/>
              <a:t>Uczulać dzieci na nieklikanie komunikatów, których nie rozumieją</a:t>
            </a:r>
          </a:p>
          <a:p>
            <a:r>
              <a:rPr lang="pl-PL" dirty="0"/>
              <a:t>Nie ściągać nielegalnych treści</a:t>
            </a:r>
          </a:p>
          <a:p>
            <a:r>
              <a:rPr lang="pl-PL" dirty="0"/>
              <a:t>Nie otwierać linków i załączników niewiadomego pochodzenia</a:t>
            </a:r>
          </a:p>
        </p:txBody>
      </p:sp>
    </p:spTree>
    <p:extLst>
      <p:ext uri="{BB962C8B-B14F-4D97-AF65-F5344CB8AC3E}">
        <p14:creationId xmlns:p14="http://schemas.microsoft.com/office/powerpoint/2010/main" val="198323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8BFD14-E71F-4B3E-B4C1-CA5ACC2A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Ergonomia korzystania z urządzeń cyfrowych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04A57E-44D4-4BCE-9936-6F06B94E52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6807F79-3BA6-41DB-8B6E-13D03F5A54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Niewłaściwe korzystanie z urządzeń elektronicznych może prowadzić do utraty zdrowia:</a:t>
            </a:r>
          </a:p>
          <a:p>
            <a:r>
              <a:rPr lang="pl-PL" dirty="0"/>
              <a:t>wady postawy</a:t>
            </a:r>
          </a:p>
          <a:p>
            <a:r>
              <a:rPr lang="pl-PL" dirty="0"/>
              <a:t>wady wzroku</a:t>
            </a:r>
          </a:p>
          <a:p>
            <a:r>
              <a:rPr lang="pl-PL" dirty="0"/>
              <a:t>uszkodzenie słuchu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01CCA3E-0ADD-4FB9-9EDF-4C329C668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2D5A67-3D7E-4A04-8EE0-D6FD42C8E9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Pilnować prawidłowej postawy dziecka</a:t>
            </a:r>
          </a:p>
          <a:p>
            <a:r>
              <a:rPr lang="pl-PL" dirty="0"/>
              <a:t>Dbać o to, żeby dziecko nie korzystało z urządzeń elektronicznych bez dodatkowego źródła światła</a:t>
            </a:r>
          </a:p>
          <a:p>
            <a:r>
              <a:rPr lang="pl-PL" dirty="0"/>
              <a:t>Pilnować, żeby nie korzystało z słuchawek z maksymalnie ustawioną głośnością</a:t>
            </a:r>
          </a:p>
          <a:p>
            <a:r>
              <a:rPr lang="pl-PL" dirty="0"/>
              <a:t>Przypominać dzieciom o przerwach</a:t>
            </a:r>
          </a:p>
          <a:p>
            <a:r>
              <a:rPr lang="pl-PL" dirty="0"/>
              <a:t>co 30 minut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623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2A99B-7051-4547-A897-CEC2E7B0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Naruszanie praw autorskich – PLAGIAT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BE3C61-2D21-4C11-9C5D-E7615C468C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147173-B8E9-4D01-B4B4-3FAA2A9A63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Prawa autorskie są chronione za złamanie praw autorskich grozi kara do 5 lat pozbawienia wolności</a:t>
            </a:r>
          </a:p>
          <a:p>
            <a:r>
              <a:rPr lang="pl-PL" dirty="0"/>
              <a:t>Uczniowie łamią prawa autorskie poprzez:</a:t>
            </a:r>
          </a:p>
          <a:p>
            <a:r>
              <a:rPr lang="pl-PL" dirty="0"/>
              <a:t>ściąganie pirackich gier, muzyki i filmów</a:t>
            </a:r>
          </a:p>
          <a:p>
            <a:r>
              <a:rPr lang="pl-PL" dirty="0"/>
              <a:t>wykorzystywanie materiałów znalezionych w Internecie, takich jak: zdjęcia, artykuły, filmy, etc.</a:t>
            </a:r>
          </a:p>
          <a:p>
            <a:r>
              <a:rPr lang="pl-PL" dirty="0"/>
              <a:t>ściąganie gotowych prac domowych z portali typu ściąga.pl lub zadane.pl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B2AFBB0-60A5-479F-BCA2-1F2678E26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0B08DD8-C13A-480E-9186-730B39C65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Interesować się tym, skąd dzieci mają gry, filmy, muzykę</a:t>
            </a:r>
          </a:p>
          <a:p>
            <a:r>
              <a:rPr lang="pl-PL" dirty="0"/>
              <a:t>Rozmawiać z nimi o kwestii ochrony cudzej własności</a:t>
            </a:r>
          </a:p>
          <a:p>
            <a:r>
              <a:rPr lang="pl-PL" dirty="0"/>
              <a:t>Sprawdzać czy nie kopiują i nie podpisują swoim nazwiskiem gotowych wypracowań znalezionych w Internecie</a:t>
            </a:r>
          </a:p>
        </p:txBody>
      </p:sp>
    </p:spTree>
    <p:extLst>
      <p:ext uri="{BB962C8B-B14F-4D97-AF65-F5344CB8AC3E}">
        <p14:creationId xmlns:p14="http://schemas.microsoft.com/office/powerpoint/2010/main" val="3665437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68408-B0E6-458E-811B-BB8BD9EE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Nieprawdziwe lub błędne informacje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0664E8-488C-434C-BBB9-013F07CC03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5666D2-C8ED-45F1-863A-F6B97E82BB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Internecie jest dużo nieprawdziwych i błędnych informacji.</a:t>
            </a:r>
          </a:p>
          <a:p>
            <a:r>
              <a:rPr lang="pl-PL" dirty="0"/>
              <a:t>Zdarzają się na forach internetowych, w portalach</a:t>
            </a:r>
          </a:p>
          <a:p>
            <a:r>
              <a:rPr lang="pl-PL" dirty="0"/>
              <a:t>internetowych redakcji, a nawet na uznanych stronach typu </a:t>
            </a:r>
            <a:r>
              <a:rPr lang="pl-PL" dirty="0" err="1"/>
              <a:t>wikipedia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18EBE92-F7DD-452B-A33E-1E7DE8028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9CEA5FB-DA4B-4C66-9D40-ACC15A163F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Uczyć dzieci czytania ze zrozumieniem</a:t>
            </a:r>
          </a:p>
          <a:p>
            <a:r>
              <a:rPr lang="pl-PL" dirty="0"/>
              <a:t>Pomagać im weryfikować znalezione informacje poprzez sprawdzenie ich w 3 różnych źródłach</a:t>
            </a:r>
          </a:p>
          <a:p>
            <a:r>
              <a:rPr lang="pl-PL" dirty="0"/>
              <a:t>Zwracać uwagę na to aby nie pisały niesprawdzonych informacji w sieci</a:t>
            </a:r>
          </a:p>
        </p:txBody>
      </p:sp>
    </p:spTree>
    <p:extLst>
      <p:ext uri="{BB962C8B-B14F-4D97-AF65-F5344CB8AC3E}">
        <p14:creationId xmlns:p14="http://schemas.microsoft.com/office/powerpoint/2010/main" val="200434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F867-EA55-443E-952E-A031DB87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Seksting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D2F226-DC1B-4E48-AC25-FFD48CC05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A6810B-3865-4E55-9784-9CDEF03A8E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Wysyłanie swoich intymnych zdjęć poprzez kanały internetowe i mobilne</a:t>
            </a:r>
          </a:p>
          <a:p>
            <a:r>
              <a:rPr lang="pl-PL" dirty="0"/>
              <a:t>5 na 100 uczniów wysłało swoje intymne zdjęcie</a:t>
            </a:r>
          </a:p>
          <a:p>
            <a:r>
              <a:rPr lang="pl-PL" dirty="0"/>
              <a:t> 25 na 100 deklaruje, że otrzymało takie zdjęcie</a:t>
            </a:r>
          </a:p>
          <a:p>
            <a:r>
              <a:rPr lang="pl-PL" dirty="0"/>
              <a:t>Rozpowszechnienie intymnego zdjęcia w sieci prowadzi nawet do przypadków samobójstw (USA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D1C55B-FAF4-4E72-B127-BEC5F6FFC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3F4A060-8317-4E2E-800E-E774D1FC7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7708" y="2505075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Rozmawiać z dziećmi na temat „kupowania uczuć” za ich własną intymność</a:t>
            </a:r>
          </a:p>
          <a:p>
            <a:r>
              <a:rPr lang="pl-PL" dirty="0"/>
              <a:t>Być przy dziecku</a:t>
            </a:r>
          </a:p>
          <a:p>
            <a:r>
              <a:rPr lang="pl-PL" dirty="0"/>
              <a:t>Jeśli sytuacja się wydarzy:</a:t>
            </a:r>
          </a:p>
          <a:p>
            <a:r>
              <a:rPr lang="pl-PL" dirty="0"/>
              <a:t>zgłosić w szkole</a:t>
            </a:r>
          </a:p>
          <a:p>
            <a:r>
              <a:rPr lang="pl-PL" dirty="0"/>
              <a:t>zgłosić na policję</a:t>
            </a:r>
          </a:p>
          <a:p>
            <a:r>
              <a:rPr lang="pl-PL" dirty="0"/>
              <a:t>pójść z dzieckiem do psychologa</a:t>
            </a:r>
          </a:p>
          <a:p>
            <a:r>
              <a:rPr lang="pl-PL" dirty="0"/>
              <a:t>zachować dowody</a:t>
            </a:r>
          </a:p>
          <a:p>
            <a:r>
              <a:rPr lang="pl-PL" dirty="0"/>
              <a:t>zadzwonić pod numery: 116 111 lub 800 100 100</a:t>
            </a:r>
          </a:p>
        </p:txBody>
      </p:sp>
    </p:spTree>
    <p:extLst>
      <p:ext uri="{BB962C8B-B14F-4D97-AF65-F5344CB8AC3E}">
        <p14:creationId xmlns:p14="http://schemas.microsoft.com/office/powerpoint/2010/main" val="2615352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913E30-7730-479C-8D9A-486B7E2C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Cyberprzemoc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9D2B43-E6B7-42F3-9755-E0732BCD1E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CA7AE0-D636-4912-9299-C04756E1E2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Przemoc przy wykorzystaniu kanałów internetowych oraz telefonii komórkowej</a:t>
            </a:r>
          </a:p>
          <a:p>
            <a:r>
              <a:rPr lang="pl-PL" dirty="0"/>
              <a:t>W skrajnych przypadkach może doprowadzić do samobójstwa</a:t>
            </a:r>
          </a:p>
          <a:p>
            <a:r>
              <a:rPr lang="pl-PL" dirty="0"/>
              <a:t>Cyberprzemoc może przybierać różne formy:</a:t>
            </a:r>
          </a:p>
          <a:p>
            <a:r>
              <a:rPr lang="pl-PL" dirty="0"/>
              <a:t>Nękanie, straszenie, szantażowanie</a:t>
            </a:r>
          </a:p>
          <a:p>
            <a:r>
              <a:rPr lang="pl-PL" dirty="0"/>
              <a:t>Rejestrowanie i dystrybucja niechcianych zdjęć i filmów</a:t>
            </a:r>
          </a:p>
          <a:p>
            <a:r>
              <a:rPr lang="pl-PL" dirty="0"/>
              <a:t>Dystrybucja, ośmieszających, upokarzających materiałów</a:t>
            </a:r>
          </a:p>
          <a:p>
            <a:r>
              <a:rPr lang="pl-PL" dirty="0"/>
              <a:t>Podszywanie się pod kogoś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2136D3F-B454-4CC0-941B-ADA4129D8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121C5C8-5E1E-42CC-B9D0-F7BFADEBD2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Rozmawiać z dziećmi na temat agresji i jej nie wspierania oraz sposobów reagowania</a:t>
            </a:r>
          </a:p>
          <a:p>
            <a:r>
              <a:rPr lang="pl-PL" dirty="0"/>
              <a:t>Być przy dziecku</a:t>
            </a:r>
          </a:p>
          <a:p>
            <a:r>
              <a:rPr lang="pl-PL" dirty="0"/>
              <a:t>Jeśli sytuacja się wydarzy:</a:t>
            </a:r>
          </a:p>
          <a:p>
            <a:r>
              <a:rPr lang="pl-PL" dirty="0"/>
              <a:t>zgłosić w szkole</a:t>
            </a:r>
          </a:p>
          <a:p>
            <a:r>
              <a:rPr lang="pl-PL" dirty="0"/>
              <a:t>zgłosić na policję</a:t>
            </a:r>
          </a:p>
          <a:p>
            <a:r>
              <a:rPr lang="pl-PL" dirty="0"/>
              <a:t>pójść z dzieckiem do psychologa</a:t>
            </a:r>
          </a:p>
          <a:p>
            <a:r>
              <a:rPr lang="pl-PL" dirty="0"/>
              <a:t>zachować dowody</a:t>
            </a:r>
          </a:p>
          <a:p>
            <a:r>
              <a:rPr lang="pl-PL" dirty="0"/>
              <a:t>zadzwonić pod numery: 116 111 lub 800 100 100</a:t>
            </a:r>
          </a:p>
        </p:txBody>
      </p:sp>
    </p:spTree>
    <p:extLst>
      <p:ext uri="{BB962C8B-B14F-4D97-AF65-F5344CB8AC3E}">
        <p14:creationId xmlns:p14="http://schemas.microsoft.com/office/powerpoint/2010/main" val="122443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4097EA-B548-4B9E-9F38-2CC29418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Finanse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509B0C-22E1-4603-8013-D62A9088B7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Na czym polega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606C52-95E7-44D3-A493-07A14C302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Ponad 15 milionów Polaków korzysta codziennie z bankowości elektronicznej</a:t>
            </a:r>
          </a:p>
          <a:p>
            <a:r>
              <a:rPr lang="pl-PL" dirty="0"/>
              <a:t>Nie przestrzeganie zasad bezpieczeństwa może grozić:</a:t>
            </a:r>
          </a:p>
          <a:p>
            <a:r>
              <a:rPr lang="pl-PL" dirty="0"/>
              <a:t>kradzieżą danych karty debetowej</a:t>
            </a:r>
          </a:p>
          <a:p>
            <a:r>
              <a:rPr lang="pl-PL" dirty="0"/>
              <a:t>włamaniem do internetowego konta bankowego</a:t>
            </a:r>
          </a:p>
          <a:p>
            <a:r>
              <a:rPr lang="pl-PL" dirty="0"/>
              <a:t>przekierowaniem przelewu na obce konto</a:t>
            </a:r>
          </a:p>
          <a:p>
            <a:r>
              <a:rPr lang="pl-PL" dirty="0"/>
              <a:t>wyłudzeniem kredytu na dane innej osoby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B0E795-35F0-47AF-9F40-E30950CF4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Co robić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54E466A-F3BA-4E1D-942C-D1E5E60F4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150702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Wprowadzać dzieci systematycznie w świat bankowości elektronicznej</a:t>
            </a:r>
          </a:p>
          <a:p>
            <a:r>
              <a:rPr lang="pl-PL" dirty="0"/>
              <a:t>Przestrzegać podstawowych zasad bezpieczeństwa:</a:t>
            </a:r>
          </a:p>
          <a:p>
            <a:r>
              <a:rPr lang="pl-PL" dirty="0"/>
              <a:t> chronić dane kart płatniczych</a:t>
            </a:r>
          </a:p>
          <a:p>
            <a:r>
              <a:rPr lang="pl-PL" dirty="0"/>
              <a:t>korzystać z szyfrowanych stron </a:t>
            </a:r>
            <a:r>
              <a:rPr lang="pl-PL" dirty="0" err="1"/>
              <a:t>https</a:t>
            </a:r>
            <a:endParaRPr lang="pl-PL" dirty="0"/>
          </a:p>
          <a:p>
            <a:r>
              <a:rPr lang="pl-PL" dirty="0"/>
              <a:t>weryfikować </a:t>
            </a:r>
            <a:r>
              <a:rPr lang="pl-PL" dirty="0" err="1"/>
              <a:t>sms-y</a:t>
            </a:r>
            <a:r>
              <a:rPr lang="pl-PL" dirty="0"/>
              <a:t> potwierdzające operacje finansowe</a:t>
            </a:r>
          </a:p>
          <a:p>
            <a:r>
              <a:rPr lang="pl-PL" dirty="0"/>
              <a:t>nie korzystać z publicznych sieci </a:t>
            </a:r>
            <a:r>
              <a:rPr lang="pl-PL" dirty="0" err="1"/>
              <a:t>wi-fi</a:t>
            </a:r>
            <a:endParaRPr lang="pl-PL" dirty="0"/>
          </a:p>
          <a:p>
            <a:r>
              <a:rPr lang="pl-PL" dirty="0"/>
              <a:t>mieć aktualny program antywirusowy</a:t>
            </a:r>
          </a:p>
          <a:p>
            <a:r>
              <a:rPr lang="pl-PL" dirty="0"/>
              <a:t>Używać bezpiecznych haseł</a:t>
            </a:r>
          </a:p>
        </p:txBody>
      </p:sp>
    </p:spTree>
    <p:extLst>
      <p:ext uri="{BB962C8B-B14F-4D97-AF65-F5344CB8AC3E}">
        <p14:creationId xmlns:p14="http://schemas.microsoft.com/office/powerpoint/2010/main" val="277189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3CB01C-256C-4767-BA36-4F1FB85E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WAŻNE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59DCB4-29FF-4C58-AF22-E7A29A08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Bezpieczeństwo dziecka w sieci  jest bardzo istotną sprawą w dobie Internetu. Internet i social media to obecnie najbardziej wykorzystywane medium a funkcjonowanie dorastającego pokolenia w wirtualnym świecie jest równoległe ze światem rzeczywistym. Używane do pracy i nauki, jest również narzędziem komunikacji i źródłem rozrywki. Świadomy rodzic ma szansę wyeliminować większość zagrożeń czyhających na dziecko w sieci. Przede wszystkim nauczyć dziecko samodzielnego poruszania się online.</a:t>
            </a:r>
          </a:p>
        </p:txBody>
      </p:sp>
    </p:spTree>
    <p:extLst>
      <p:ext uri="{BB962C8B-B14F-4D97-AF65-F5344CB8AC3E}">
        <p14:creationId xmlns:p14="http://schemas.microsoft.com/office/powerpoint/2010/main" val="3350256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DC277AF-FD92-4A70-8AB8-34429700C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l-PL" sz="5800" b="1"/>
              <a:t>Kontrola i pomoc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485C5F-E591-448B-AC36-588A4A153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pl-PL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412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E9E79D-AFCA-4096-9EE3-3BEC563A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Kontrola Rodzicielska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F575D5-39EA-4CE4-A94F-7D1A93703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r>
              <a:rPr lang="pl-PL" sz="2600" dirty="0">
                <a:solidFill>
                  <a:srgbClr val="FFFFFF"/>
                </a:solidFill>
              </a:rPr>
              <a:t>Zainstalowanie programów i aplikacji do kontroli rodzicielskiej</a:t>
            </a:r>
          </a:p>
          <a:p>
            <a:r>
              <a:rPr lang="pl-PL" sz="2600" dirty="0">
                <a:solidFill>
                  <a:srgbClr val="FFFFFF"/>
                </a:solidFill>
              </a:rPr>
              <a:t>Wśród licznej oferty warto zwrócić uwagę m.in. na: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Beniamin (Windows XP/Vista/7/8/10)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Norton Family (Windows, Android, iOS)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Kaspersky </a:t>
            </a:r>
            <a:r>
              <a:rPr lang="pl-PL" sz="2600" i="1" dirty="0" err="1">
                <a:solidFill>
                  <a:srgbClr val="FFFFFF"/>
                </a:solidFill>
              </a:rPr>
              <a:t>SafeKids</a:t>
            </a:r>
            <a:r>
              <a:rPr lang="pl-PL" sz="2600" i="1" dirty="0">
                <a:solidFill>
                  <a:srgbClr val="FFFFFF"/>
                </a:solidFill>
              </a:rPr>
              <a:t> (Windows, Android, iOS)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F-</a:t>
            </a:r>
            <a:r>
              <a:rPr lang="pl-PL" sz="2600" i="1" dirty="0" err="1">
                <a:solidFill>
                  <a:srgbClr val="FFFFFF"/>
                </a:solidFill>
              </a:rPr>
              <a:t>Secure</a:t>
            </a:r>
            <a:r>
              <a:rPr lang="pl-PL" sz="2600" i="1" dirty="0">
                <a:solidFill>
                  <a:srgbClr val="FFFFFF"/>
                </a:solidFill>
              </a:rPr>
              <a:t> SAFE (Windows, Android, iOS)</a:t>
            </a:r>
          </a:p>
          <a:p>
            <a:r>
              <a:rPr lang="pl-PL" sz="2600" i="1" dirty="0" err="1">
                <a:solidFill>
                  <a:srgbClr val="FFFFFF"/>
                </a:solidFill>
              </a:rPr>
              <a:t>Mobikid</a:t>
            </a:r>
            <a:r>
              <a:rPr lang="pl-PL" sz="2600" i="1" dirty="0">
                <a:solidFill>
                  <a:srgbClr val="FFFFFF"/>
                </a:solidFill>
              </a:rPr>
              <a:t> (Android)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Kids Place (Android)</a:t>
            </a:r>
          </a:p>
          <a:p>
            <a:r>
              <a:rPr lang="pl-PL" sz="2600" i="1" dirty="0">
                <a:solidFill>
                  <a:srgbClr val="FFFFFF"/>
                </a:solidFill>
              </a:rPr>
              <a:t>Aplikacja Chroń dzieci w sieci (Windows, Android, iOS</a:t>
            </a:r>
          </a:p>
        </p:txBody>
      </p:sp>
    </p:spTree>
    <p:extLst>
      <p:ext uri="{BB962C8B-B14F-4D97-AF65-F5344CB8AC3E}">
        <p14:creationId xmlns:p14="http://schemas.microsoft.com/office/powerpoint/2010/main" val="2881410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3FA985-AE4F-4B2F-A6CB-BE408258E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Dobre praktyki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4A827D-0DFB-4DDF-8D87-FE9EF3B9F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FFFF"/>
                </a:solidFill>
              </a:rPr>
              <a:t>Polskie strony:</a:t>
            </a:r>
          </a:p>
          <a:p>
            <a:r>
              <a:rPr lang="pl-PL" dirty="0" err="1">
                <a:solidFill>
                  <a:srgbClr val="FFFFFF"/>
                </a:solidFill>
              </a:rPr>
              <a:t>Niebezpiecznik</a:t>
            </a:r>
            <a:r>
              <a:rPr lang="pl-PL" dirty="0">
                <a:solidFill>
                  <a:srgbClr val="FFFFFF"/>
                </a:solidFill>
              </a:rPr>
              <a:t>: https://niebezpiecznik.pl/</a:t>
            </a:r>
          </a:p>
          <a:p>
            <a:r>
              <a:rPr lang="pl-PL" dirty="0" err="1">
                <a:solidFill>
                  <a:srgbClr val="FFFFFF"/>
                </a:solidFill>
              </a:rPr>
              <a:t>Sekurak</a:t>
            </a:r>
            <a:r>
              <a:rPr lang="pl-PL" dirty="0">
                <a:solidFill>
                  <a:srgbClr val="FFFFFF"/>
                </a:solidFill>
              </a:rPr>
              <a:t>: https://sekurak.pl/</a:t>
            </a:r>
          </a:p>
          <a:p>
            <a:r>
              <a:rPr lang="pl-PL" dirty="0">
                <a:solidFill>
                  <a:srgbClr val="FFFFFF"/>
                </a:solidFill>
              </a:rPr>
              <a:t>Zaufana Trzecia Strona: https://zaufanatrzeciastrona.pl/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FFFF"/>
                </a:solidFill>
              </a:rPr>
              <a:t>Warsztaty – bezpieczne hasło</a:t>
            </a:r>
          </a:p>
          <a:p>
            <a:r>
              <a:rPr lang="pl-PL" dirty="0">
                <a:solidFill>
                  <a:srgbClr val="FFFFFF"/>
                </a:solidFill>
              </a:rPr>
              <a:t>https://howsecureismypassword.net/</a:t>
            </a:r>
          </a:p>
          <a:p>
            <a:r>
              <a:rPr lang="pl-PL" dirty="0">
                <a:solidFill>
                  <a:srgbClr val="FFFFFF"/>
                </a:solidFill>
              </a:rPr>
              <a:t>https://haveibeenpwned.com/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1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772552-5B0D-4F5C-9B56-7382E80F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Gdzie czerpać wiedzę i korzystać z pomocy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2CB4F8-DC4B-425C-A993-080CA9A8B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</a:rPr>
              <a:t>Serwisy edukacyjno-informacyjne:</a:t>
            </a:r>
          </a:p>
          <a:p>
            <a:r>
              <a:rPr lang="pl-PL" i="1" dirty="0">
                <a:solidFill>
                  <a:srgbClr val="FFFFFF"/>
                </a:solidFill>
              </a:rPr>
              <a:t>www.fundacja.orange.pl</a:t>
            </a:r>
          </a:p>
          <a:p>
            <a:r>
              <a:rPr lang="pl-PL" i="1" dirty="0">
                <a:solidFill>
                  <a:srgbClr val="FFFFFF"/>
                </a:solidFill>
              </a:rPr>
              <a:t>www.cert.orange.pl/materialy-filmowe </a:t>
            </a:r>
          </a:p>
          <a:p>
            <a:r>
              <a:rPr lang="pl-PL" i="1" dirty="0">
                <a:solidFill>
                  <a:srgbClr val="FFFFFF"/>
                </a:solidFill>
              </a:rPr>
              <a:t>www.mamatatatablet.pl</a:t>
            </a:r>
          </a:p>
          <a:p>
            <a:r>
              <a:rPr lang="pl-PL" i="1" dirty="0">
                <a:solidFill>
                  <a:srgbClr val="FFFFFF"/>
                </a:solidFill>
              </a:rPr>
              <a:t>www.edukacja.fdds.pl</a:t>
            </a:r>
          </a:p>
          <a:p>
            <a:r>
              <a:rPr lang="pl-PL" i="1" dirty="0">
                <a:solidFill>
                  <a:srgbClr val="FFFFFF"/>
                </a:solidFill>
              </a:rPr>
              <a:t>www.800100100.pl</a:t>
            </a:r>
          </a:p>
          <a:p>
            <a:r>
              <a:rPr lang="pl-PL" i="1" dirty="0">
                <a:solidFill>
                  <a:srgbClr val="FFFFFF"/>
                </a:solidFill>
              </a:rPr>
              <a:t>www.saferinternet</a:t>
            </a:r>
            <a:r>
              <a:rPr lang="pl-PL" dirty="0">
                <a:solidFill>
                  <a:srgbClr val="FFFFFF"/>
                </a:solidFill>
              </a:rPr>
              <a:t>.pl</a:t>
            </a:r>
          </a:p>
          <a:p>
            <a:r>
              <a:rPr lang="pl-PL" i="1" dirty="0">
                <a:solidFill>
                  <a:srgbClr val="FFFFFF"/>
                </a:solidFill>
              </a:rPr>
              <a:t>www.116111.pl </a:t>
            </a:r>
          </a:p>
          <a:p>
            <a:r>
              <a:rPr lang="pl-PL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www.dyzurnet.pl</a:t>
            </a:r>
            <a:endParaRPr lang="pl-PL" i="1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rgbClr val="FFFFFF"/>
                </a:solidFill>
              </a:rPr>
              <a:t>www. lozbjn.edu.pl- fundacja </a:t>
            </a:r>
            <a:r>
              <a:rPr lang="pl-PL" dirty="0" err="1">
                <a:solidFill>
                  <a:srgbClr val="FFFFFF"/>
                </a:solidFill>
              </a:rPr>
              <a:t>Kidprotect</a:t>
            </a:r>
            <a:r>
              <a:rPr lang="pl-PL" dirty="0">
                <a:solidFill>
                  <a:srgbClr val="FFFFFF"/>
                </a:solidFill>
              </a:rPr>
              <a:t>. </a:t>
            </a:r>
          </a:p>
          <a:p>
            <a:r>
              <a:rPr lang="pl-PL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www.sieciaki.pl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rgbClr val="FFFFFF"/>
                </a:solidFill>
              </a:rPr>
              <a:t>Helpline</a:t>
            </a:r>
            <a:r>
              <a:rPr lang="pl-PL" dirty="0">
                <a:solidFill>
                  <a:srgbClr val="FFFFFF"/>
                </a:solidFill>
              </a:rPr>
              <a:t> - Pomoc dla dzieci i opiekunów w sytuacji, gdy coś złego wydarzy się w Internecie </a:t>
            </a:r>
          </a:p>
        </p:txBody>
      </p:sp>
    </p:spTree>
    <p:extLst>
      <p:ext uri="{BB962C8B-B14F-4D97-AF65-F5344CB8AC3E}">
        <p14:creationId xmlns:p14="http://schemas.microsoft.com/office/powerpoint/2010/main" val="35515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16504A-8558-4C7F-B78F-FFDB3673D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KILKA WAŻNYCH ZASAD: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B3EAD9-4703-4E78-A1D6-179C9013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1. Rozmawiaj – to najprostsza, ale i najskuteczniejsza rada. Stale pytaj i dyskutuj z dzieckiem. Dzięki wartościowej rozmowie masz szansę poznawać cyfrowy świat razem z dzieckiem</a:t>
            </a:r>
          </a:p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2. Ustal jasne zasady – jasno komunikuj czego dziecko nie może robić w Internecie. Wskaż rzeczy zakazane, takie jak: podawanie numeru telefonu czy publikowanie rodzinnych zdjęć. Ważne by każdy z członków rodziny został poinformowany o wprowadzonych ustaleniach.</a:t>
            </a: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9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EADA7AA-1918-4644-9F3A-620C8AA9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KILKA WAŻNYCH ZASAD: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541DE-8552-49BE-9D41-08001F3CF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>
                <a:solidFill>
                  <a:srgbClr val="FFFFFF"/>
                </a:solidFill>
              </a:rPr>
              <a:t>3. Nie odcinaj dziecka od Internetu, ucz mądrego korzystania – dziś Internet jest powszechnym zjawiskiem od którego nie da się uciec. Całkowity zakaz korzystania z sieci nie jest rozwiązaniem. Taka izolacja może mieć negatywnie skutki i utrudnić dziecku funkcjonowanie w społeczeństwie</a:t>
            </a:r>
          </a:p>
          <a:p>
            <a:pPr marL="0" indent="0">
              <a:buNone/>
            </a:pPr>
            <a:r>
              <a:rPr lang="pl-PL" sz="2400">
                <a:solidFill>
                  <a:srgbClr val="FFFFFF"/>
                </a:solidFill>
              </a:rPr>
              <a:t>4. Naucz zasady ograniczonego zaufania – młody internauta powinien mieć świadomość specyfiki konsumowanych treści. Warto uczulić dziecko, że ktoś po drugiej stronie monitora może zwyczajnie kłamać, informacja przeczytana na portalu wcale nie musi być prawdziwa, a zdjęcia oglądane w zmanipulowanie graficzne.</a:t>
            </a:r>
          </a:p>
          <a:p>
            <a:endParaRPr lang="pl-PL" sz="2400">
              <a:solidFill>
                <a:srgbClr val="FFFFFF"/>
              </a:solidFill>
            </a:endParaRPr>
          </a:p>
          <a:p>
            <a:endParaRPr lang="pl-PL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49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D8FCE6F-3E89-422F-8478-641F982D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KILKA WAŻNYCH ZASAD: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DC31E4-2AD1-4BE5-8643-6C697E87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5. Zgłaszaj nielegalne i szkodliwe treści – stały monitoring pozwala na kontrolowanie treści udostępnianych dla naszych dzieci. Zgłaszanie niepożądanych treści do odpowiednich organów pozwoli wyeliminować potencjalne zagrożenie.</a:t>
            </a:r>
          </a:p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6. Bądź wyrozumiały – nie chcesz dopuścić do sytuacji w której działania w Internecie będą tematem tabu. Rozmawiaj bez oceniania i złości. W obawie przed karą dziecko może się nie przyznać do pewnych zachowań, lepiej, że poinformuje Cię o czymś i wspólnie ustalicie dalsze działania</a:t>
            </a:r>
          </a:p>
        </p:txBody>
      </p:sp>
    </p:spTree>
    <p:extLst>
      <p:ext uri="{BB962C8B-B14F-4D97-AF65-F5344CB8AC3E}">
        <p14:creationId xmlns:p14="http://schemas.microsoft.com/office/powerpoint/2010/main" val="216736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AC8BC0-424A-41C0-B164-9E8F5F69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KILKA WAŻNYCH ZASAD: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D4BF9E-B4A5-42C4-B7E5-C58BB6F65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7. Ustal zasady komunikacji – naucz dziecka wszystkich funkcjonalności mediów społecznościowych i tego jak zarządzać informacjami na własny temat.</a:t>
            </a:r>
          </a:p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8. Obserwuj – monitoruj przestrzeganie ustalonych zasad i reaguj na dynamiczne zmiany w przestrzeni internetowej. Towarzysząc dziecku w codziennych aktywnościach masz szansę na bieżąco śledzić trendy pojawiające się w Internetach.</a:t>
            </a: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4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176B62-C407-4323-AF6E-6EF7A3AC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KILKA WAŻNYCH ZASAD: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33F18A-8271-41C4-BC67-5C07C5CB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9. Kontroluj także urządzenia mobilne – pamiętaj, że dziś dostęp do internetu z poziomu telefonu komórkowego staje się normą. Ponad 83% dzieci w Polsce posiada własny telefon.</a:t>
            </a:r>
          </a:p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10. Nie zapominaj o plusach korzystania z Internetu.</a:t>
            </a:r>
          </a:p>
          <a:p>
            <a:endParaRPr lang="pl-PL">
              <a:solidFill>
                <a:srgbClr val="FFFFFF"/>
              </a:solidFill>
            </a:endParaRP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52674C2-211E-496E-9441-15344F44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br>
              <a:rPr lang="pl-PL" b="1">
                <a:solidFill>
                  <a:srgbClr val="FFFFFF"/>
                </a:solidFill>
              </a:rPr>
            </a:br>
            <a:r>
              <a:rPr lang="pl-PL" b="1">
                <a:solidFill>
                  <a:srgbClr val="FFFFFF"/>
                </a:solidFill>
              </a:rPr>
              <a:t>Jak mądrze korzystać z sieci</a:t>
            </a:r>
            <a:br>
              <a:rPr lang="pl-PL">
                <a:solidFill>
                  <a:srgbClr val="FFFFFF"/>
                </a:solidFill>
              </a:rPr>
            </a:br>
            <a:endParaRPr lang="pl-PL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EBDFDC-008B-4086-8A35-DF119F127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>
                <a:solidFill>
                  <a:srgbClr val="FFFFFF"/>
                </a:solidFill>
              </a:rPr>
              <a:t>1. Dzieci mogą wykorzystywać Internet do:</a:t>
            </a:r>
          </a:p>
          <a:p>
            <a:r>
              <a:rPr lang="pl-PL" sz="2400">
                <a:solidFill>
                  <a:srgbClr val="FFFFFF"/>
                </a:solidFill>
              </a:rPr>
              <a:t>szukania informacji</a:t>
            </a:r>
          </a:p>
          <a:p>
            <a:r>
              <a:rPr lang="pl-PL" sz="2400">
                <a:solidFill>
                  <a:srgbClr val="FFFFFF"/>
                </a:solidFill>
              </a:rPr>
              <a:t>pomocy w odrabianiu lekcji</a:t>
            </a:r>
          </a:p>
          <a:p>
            <a:r>
              <a:rPr lang="pl-PL" sz="2400">
                <a:solidFill>
                  <a:srgbClr val="FFFFFF"/>
                </a:solidFill>
              </a:rPr>
              <a:t>pogłębiania zainteresowań</a:t>
            </a:r>
          </a:p>
          <a:p>
            <a:r>
              <a:rPr lang="pl-PL" sz="2400">
                <a:solidFill>
                  <a:srgbClr val="FFFFFF"/>
                </a:solidFill>
              </a:rPr>
              <a:t>oglądania wartościowych filmów</a:t>
            </a:r>
          </a:p>
          <a:p>
            <a:r>
              <a:rPr lang="pl-PL" sz="2400">
                <a:solidFill>
                  <a:srgbClr val="FFFFFF"/>
                </a:solidFill>
              </a:rPr>
              <a:t>grania w gry komputerowe (ale nie za dużo!)</a:t>
            </a:r>
          </a:p>
          <a:p>
            <a:r>
              <a:rPr lang="pl-PL" sz="2400">
                <a:solidFill>
                  <a:srgbClr val="FFFFFF"/>
                </a:solidFill>
              </a:rPr>
              <a:t>rozmów z przyjaciółmi (ale nie może być to jedyny sposób ich kontaktu!)</a:t>
            </a:r>
          </a:p>
          <a:p>
            <a:r>
              <a:rPr lang="pl-PL" sz="2400">
                <a:solidFill>
                  <a:srgbClr val="FFFFFF"/>
                </a:solidFill>
              </a:rPr>
              <a:t>tworzenia i udostępniania własnej twórczości</a:t>
            </a:r>
          </a:p>
          <a:p>
            <a:pPr marL="0" indent="0">
              <a:buNone/>
            </a:pPr>
            <a:r>
              <a:rPr lang="pl-PL" sz="2400">
                <a:solidFill>
                  <a:srgbClr val="FFFFFF"/>
                </a:solidFill>
              </a:rPr>
              <a:t>2. Przygotowują się w ten sposób do dorosłego życia, którego częścią będą technologie cyfrowe</a:t>
            </a:r>
          </a:p>
          <a:p>
            <a:pPr marL="0" indent="0">
              <a:buNone/>
            </a:pPr>
            <a:r>
              <a:rPr lang="pl-PL" sz="2400">
                <a:solidFill>
                  <a:srgbClr val="FFFFFF"/>
                </a:solidFill>
              </a:rPr>
              <a:t>3. Dzięki tzw. „chmurze” mogą łatwiej dzielić się dokumentami i zadaniami ze swoimi rówieśnikami</a:t>
            </a:r>
          </a:p>
        </p:txBody>
      </p:sp>
    </p:spTree>
    <p:extLst>
      <p:ext uri="{BB962C8B-B14F-4D97-AF65-F5344CB8AC3E}">
        <p14:creationId xmlns:p14="http://schemas.microsoft.com/office/powerpoint/2010/main" val="142461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764DEA-96AC-4233-AFD9-7F376563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Zachowania sygnalizujące nadużywanie internetu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DB16B5-A134-4746-9053-E0DEFC749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r>
              <a:rPr lang="pl-PL" sz="1800">
                <a:solidFill>
                  <a:srgbClr val="FFFFFF"/>
                </a:solidFill>
              </a:rPr>
              <a:t>Rozdrażnienie spowodowane koniecznością przerwania lub brakiem możliwości korzystania z komputera/sieci;</a:t>
            </a:r>
          </a:p>
          <a:p>
            <a:r>
              <a:rPr lang="pl-PL" sz="1800">
                <a:solidFill>
                  <a:srgbClr val="FFFFFF"/>
                </a:solidFill>
              </a:rPr>
              <a:t>Częste korzystanie (w sesjach) z Internetu bez przerwy przez 3h i dłużej;</a:t>
            </a:r>
          </a:p>
          <a:p>
            <a:r>
              <a:rPr lang="pl-PL" sz="1800">
                <a:solidFill>
                  <a:srgbClr val="FFFFFF"/>
                </a:solidFill>
              </a:rPr>
              <a:t>Brak kontroli czasu spędzonego w sieci bądź przed komputerem;</a:t>
            </a:r>
          </a:p>
          <a:p>
            <a:r>
              <a:rPr lang="pl-PL" sz="1800">
                <a:solidFill>
                  <a:srgbClr val="FFFFFF"/>
                </a:solidFill>
              </a:rPr>
              <a:t>Zaniedbywanie dotychczasowych zainteresowań (sport, hobby);</a:t>
            </a:r>
          </a:p>
          <a:p>
            <a:r>
              <a:rPr lang="pl-PL" sz="1800">
                <a:solidFill>
                  <a:srgbClr val="FFFFFF"/>
                </a:solidFill>
              </a:rPr>
              <a:t>Korzystanie z Internetu nawet gdy treść nie jest interesująca;</a:t>
            </a:r>
          </a:p>
          <a:p>
            <a:r>
              <a:rPr lang="pl-PL" sz="1800">
                <a:solidFill>
                  <a:srgbClr val="FFFFFF"/>
                </a:solidFill>
              </a:rPr>
              <a:t>Kłótnie z bliskimi związane z nadużywaniem komputera/sieci;</a:t>
            </a:r>
          </a:p>
          <a:p>
            <a:r>
              <a:rPr lang="pl-PL" sz="1800">
                <a:solidFill>
                  <a:srgbClr val="FFFFFF"/>
                </a:solidFill>
              </a:rPr>
              <a:t>Izolowanie od rówieśników – kontakty tylko via Internet;</a:t>
            </a:r>
          </a:p>
          <a:p>
            <a:r>
              <a:rPr lang="pl-PL" sz="1800">
                <a:solidFill>
                  <a:srgbClr val="FFFFFF"/>
                </a:solidFill>
              </a:rPr>
              <a:t>Jednorodna aktywność przy komputerze (portale społecznościowe, gry);</a:t>
            </a:r>
          </a:p>
          <a:p>
            <a:r>
              <a:rPr lang="pl-PL" sz="1800">
                <a:solidFill>
                  <a:srgbClr val="FFFFFF"/>
                </a:solidFill>
              </a:rPr>
              <a:t>Życie wirtualne ważniejsze niż realne;</a:t>
            </a:r>
          </a:p>
          <a:p>
            <a:r>
              <a:rPr lang="pl-PL" sz="1800">
                <a:solidFill>
                  <a:srgbClr val="FFFFFF"/>
                </a:solidFill>
              </a:rPr>
              <a:t>Korzystanie z Internetu po kryjomu</a:t>
            </a:r>
          </a:p>
        </p:txBody>
      </p:sp>
    </p:spTree>
    <p:extLst>
      <p:ext uri="{BB962C8B-B14F-4D97-AF65-F5344CB8AC3E}">
        <p14:creationId xmlns:p14="http://schemas.microsoft.com/office/powerpoint/2010/main" val="1325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1573</Words>
  <Application>Microsoft Office PowerPoint</Application>
  <PresentationFormat>Panoramiczny</PresentationFormat>
  <Paragraphs>200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Jak zadbać o bezpieczeństwo dzieci w sieci ?</vt:lpstr>
      <vt:lpstr>WAŻNE</vt:lpstr>
      <vt:lpstr>KILKA WAŻNYCH ZASAD: </vt:lpstr>
      <vt:lpstr>KILKA WAŻNYCH ZASAD: </vt:lpstr>
      <vt:lpstr>KILKA WAŻNYCH ZASAD: </vt:lpstr>
      <vt:lpstr>KILKA WAŻNYCH ZASAD: </vt:lpstr>
      <vt:lpstr>KILKA WAŻNYCH ZASAD:</vt:lpstr>
      <vt:lpstr> Jak mądrze korzystać z sieci </vt:lpstr>
      <vt:lpstr>Zachowania sygnalizujące nadużywanie internetu</vt:lpstr>
      <vt:lpstr>ZAGROŻENIA </vt:lpstr>
      <vt:lpstr>Kontakt z obcymi osobami w sieci</vt:lpstr>
      <vt:lpstr>Niewłaściwe dla rozwoju dziecka treści</vt:lpstr>
      <vt:lpstr>Wirusy i inne złośliwe oprogramowanie</vt:lpstr>
      <vt:lpstr>Ergonomia korzystania z urządzeń cyfrowych</vt:lpstr>
      <vt:lpstr>Naruszanie praw autorskich – PLAGIAT </vt:lpstr>
      <vt:lpstr>Nieprawdziwe lub błędne informacje</vt:lpstr>
      <vt:lpstr>Seksting</vt:lpstr>
      <vt:lpstr>Cyberprzemoc</vt:lpstr>
      <vt:lpstr>Finanse </vt:lpstr>
      <vt:lpstr>Kontrola i pomoc </vt:lpstr>
      <vt:lpstr>Kontrola Rodzicielska </vt:lpstr>
      <vt:lpstr>Dobre praktyki </vt:lpstr>
      <vt:lpstr>Gdzie czerpać wiedzę i korzystać z pomocy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zadbać o bezpieczeństwo dzieci w sieci ?</dc:title>
  <dc:creator>Joanna Pieńkowska</dc:creator>
  <cp:lastModifiedBy>Joanna Pieńkowska</cp:lastModifiedBy>
  <cp:revision>3</cp:revision>
  <dcterms:created xsi:type="dcterms:W3CDTF">2020-03-19T21:19:27Z</dcterms:created>
  <dcterms:modified xsi:type="dcterms:W3CDTF">2020-03-19T21:33:47Z</dcterms:modified>
</cp:coreProperties>
</file>