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9" r:id="rId12"/>
    <p:sldId id="266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3220" autoAdjust="0"/>
  </p:normalViewPr>
  <p:slideViewPr>
    <p:cSldViewPr snapToGrid="0">
      <p:cViewPr varScale="1">
        <p:scale>
          <a:sx n="104" d="100"/>
          <a:sy n="104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A241-639E-49AF-A7A1-DC50A5D2A1D1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848C9-B619-4B16-8B2C-44CE0ED33EB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4039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4737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3861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6936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9485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7623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7935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414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6944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9279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7136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8962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638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2775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2746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6676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3138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300AF-DAEB-48FC-8A4D-3D9FB44E73C6}" type="datetimeFigureOut">
              <a:rPr lang="sk-SK" smtClean="0"/>
              <a:pPr/>
              <a:t>4. 6. 2020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A20073B-F27E-4F4A-AF72-29F2621C06E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3472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800100"/>
            <a:ext cx="7766936" cy="1171575"/>
          </a:xfrm>
        </p:spPr>
        <p:txBody>
          <a:bodyPr/>
          <a:lstStyle/>
          <a:p>
            <a:pPr algn="ctr"/>
            <a:r>
              <a:rPr lang="sk-SK" sz="2800" dirty="0" smtClean="0"/>
              <a:t>Špeciálna základná škola s VJM, Hviezdoslavova 24, Rimavská Sobota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2700337"/>
            <a:ext cx="7766936" cy="3500437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err="1" smtClean="0">
                <a:solidFill>
                  <a:schemeClr val="tx1"/>
                </a:solidFill>
              </a:rPr>
              <a:t>Eneriga</a:t>
            </a:r>
            <a:r>
              <a:rPr lang="sk-SK" sz="3200" b="1" dirty="0" smtClean="0">
                <a:solidFill>
                  <a:schemeClr val="tx1"/>
                </a:solidFill>
              </a:rPr>
              <a:t> a </a:t>
            </a:r>
            <a:r>
              <a:rPr lang="sk-SK" sz="3200" b="1" dirty="0" err="1" smtClean="0">
                <a:solidFill>
                  <a:schemeClr val="tx1"/>
                </a:solidFill>
              </a:rPr>
              <a:t>természetben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és</a:t>
            </a:r>
            <a:r>
              <a:rPr lang="sk-SK" sz="3200" b="1" dirty="0" smtClean="0">
                <a:solidFill>
                  <a:schemeClr val="tx1"/>
                </a:solidFill>
              </a:rPr>
              <a:t> a </a:t>
            </a:r>
            <a:r>
              <a:rPr lang="sk-SK" sz="3200" b="1" dirty="0" err="1" smtClean="0">
                <a:solidFill>
                  <a:schemeClr val="tx1"/>
                </a:solidFill>
              </a:rPr>
              <a:t>technikában</a:t>
            </a:r>
            <a:r>
              <a:rPr lang="sk-SK" sz="3200" b="1" dirty="0" smtClean="0">
                <a:solidFill>
                  <a:schemeClr val="tx1"/>
                </a:solidFill>
              </a:rPr>
              <a:t> – </a:t>
            </a:r>
            <a:r>
              <a:rPr lang="sk-SK" sz="3200" b="1" dirty="0" err="1" smtClean="0">
                <a:solidFill>
                  <a:schemeClr val="tx1"/>
                </a:solidFill>
              </a:rPr>
              <a:t>Amit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megtanultunk</a:t>
            </a:r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 smtClean="0">
              <a:solidFill>
                <a:schemeClr val="tx1"/>
              </a:solidFill>
            </a:endParaRPr>
          </a:p>
          <a:p>
            <a:pPr algn="ctr"/>
            <a:endParaRPr lang="sk-SK" sz="3200" b="1" dirty="0">
              <a:solidFill>
                <a:schemeClr val="tx1"/>
              </a:solidFill>
            </a:endParaRPr>
          </a:p>
          <a:p>
            <a:r>
              <a:rPr lang="sk-SK" b="1" dirty="0" err="1" smtClean="0">
                <a:solidFill>
                  <a:schemeClr val="tx1"/>
                </a:solidFill>
              </a:rPr>
              <a:t>Fizika</a:t>
            </a:r>
            <a:r>
              <a:rPr lang="sk-SK" b="1" dirty="0" smtClean="0">
                <a:solidFill>
                  <a:schemeClr val="tx1"/>
                </a:solidFill>
              </a:rPr>
              <a:t> – 9. </a:t>
            </a:r>
            <a:r>
              <a:rPr lang="sk-SK" b="1" dirty="0" err="1" smtClean="0">
                <a:solidFill>
                  <a:schemeClr val="tx1"/>
                </a:solidFill>
              </a:rPr>
              <a:t>osztály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9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1186" cy="1320800"/>
          </a:xfrm>
        </p:spPr>
        <p:txBody>
          <a:bodyPr/>
          <a:lstStyle/>
          <a:p>
            <a:r>
              <a:rPr lang="sk-SK" b="1" dirty="0" err="1" smtClean="0"/>
              <a:t>Energiahordzók</a:t>
            </a:r>
            <a:r>
              <a:rPr lang="sk-SK" b="1" dirty="0" smtClean="0"/>
              <a:t> – </a:t>
            </a:r>
            <a:r>
              <a:rPr lang="sk-SK" b="1" dirty="0" err="1" smtClean="0"/>
              <a:t>megújuló</a:t>
            </a:r>
            <a:r>
              <a:rPr lang="sk-SK" b="1" dirty="0" smtClean="0"/>
              <a:t> energiaforrások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277" y="1891999"/>
            <a:ext cx="6354305" cy="4555296"/>
          </a:xfrm>
        </p:spPr>
      </p:pic>
    </p:spTree>
    <p:extLst>
      <p:ext uri="{BB962C8B-B14F-4D97-AF65-F5344CB8AC3E}">
        <p14:creationId xmlns:p14="http://schemas.microsoft.com/office/powerpoint/2010/main" xmlns="" val="134434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54983"/>
            <a:ext cx="9303574" cy="6540285"/>
          </a:xfrm>
        </p:spPr>
      </p:pic>
    </p:spTree>
    <p:extLst>
      <p:ext uri="{BB962C8B-B14F-4D97-AF65-F5344CB8AC3E}">
        <p14:creationId xmlns:p14="http://schemas.microsoft.com/office/powerpoint/2010/main" xmlns="" val="396035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Nem</a:t>
            </a:r>
            <a:r>
              <a:rPr lang="sk-SK" b="1" dirty="0" smtClean="0"/>
              <a:t> </a:t>
            </a:r>
            <a:r>
              <a:rPr lang="sk-SK" b="1" dirty="0" err="1" smtClean="0"/>
              <a:t>megújuló</a:t>
            </a:r>
            <a:r>
              <a:rPr lang="sk-SK" b="1" dirty="0" smtClean="0"/>
              <a:t> energiaforrások</a:t>
            </a:r>
            <a:endParaRPr lang="sk-SK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237" y="1527525"/>
            <a:ext cx="5579389" cy="5012759"/>
          </a:xfrm>
        </p:spPr>
      </p:pic>
    </p:spTree>
    <p:extLst>
      <p:ext uri="{BB962C8B-B14F-4D97-AF65-F5344CB8AC3E}">
        <p14:creationId xmlns:p14="http://schemas.microsoft.com/office/powerpoint/2010/main" xmlns="" val="258774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232475"/>
            <a:ext cx="9086599" cy="6323307"/>
          </a:xfrm>
        </p:spPr>
      </p:pic>
    </p:spTree>
    <p:extLst>
      <p:ext uri="{BB962C8B-B14F-4D97-AF65-F5344CB8AC3E}">
        <p14:creationId xmlns:p14="http://schemas.microsoft.com/office/powerpoint/2010/main" xmlns="" val="233913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11073384" cy="132080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Az</a:t>
            </a:r>
            <a:r>
              <a:rPr lang="sk-SK" b="1" dirty="0"/>
              <a:t> </a:t>
            </a:r>
            <a:r>
              <a:rPr lang="sk-SK" b="1" dirty="0" err="1"/>
              <a:t>energiamegmaradás</a:t>
            </a:r>
            <a:r>
              <a:rPr lang="sk-SK" b="1" dirty="0"/>
              <a:t> </a:t>
            </a:r>
            <a:r>
              <a:rPr lang="sk-SK" b="1" dirty="0" err="1"/>
              <a:t>törvénye</a:t>
            </a:r>
            <a:r>
              <a:rPr lang="sk-SK" b="1" dirty="0"/>
              <a:t> </a:t>
            </a:r>
            <a:r>
              <a:rPr lang="sk-SK" b="1" dirty="0" err="1"/>
              <a:t>általánosan</a:t>
            </a:r>
            <a:r>
              <a:rPr lang="sk-SK" b="1" dirty="0"/>
              <a:t> </a:t>
            </a:r>
            <a:r>
              <a:rPr lang="sk-SK" b="1" dirty="0" err="1"/>
              <a:t>érvényes</a:t>
            </a:r>
            <a:r>
              <a:rPr lang="sk-SK" b="1" dirty="0"/>
              <a:t>,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err="1" smtClean="0"/>
              <a:t>ezért</a:t>
            </a:r>
            <a:r>
              <a:rPr lang="sk-SK" b="1" dirty="0" smtClean="0"/>
              <a:t> </a:t>
            </a:r>
            <a:r>
              <a:rPr lang="sk-SK" b="1" dirty="0" err="1"/>
              <a:t>elvnek</a:t>
            </a:r>
            <a:r>
              <a:rPr lang="sk-SK" b="1" dirty="0"/>
              <a:t> </a:t>
            </a:r>
            <a:r>
              <a:rPr lang="sk-SK" b="1" dirty="0" err="1"/>
              <a:t>nevezzük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298162"/>
          </a:xfrm>
        </p:spPr>
        <p:txBody>
          <a:bodyPr/>
          <a:lstStyle/>
          <a:p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összenergia</a:t>
            </a:r>
            <a:r>
              <a:rPr lang="sk-SK" b="1" dirty="0" smtClean="0"/>
              <a:t> </a:t>
            </a:r>
            <a:r>
              <a:rPr lang="sk-SK" b="1" dirty="0" err="1" smtClean="0"/>
              <a:t>állandó</a:t>
            </a:r>
            <a:r>
              <a:rPr lang="sk-SK" b="1" dirty="0" smtClean="0"/>
              <a:t>.</a:t>
            </a:r>
          </a:p>
          <a:p>
            <a:pPr>
              <a:buNone/>
            </a:pPr>
            <a:endParaRPr lang="sk-SK" b="1" dirty="0" smtClean="0"/>
          </a:p>
          <a:p>
            <a:r>
              <a:rPr lang="sk-SK" b="1" dirty="0" err="1" smtClean="0"/>
              <a:t>Az</a:t>
            </a:r>
            <a:r>
              <a:rPr lang="sk-SK" b="1" dirty="0" smtClean="0"/>
              <a:t> energia </a:t>
            </a:r>
            <a:r>
              <a:rPr lang="sk-SK" b="1" dirty="0" err="1" smtClean="0"/>
              <a:t>nem</a:t>
            </a:r>
            <a:r>
              <a:rPr lang="sk-SK" b="1" dirty="0" smtClean="0"/>
              <a:t> </a:t>
            </a:r>
            <a:r>
              <a:rPr lang="sk-SK" b="1" dirty="0" err="1" smtClean="0"/>
              <a:t>keletkezik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nem</a:t>
            </a:r>
            <a:r>
              <a:rPr lang="sk-SK" b="1" dirty="0" smtClean="0"/>
              <a:t> </a:t>
            </a:r>
            <a:r>
              <a:rPr lang="sk-SK" b="1" dirty="0" err="1" smtClean="0"/>
              <a:t>semmisül</a:t>
            </a:r>
            <a:r>
              <a:rPr lang="sk-SK" b="1" dirty="0" smtClean="0"/>
              <a:t> </a:t>
            </a:r>
            <a:r>
              <a:rPr lang="sk-SK" b="1" dirty="0" err="1" smtClean="0"/>
              <a:t>meg</a:t>
            </a:r>
            <a:r>
              <a:rPr lang="sk-SK" b="1" dirty="0" smtClean="0"/>
              <a:t>, </a:t>
            </a:r>
            <a:r>
              <a:rPr lang="sk-SK" b="1" dirty="0" err="1" smtClean="0"/>
              <a:t>csak</a:t>
            </a:r>
            <a:r>
              <a:rPr lang="sk-SK" b="1" dirty="0" smtClean="0"/>
              <a:t> </a:t>
            </a:r>
            <a:r>
              <a:rPr lang="sk-SK" b="1" dirty="0" err="1" smtClean="0"/>
              <a:t>átalakul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egyik</a:t>
            </a:r>
            <a:r>
              <a:rPr lang="sk-SK" b="1" dirty="0" smtClean="0"/>
              <a:t> </a:t>
            </a:r>
            <a:r>
              <a:rPr lang="sk-SK" b="1" dirty="0" err="1" smtClean="0"/>
              <a:t>fajtából</a:t>
            </a:r>
            <a:r>
              <a:rPr lang="sk-SK" b="1" dirty="0" smtClean="0"/>
              <a:t> a </a:t>
            </a:r>
            <a:r>
              <a:rPr lang="sk-SK" b="1" dirty="0" err="1" smtClean="0"/>
              <a:t>másikba</a:t>
            </a:r>
            <a:r>
              <a:rPr lang="sk-SK" b="1" dirty="0" smtClean="0"/>
              <a:t>.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b="1" dirty="0" err="1" smtClean="0"/>
              <a:t>Ez</a:t>
            </a:r>
            <a:r>
              <a:rPr lang="sk-SK" b="1" dirty="0" smtClean="0"/>
              <a:t> a </a:t>
            </a:r>
            <a:r>
              <a:rPr lang="sk-SK" b="1" dirty="0" err="1" smtClean="0"/>
              <a:t>törvény</a:t>
            </a:r>
            <a:r>
              <a:rPr lang="sk-SK" b="1" dirty="0" smtClean="0"/>
              <a:t> </a:t>
            </a:r>
            <a:r>
              <a:rPr lang="sk-SK" b="1" dirty="0" err="1" smtClean="0"/>
              <a:t>mind</a:t>
            </a:r>
            <a:r>
              <a:rPr lang="sk-SK" b="1" dirty="0" smtClean="0"/>
              <a:t> a </a:t>
            </a:r>
            <a:r>
              <a:rPr lang="sk-SK" b="1" dirty="0" err="1" smtClean="0"/>
              <a:t>természeti</a:t>
            </a:r>
            <a:r>
              <a:rPr lang="sk-SK" b="1" dirty="0" smtClean="0"/>
              <a:t> </a:t>
            </a:r>
            <a:r>
              <a:rPr lang="sk-SK" b="1" dirty="0" err="1" smtClean="0"/>
              <a:t>jelenségekre</a:t>
            </a:r>
            <a:r>
              <a:rPr lang="sk-SK" b="1" dirty="0" smtClean="0"/>
              <a:t>, </a:t>
            </a:r>
            <a:r>
              <a:rPr lang="sk-SK" b="1" dirty="0" err="1" smtClean="0"/>
              <a:t>mind</a:t>
            </a:r>
            <a:r>
              <a:rPr lang="sk-SK" b="1" dirty="0" smtClean="0"/>
              <a:t> </a:t>
            </a:r>
            <a:r>
              <a:rPr lang="sk-SK" b="1" dirty="0" err="1" smtClean="0"/>
              <a:t>technikában</a:t>
            </a:r>
            <a:r>
              <a:rPr lang="sk-SK" b="1" dirty="0" smtClean="0"/>
              <a:t>, </a:t>
            </a:r>
            <a:r>
              <a:rPr lang="sk-SK" b="1" dirty="0" err="1" smtClean="0"/>
              <a:t>sőt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egész</a:t>
            </a:r>
            <a:r>
              <a:rPr lang="sk-SK" b="1" dirty="0" smtClean="0"/>
              <a:t> </a:t>
            </a:r>
            <a:r>
              <a:rPr lang="sk-SK" b="1" dirty="0" err="1" smtClean="0"/>
              <a:t>világűrben</a:t>
            </a:r>
            <a:r>
              <a:rPr lang="sk-SK" b="1" dirty="0" smtClean="0"/>
              <a:t> </a:t>
            </a:r>
            <a:r>
              <a:rPr lang="sk-SK" b="1" dirty="0" err="1" smtClean="0"/>
              <a:t>érvényes</a:t>
            </a:r>
            <a:r>
              <a:rPr lang="sk-SK" b="1" dirty="0" smtClean="0"/>
              <a:t>.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15931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342" y="139486"/>
            <a:ext cx="7191214" cy="6718514"/>
          </a:xfrm>
        </p:spPr>
      </p:pic>
    </p:spTree>
    <p:extLst>
      <p:ext uri="{BB962C8B-B14F-4D97-AF65-F5344CB8AC3E}">
        <p14:creationId xmlns:p14="http://schemas.microsoft.com/office/powerpoint/2010/main" xmlns="" val="38818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 </a:t>
            </a:r>
            <a:r>
              <a:rPr lang="sk-SK" b="1" dirty="0" err="1" smtClean="0"/>
              <a:t>Nap</a:t>
            </a:r>
            <a:r>
              <a:rPr lang="sk-SK" b="1" dirty="0" smtClean="0"/>
              <a:t> a </a:t>
            </a:r>
            <a:r>
              <a:rPr lang="sk-SK" b="1" dirty="0" err="1" smtClean="0"/>
              <a:t>legfontosabb</a:t>
            </a:r>
            <a:r>
              <a:rPr lang="sk-SK" b="1" dirty="0" smtClean="0"/>
              <a:t> </a:t>
            </a:r>
            <a:r>
              <a:rPr lang="sk-SK" b="1" dirty="0" err="1" smtClean="0"/>
              <a:t>energiaforrás</a:t>
            </a:r>
            <a:r>
              <a:rPr lang="sk-SK" b="1" dirty="0" smtClean="0"/>
              <a:t> a </a:t>
            </a:r>
            <a:r>
              <a:rPr lang="sk-SK" b="1" dirty="0" err="1" smtClean="0"/>
              <a:t>Föld</a:t>
            </a:r>
            <a:r>
              <a:rPr lang="sk-SK" b="1" dirty="0" smtClean="0"/>
              <a:t> </a:t>
            </a:r>
            <a:r>
              <a:rPr lang="sk-SK" b="1" dirty="0" err="1" smtClean="0"/>
              <a:t>számára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3000375"/>
            <a:ext cx="9902274" cy="3040987"/>
          </a:xfrm>
        </p:spPr>
        <p:txBody>
          <a:bodyPr/>
          <a:lstStyle/>
          <a:p>
            <a:r>
              <a:rPr lang="sk-SK" b="1" dirty="0" smtClean="0"/>
              <a:t>A </a:t>
            </a:r>
            <a:r>
              <a:rPr lang="sk-SK" b="1" dirty="0" err="1" smtClean="0"/>
              <a:t>Nap</a:t>
            </a:r>
            <a:r>
              <a:rPr lang="sk-SK" b="1" dirty="0" smtClean="0"/>
              <a:t> </a:t>
            </a:r>
            <a:r>
              <a:rPr lang="sk-SK" b="1" dirty="0" err="1" smtClean="0"/>
              <a:t>energiája</a:t>
            </a:r>
            <a:r>
              <a:rPr lang="sk-SK" b="1" dirty="0" smtClean="0"/>
              <a:t> </a:t>
            </a:r>
            <a:r>
              <a:rPr lang="sk-SK" b="1" dirty="0" err="1"/>
              <a:t>h</a:t>
            </a:r>
            <a:r>
              <a:rPr lang="sk-SK" b="1" dirty="0" err="1" smtClean="0"/>
              <a:t>ő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fény </a:t>
            </a:r>
            <a:r>
              <a:rPr lang="sk-SK" b="1" dirty="0" err="1" smtClean="0"/>
              <a:t>formájában</a:t>
            </a:r>
            <a:r>
              <a:rPr lang="sk-SK" b="1" dirty="0" smtClean="0"/>
              <a:t>, </a:t>
            </a:r>
            <a:r>
              <a:rPr lang="sk-SK" b="1" dirty="0" err="1" smtClean="0"/>
              <a:t>sugárzással</a:t>
            </a:r>
            <a:r>
              <a:rPr lang="sk-SK" b="1" dirty="0" smtClean="0"/>
              <a:t> </a:t>
            </a:r>
            <a:r>
              <a:rPr lang="sk-SK" b="1" dirty="0" err="1" smtClean="0"/>
              <a:t>éri</a:t>
            </a:r>
            <a:r>
              <a:rPr lang="sk-SK" b="1" dirty="0" smtClean="0"/>
              <a:t> </a:t>
            </a:r>
            <a:r>
              <a:rPr lang="sk-SK" b="1" dirty="0" err="1" smtClean="0"/>
              <a:t>el</a:t>
            </a:r>
            <a:r>
              <a:rPr lang="sk-SK" b="1" dirty="0" smtClean="0"/>
              <a:t> a </a:t>
            </a:r>
            <a:r>
              <a:rPr lang="sk-SK" b="1" dirty="0" err="1" smtClean="0"/>
              <a:t>Földet</a:t>
            </a:r>
            <a:r>
              <a:rPr lang="sk-SK" b="1" dirty="0" smtClean="0"/>
              <a:t>, </a:t>
            </a:r>
            <a:r>
              <a:rPr lang="sk-SK" b="1" dirty="0" err="1" smtClean="0"/>
              <a:t>melyet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emberiség</a:t>
            </a:r>
            <a:r>
              <a:rPr lang="sk-SK" b="1" dirty="0" smtClean="0"/>
              <a:t> </a:t>
            </a:r>
            <a:r>
              <a:rPr lang="sk-SK" b="1" dirty="0" err="1" smtClean="0"/>
              <a:t>ősidők</a:t>
            </a:r>
            <a:r>
              <a:rPr lang="sk-SK" b="1" dirty="0" smtClean="0"/>
              <a:t> </a:t>
            </a:r>
            <a:r>
              <a:rPr lang="sk-SK" b="1" dirty="0" err="1" smtClean="0"/>
              <a:t>óta</a:t>
            </a:r>
            <a:r>
              <a:rPr lang="sk-SK" b="1" dirty="0" smtClean="0"/>
              <a:t> </a:t>
            </a:r>
            <a:r>
              <a:rPr lang="sk-SK" b="1" dirty="0" err="1" smtClean="0"/>
              <a:t>hasznosít</a:t>
            </a:r>
            <a:r>
              <a:rPr lang="sk-SK" b="1" dirty="0" smtClean="0"/>
              <a:t>, </a:t>
            </a:r>
            <a:r>
              <a:rPr lang="sk-SK" b="1" dirty="0" err="1" smtClean="0"/>
              <a:t>egyre</a:t>
            </a:r>
            <a:r>
              <a:rPr lang="sk-SK" b="1" dirty="0" smtClean="0"/>
              <a:t> </a:t>
            </a:r>
            <a:r>
              <a:rPr lang="sk-SK" b="1" dirty="0" err="1" smtClean="0"/>
              <a:t>fejlettebb</a:t>
            </a:r>
            <a:r>
              <a:rPr lang="sk-SK" b="1" dirty="0" smtClean="0"/>
              <a:t> </a:t>
            </a:r>
            <a:r>
              <a:rPr lang="sk-SK" b="1" dirty="0" err="1" smtClean="0"/>
              <a:t>technológiák</a:t>
            </a:r>
            <a:r>
              <a:rPr lang="sk-SK" b="1" dirty="0" smtClean="0"/>
              <a:t> </a:t>
            </a:r>
            <a:r>
              <a:rPr lang="sk-SK" b="1" dirty="0" err="1" smtClean="0"/>
              <a:t>segítségével</a:t>
            </a:r>
            <a:r>
              <a:rPr lang="sk-SK" b="1" dirty="0" smtClean="0"/>
              <a:t>. </a:t>
            </a:r>
          </a:p>
          <a:p>
            <a:r>
              <a:rPr lang="sk-SK" b="1" dirty="0" smtClean="0"/>
              <a:t>A </a:t>
            </a:r>
            <a:r>
              <a:rPr lang="sk-SK" b="1" dirty="0" err="1" smtClean="0"/>
              <a:t>Napból</a:t>
            </a:r>
            <a:r>
              <a:rPr lang="sk-SK" b="1" dirty="0" smtClean="0"/>
              <a:t> </a:t>
            </a:r>
            <a:r>
              <a:rPr lang="sk-SK" b="1" dirty="0" err="1" smtClean="0"/>
              <a:t>érkező</a:t>
            </a:r>
            <a:r>
              <a:rPr lang="sk-SK" b="1" dirty="0" smtClean="0"/>
              <a:t> energia </a:t>
            </a:r>
            <a:r>
              <a:rPr lang="sk-SK" b="1" dirty="0" err="1" smtClean="0"/>
              <a:t>hasznosításának</a:t>
            </a:r>
            <a:r>
              <a:rPr lang="sk-SK" b="1" dirty="0" smtClean="0"/>
              <a:t> </a:t>
            </a:r>
            <a:r>
              <a:rPr lang="sk-SK" b="1" dirty="0" err="1" smtClean="0"/>
              <a:t>két</a:t>
            </a:r>
            <a:r>
              <a:rPr lang="sk-SK" b="1" dirty="0" smtClean="0"/>
              <a:t> </a:t>
            </a:r>
            <a:r>
              <a:rPr lang="sk-SK" b="1" dirty="0" err="1" smtClean="0"/>
              <a:t>alapvető</a:t>
            </a:r>
            <a:r>
              <a:rPr lang="sk-SK" b="1" dirty="0" smtClean="0"/>
              <a:t> </a:t>
            </a:r>
            <a:r>
              <a:rPr lang="sk-SK" b="1" dirty="0" err="1" smtClean="0"/>
              <a:t>módja</a:t>
            </a:r>
            <a:r>
              <a:rPr lang="sk-SK" b="1" dirty="0" smtClean="0"/>
              <a:t> </a:t>
            </a:r>
            <a:r>
              <a:rPr lang="sk-SK" b="1" dirty="0" err="1" smtClean="0"/>
              <a:t>létezik</a:t>
            </a:r>
            <a:r>
              <a:rPr lang="sk-SK" b="1" dirty="0" smtClean="0"/>
              <a:t>: a </a:t>
            </a:r>
            <a:r>
              <a:rPr lang="sk-SK" b="1" dirty="0" err="1" smtClean="0"/>
              <a:t>passzív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aktív </a:t>
            </a:r>
            <a:r>
              <a:rPr lang="sk-SK" b="1" dirty="0" err="1" smtClean="0"/>
              <a:t>energiatermelés</a:t>
            </a:r>
            <a:r>
              <a:rPr lang="sk-SK" b="1" dirty="0" smtClean="0"/>
              <a:t>.</a:t>
            </a:r>
          </a:p>
          <a:p>
            <a:r>
              <a:rPr lang="sk-SK" b="1" dirty="0" err="1" smtClean="0"/>
              <a:t>Naperőművekben</a:t>
            </a:r>
            <a:r>
              <a:rPr lang="sk-SK" b="1" dirty="0" smtClean="0"/>
              <a:t> </a:t>
            </a:r>
            <a:r>
              <a:rPr lang="sk-SK" b="1" dirty="0" err="1" smtClean="0"/>
              <a:t>alakítják</a:t>
            </a:r>
            <a:r>
              <a:rPr lang="sk-SK" b="1" dirty="0" smtClean="0"/>
              <a:t> </a:t>
            </a:r>
            <a:r>
              <a:rPr lang="sk-SK" b="1" dirty="0" err="1" smtClean="0"/>
              <a:t>át</a:t>
            </a:r>
            <a:r>
              <a:rPr lang="sk-SK" b="1" dirty="0" smtClean="0"/>
              <a:t> a </a:t>
            </a:r>
            <a:r>
              <a:rPr lang="sk-SK" b="1" dirty="0" err="1" smtClean="0"/>
              <a:t>napenergiát</a:t>
            </a:r>
            <a:r>
              <a:rPr lang="sk-SK" b="1" dirty="0" smtClean="0"/>
              <a:t> </a:t>
            </a:r>
            <a:r>
              <a:rPr lang="sk-SK" b="1" dirty="0" err="1" smtClean="0"/>
              <a:t>elektromos</a:t>
            </a:r>
            <a:r>
              <a:rPr lang="sk-SK" b="1" dirty="0" smtClean="0"/>
              <a:t> </a:t>
            </a:r>
            <a:r>
              <a:rPr lang="sk-SK" b="1" dirty="0" err="1" smtClean="0"/>
              <a:t>árammá</a:t>
            </a:r>
            <a:r>
              <a:rPr lang="sk-SK" b="1" dirty="0"/>
              <a:t> </a:t>
            </a:r>
            <a:r>
              <a:rPr lang="sk-SK" b="1" dirty="0" smtClean="0"/>
              <a:t>– aktív </a:t>
            </a:r>
            <a:r>
              <a:rPr lang="sk-SK" b="1" dirty="0" err="1" smtClean="0"/>
              <a:t>energiatermelés</a:t>
            </a:r>
            <a:r>
              <a:rPr lang="sk-SK" b="1" dirty="0" smtClean="0"/>
              <a:t>.</a:t>
            </a:r>
          </a:p>
          <a:p>
            <a:r>
              <a:rPr lang="sk-SK" b="1" dirty="0" err="1" smtClean="0"/>
              <a:t>Passzív</a:t>
            </a:r>
            <a:r>
              <a:rPr lang="sk-SK" b="1" dirty="0" smtClean="0"/>
              <a:t> </a:t>
            </a:r>
            <a:r>
              <a:rPr lang="sk-SK" b="1" dirty="0" err="1" smtClean="0"/>
              <a:t>hasznosításkor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épület</a:t>
            </a:r>
            <a:r>
              <a:rPr lang="sk-SK" b="1" dirty="0" smtClean="0"/>
              <a:t> </a:t>
            </a:r>
            <a:r>
              <a:rPr lang="sk-SK" b="1" dirty="0" err="1" smtClean="0"/>
              <a:t>tájolása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a </a:t>
            </a:r>
            <a:r>
              <a:rPr lang="sk-SK" b="1" dirty="0" err="1" smtClean="0"/>
              <a:t>felhasznált</a:t>
            </a:r>
            <a:r>
              <a:rPr lang="sk-SK" b="1" dirty="0" smtClean="0"/>
              <a:t> </a:t>
            </a:r>
            <a:r>
              <a:rPr lang="sk-SK" b="1" dirty="0" err="1" smtClean="0"/>
              <a:t>építőanyagok</a:t>
            </a:r>
            <a:r>
              <a:rPr lang="sk-SK" b="1" dirty="0" smtClean="0"/>
              <a:t> a </a:t>
            </a:r>
            <a:r>
              <a:rPr lang="sk-SK" b="1" dirty="0" err="1" smtClean="0"/>
              <a:t>meghatározók</a:t>
            </a:r>
            <a:r>
              <a:rPr lang="sk-SK" b="1" dirty="0" smtClean="0"/>
              <a:t>. </a:t>
            </a:r>
            <a:r>
              <a:rPr lang="sk-SK" b="1" dirty="0" err="1" smtClean="0"/>
              <a:t>Ilyenkor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üvegházhatást</a:t>
            </a:r>
            <a:r>
              <a:rPr lang="sk-SK" b="1" dirty="0" smtClean="0"/>
              <a:t> </a:t>
            </a:r>
            <a:r>
              <a:rPr lang="sk-SK" b="1" dirty="0" err="1" smtClean="0"/>
              <a:t>használjuk</a:t>
            </a:r>
            <a:r>
              <a:rPr lang="sk-SK" b="1" dirty="0" smtClean="0"/>
              <a:t> </a:t>
            </a:r>
            <a:r>
              <a:rPr lang="sk-SK" b="1" dirty="0" err="1" smtClean="0"/>
              <a:t>ki</a:t>
            </a:r>
            <a:r>
              <a:rPr lang="sk-SK" b="1" dirty="0" smtClean="0"/>
              <a:t> </a:t>
            </a:r>
            <a:r>
              <a:rPr lang="sk-SK" b="1" dirty="0" err="1" smtClean="0"/>
              <a:t>hőtermelésre</a:t>
            </a:r>
            <a:r>
              <a:rPr lang="sk-SK" b="1" dirty="0" smtClean="0"/>
              <a:t>.</a:t>
            </a:r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3912" y="242888"/>
            <a:ext cx="3100388" cy="2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8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Az</a:t>
            </a:r>
            <a:r>
              <a:rPr lang="sk-SK" b="1" dirty="0" smtClean="0"/>
              <a:t> energia </a:t>
            </a:r>
            <a:r>
              <a:rPr lang="sk-SK" b="1" dirty="0" err="1" smtClean="0"/>
              <a:t>mértékegysége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1J (joule)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2160589"/>
            <a:ext cx="9783402" cy="3880773"/>
          </a:xfrm>
        </p:spPr>
        <p:txBody>
          <a:bodyPr/>
          <a:lstStyle/>
          <a:p>
            <a:r>
              <a:rPr lang="sk-SK" b="1" dirty="0" err="1" smtClean="0"/>
              <a:t>Az</a:t>
            </a:r>
            <a:r>
              <a:rPr lang="sk-SK" b="1" dirty="0" smtClean="0"/>
              <a:t> energia a </a:t>
            </a:r>
            <a:r>
              <a:rPr lang="sk-SK" b="1" dirty="0" err="1" smtClean="0"/>
              <a:t>fizikában</a:t>
            </a:r>
            <a:r>
              <a:rPr lang="sk-SK" b="1" dirty="0" smtClean="0"/>
              <a:t> a </a:t>
            </a:r>
            <a:r>
              <a:rPr lang="sk-SK" b="1" dirty="0" err="1" smtClean="0"/>
              <a:t>testek</a:t>
            </a:r>
            <a:r>
              <a:rPr lang="sk-SK" b="1" dirty="0" smtClean="0"/>
              <a:t> </a:t>
            </a:r>
            <a:r>
              <a:rPr lang="sk-SK" b="1" dirty="0" err="1" smtClean="0"/>
              <a:t>egy</a:t>
            </a:r>
            <a:r>
              <a:rPr lang="sk-SK" b="1" dirty="0" smtClean="0"/>
              <a:t> </a:t>
            </a:r>
            <a:r>
              <a:rPr lang="sk-SK" b="1" dirty="0" err="1" smtClean="0"/>
              <a:t>fizikai</a:t>
            </a:r>
            <a:r>
              <a:rPr lang="sk-SK" b="1" dirty="0" smtClean="0"/>
              <a:t> </a:t>
            </a:r>
            <a:r>
              <a:rPr lang="sk-SK" b="1" dirty="0" err="1" smtClean="0"/>
              <a:t>tulajdonsága</a:t>
            </a:r>
            <a:r>
              <a:rPr lang="sk-SK" b="1" dirty="0" smtClean="0"/>
              <a:t>, </a:t>
            </a:r>
            <a:r>
              <a:rPr lang="sk-SK" b="1" dirty="0" err="1" smtClean="0"/>
              <a:t>amely</a:t>
            </a:r>
            <a:r>
              <a:rPr lang="sk-SK" b="1" dirty="0" smtClean="0"/>
              <a:t> </a:t>
            </a:r>
            <a:r>
              <a:rPr lang="sk-SK" b="1" dirty="0" err="1" smtClean="0"/>
              <a:t>átalakítható</a:t>
            </a:r>
            <a:r>
              <a:rPr lang="sk-SK" b="1" dirty="0" smtClean="0"/>
              <a:t> </a:t>
            </a:r>
            <a:r>
              <a:rPr lang="sk-SK" b="1" dirty="0" err="1" smtClean="0"/>
              <a:t>különböző</a:t>
            </a:r>
            <a:r>
              <a:rPr lang="sk-SK" b="1" dirty="0" smtClean="0"/>
              <a:t> </a:t>
            </a:r>
            <a:r>
              <a:rPr lang="sk-SK" b="1" dirty="0" err="1" smtClean="0"/>
              <a:t>megjelenési</a:t>
            </a:r>
            <a:r>
              <a:rPr lang="sk-SK" b="1" dirty="0" smtClean="0"/>
              <a:t> </a:t>
            </a:r>
            <a:r>
              <a:rPr lang="sk-SK" b="1" dirty="0" err="1" smtClean="0"/>
              <a:t>formákba</a:t>
            </a:r>
            <a:r>
              <a:rPr lang="sk-SK" b="1" dirty="0" smtClean="0"/>
              <a:t>. </a:t>
            </a: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r>
              <a:rPr lang="sk-SK" b="1" dirty="0" err="1" smtClean="0"/>
              <a:t>Az</a:t>
            </a:r>
            <a:r>
              <a:rPr lang="sk-SK" b="1" dirty="0" smtClean="0"/>
              <a:t> 1J </a:t>
            </a:r>
            <a:r>
              <a:rPr lang="sk-SK" b="1" dirty="0" err="1" smtClean="0"/>
              <a:t>közös</a:t>
            </a:r>
            <a:r>
              <a:rPr lang="sk-SK" b="1" dirty="0" smtClean="0"/>
              <a:t> </a:t>
            </a:r>
            <a:r>
              <a:rPr lang="sk-SK" b="1" dirty="0" err="1" smtClean="0"/>
              <a:t>mértékegysége</a:t>
            </a:r>
            <a:r>
              <a:rPr lang="sk-SK" b="1" dirty="0" smtClean="0"/>
              <a:t>:  a </a:t>
            </a:r>
            <a:r>
              <a:rPr lang="sk-SK" b="1" dirty="0" err="1" smtClean="0"/>
              <a:t>helyzeti</a:t>
            </a:r>
            <a:r>
              <a:rPr lang="sk-SK" b="1" dirty="0" smtClean="0"/>
              <a:t>, a </a:t>
            </a:r>
            <a:r>
              <a:rPr lang="sk-SK" b="1" dirty="0" err="1" smtClean="0"/>
              <a:t>mozgási</a:t>
            </a:r>
            <a:r>
              <a:rPr lang="sk-SK" b="1" dirty="0" smtClean="0"/>
              <a:t>, a </a:t>
            </a:r>
            <a:r>
              <a:rPr lang="sk-SK" b="1" dirty="0" err="1" smtClean="0"/>
              <a:t>hőenergia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a </a:t>
            </a:r>
            <a:r>
              <a:rPr lang="sk-SK" b="1" dirty="0" err="1" smtClean="0"/>
              <a:t>munka</a:t>
            </a:r>
            <a:r>
              <a:rPr lang="sk-SK" b="1" dirty="0" smtClean="0"/>
              <a:t> </a:t>
            </a:r>
            <a:r>
              <a:rPr lang="sk-SK" b="1" dirty="0" err="1" smtClean="0"/>
              <a:t>számára</a:t>
            </a:r>
            <a:r>
              <a:rPr lang="sk-SK" b="1" dirty="0" smtClean="0"/>
              <a:t>.</a:t>
            </a:r>
          </a:p>
          <a:p>
            <a:pPr marL="0" indent="0">
              <a:buNone/>
            </a:pPr>
            <a:endParaRPr lang="sk-SK" b="1" dirty="0" smtClean="0"/>
          </a:p>
          <a:p>
            <a:r>
              <a:rPr lang="sk-SK" b="1" dirty="0" smtClean="0"/>
              <a:t>1J </a:t>
            </a:r>
            <a:r>
              <a:rPr lang="sk-SK" b="1" dirty="0" err="1" smtClean="0"/>
              <a:t>munkát</a:t>
            </a:r>
            <a:r>
              <a:rPr lang="sk-SK" b="1" dirty="0" smtClean="0"/>
              <a:t> </a:t>
            </a:r>
            <a:r>
              <a:rPr lang="sk-SK" b="1" dirty="0" err="1" smtClean="0"/>
              <a:t>akkor</a:t>
            </a:r>
            <a:r>
              <a:rPr lang="sk-SK" b="1" dirty="0" smtClean="0"/>
              <a:t> </a:t>
            </a:r>
            <a:r>
              <a:rPr lang="sk-SK" b="1" dirty="0" err="1" smtClean="0"/>
              <a:t>végzünk</a:t>
            </a:r>
            <a:r>
              <a:rPr lang="sk-SK" b="1" dirty="0" smtClean="0"/>
              <a:t>, </a:t>
            </a:r>
            <a:r>
              <a:rPr lang="sk-SK" b="1" dirty="0" err="1" smtClean="0"/>
              <a:t>amikor</a:t>
            </a:r>
            <a:r>
              <a:rPr lang="sk-SK" b="1" dirty="0" smtClean="0"/>
              <a:t> 100g </a:t>
            </a:r>
            <a:r>
              <a:rPr lang="sk-SK" b="1" dirty="0" err="1" smtClean="0"/>
              <a:t>tömegű</a:t>
            </a:r>
            <a:r>
              <a:rPr lang="sk-SK" b="1" dirty="0" smtClean="0"/>
              <a:t> </a:t>
            </a:r>
            <a:r>
              <a:rPr lang="sk-SK" b="1" dirty="0" err="1" smtClean="0"/>
              <a:t>testet</a:t>
            </a:r>
            <a:r>
              <a:rPr lang="sk-SK" b="1" dirty="0" smtClean="0"/>
              <a:t> 1 m </a:t>
            </a:r>
            <a:r>
              <a:rPr lang="sk-SK" b="1" dirty="0" err="1" smtClean="0"/>
              <a:t>magasba</a:t>
            </a:r>
            <a:r>
              <a:rPr lang="sk-SK" b="1" dirty="0" smtClean="0"/>
              <a:t> </a:t>
            </a:r>
            <a:r>
              <a:rPr lang="sk-SK" b="1" dirty="0" err="1" smtClean="0"/>
              <a:t>emelünk</a:t>
            </a:r>
            <a:r>
              <a:rPr lang="sk-SK" b="1" dirty="0" smtClean="0"/>
              <a:t>. </a:t>
            </a: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r>
              <a:rPr lang="sk-SK" b="1" dirty="0" err="1" smtClean="0"/>
              <a:t>Amikor</a:t>
            </a:r>
            <a:r>
              <a:rPr lang="sk-SK" b="1" dirty="0" smtClean="0"/>
              <a:t> 1 ml </a:t>
            </a:r>
            <a:r>
              <a:rPr lang="sk-SK" b="1" dirty="0" err="1" smtClean="0"/>
              <a:t>vizet</a:t>
            </a:r>
            <a:r>
              <a:rPr lang="sk-SK" b="1" dirty="0" smtClean="0"/>
              <a:t> 1º C-kal </a:t>
            </a:r>
            <a:r>
              <a:rPr lang="sk-SK" b="1" dirty="0" err="1" smtClean="0"/>
              <a:t>felmelegítünk</a:t>
            </a:r>
            <a:r>
              <a:rPr lang="sk-SK" b="1" dirty="0" smtClean="0"/>
              <a:t>, </a:t>
            </a:r>
            <a:r>
              <a:rPr lang="sk-SK" b="1" dirty="0" err="1" smtClean="0"/>
              <a:t>közben</a:t>
            </a:r>
            <a:r>
              <a:rPr lang="sk-SK" b="1" dirty="0" smtClean="0"/>
              <a:t> a  víz 4,2J </a:t>
            </a:r>
            <a:r>
              <a:rPr lang="sk-SK" b="1" dirty="0" err="1" smtClean="0"/>
              <a:t>főt</a:t>
            </a:r>
            <a:r>
              <a:rPr lang="sk-SK" b="1" dirty="0" smtClean="0"/>
              <a:t> </a:t>
            </a:r>
            <a:r>
              <a:rPr lang="sk-SK" b="1" dirty="0" err="1" smtClean="0"/>
              <a:t>vesz</a:t>
            </a:r>
            <a:r>
              <a:rPr lang="sk-SK" b="1" dirty="0" smtClean="0"/>
              <a:t> </a:t>
            </a:r>
            <a:r>
              <a:rPr lang="sk-SK" b="1" dirty="0" err="1" smtClean="0"/>
              <a:t>fel</a:t>
            </a:r>
            <a:r>
              <a:rPr lang="sk-SK" b="1" dirty="0" smtClean="0"/>
              <a:t>. </a:t>
            </a:r>
          </a:p>
          <a:p>
            <a:endParaRPr lang="sk-SK" b="1" dirty="0" smtClean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3834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Holyan</a:t>
            </a:r>
            <a:r>
              <a:rPr lang="sk-SK" b="1" dirty="0" smtClean="0"/>
              <a:t> </a:t>
            </a:r>
            <a:r>
              <a:rPr lang="sk-SK" b="1" dirty="0" err="1" smtClean="0"/>
              <a:t>keletkeznek</a:t>
            </a:r>
            <a:r>
              <a:rPr lang="sk-SK" b="1" dirty="0" smtClean="0"/>
              <a:t> a </a:t>
            </a:r>
            <a:r>
              <a:rPr lang="sk-SK" b="1" dirty="0" err="1" smtClean="0"/>
              <a:t>fosszilis</a:t>
            </a:r>
            <a:r>
              <a:rPr lang="sk-SK" b="1" dirty="0" smtClean="0"/>
              <a:t> </a:t>
            </a:r>
            <a:r>
              <a:rPr lang="sk-SK" b="1" dirty="0" err="1" smtClean="0"/>
              <a:t>fűtőanyagok</a:t>
            </a:r>
            <a:r>
              <a:rPr lang="sk-SK" b="1" dirty="0" smtClean="0"/>
              <a:t>- a </a:t>
            </a:r>
            <a:r>
              <a:rPr lang="sk-SK" b="1" dirty="0" err="1" smtClean="0"/>
              <a:t>szén</a:t>
            </a:r>
            <a:r>
              <a:rPr lang="sk-SK" b="1" dirty="0" smtClean="0"/>
              <a:t>, a </a:t>
            </a:r>
            <a:r>
              <a:rPr lang="sk-SK" b="1" dirty="0" err="1" smtClean="0"/>
              <a:t>kőolaj</a:t>
            </a:r>
            <a:r>
              <a:rPr lang="sk-SK" b="1" dirty="0" smtClean="0"/>
              <a:t>, a </a:t>
            </a:r>
            <a:r>
              <a:rPr lang="sk-SK" b="1" dirty="0" err="1" smtClean="0"/>
              <a:t>földgáz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8613" y="1956816"/>
            <a:ext cx="10763059" cy="4242815"/>
          </a:xfrm>
        </p:spPr>
        <p:txBody>
          <a:bodyPr>
            <a:normAutofit fontScale="92500"/>
          </a:bodyPr>
          <a:lstStyle/>
          <a:p>
            <a:r>
              <a:rPr lang="sk-SK" b="1" dirty="0" err="1" smtClean="0"/>
              <a:t>Néhány</a:t>
            </a:r>
            <a:r>
              <a:rPr lang="sk-SK" b="1" dirty="0" smtClean="0"/>
              <a:t> </a:t>
            </a:r>
            <a:r>
              <a:rPr lang="sk-SK" b="1" dirty="0" err="1" smtClean="0"/>
              <a:t>millió</a:t>
            </a:r>
            <a:r>
              <a:rPr lang="sk-SK" b="1" dirty="0" smtClean="0"/>
              <a:t> </a:t>
            </a:r>
            <a:r>
              <a:rPr lang="sk-SK" b="1" dirty="0" err="1" smtClean="0"/>
              <a:t>év</a:t>
            </a:r>
            <a:r>
              <a:rPr lang="sk-SK" b="1" dirty="0" smtClean="0"/>
              <a:t> </a:t>
            </a:r>
            <a:r>
              <a:rPr lang="sk-SK" b="1" dirty="0" err="1" smtClean="0"/>
              <a:t>alatt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elhalt</a:t>
            </a:r>
            <a:r>
              <a:rPr lang="sk-SK" b="1" dirty="0" smtClean="0"/>
              <a:t> </a:t>
            </a:r>
            <a:r>
              <a:rPr lang="sk-SK" b="1" dirty="0" err="1" smtClean="0"/>
              <a:t>növények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állatok</a:t>
            </a:r>
            <a:r>
              <a:rPr lang="sk-SK" b="1" dirty="0" smtClean="0"/>
              <a:t> </a:t>
            </a:r>
            <a:r>
              <a:rPr lang="sk-SK" b="1" dirty="0" err="1" smtClean="0"/>
              <a:t>speciális</a:t>
            </a:r>
            <a:r>
              <a:rPr lang="sk-SK" b="1" dirty="0" smtClean="0"/>
              <a:t> </a:t>
            </a:r>
            <a:r>
              <a:rPr lang="sk-SK" b="1" dirty="0" err="1" smtClean="0"/>
              <a:t>körülmények</a:t>
            </a:r>
            <a:r>
              <a:rPr lang="sk-SK" b="1" dirty="0" smtClean="0"/>
              <a:t> </a:t>
            </a:r>
            <a:r>
              <a:rPr lang="sk-SK" b="1" dirty="0" err="1" smtClean="0"/>
              <a:t>között</a:t>
            </a:r>
            <a:r>
              <a:rPr lang="sk-SK" b="1" dirty="0" smtClean="0"/>
              <a:t> </a:t>
            </a:r>
            <a:r>
              <a:rPr lang="sk-SK" b="1" dirty="0" err="1" smtClean="0"/>
              <a:t>fosszilis</a:t>
            </a:r>
            <a:r>
              <a:rPr lang="sk-SK" b="1" dirty="0" smtClean="0"/>
              <a:t> </a:t>
            </a:r>
            <a:r>
              <a:rPr lang="sk-SK" b="1" dirty="0" err="1" smtClean="0"/>
              <a:t>fűtőanyaggá</a:t>
            </a:r>
            <a:r>
              <a:rPr lang="sk-SK" b="1" dirty="0" smtClean="0"/>
              <a:t> </a:t>
            </a:r>
            <a:r>
              <a:rPr lang="sk-SK" b="1" dirty="0" err="1" smtClean="0"/>
              <a:t>alakultak</a:t>
            </a:r>
            <a:r>
              <a:rPr lang="sk-SK" b="1" dirty="0" smtClean="0"/>
              <a:t> </a:t>
            </a:r>
            <a:r>
              <a:rPr lang="sk-SK" b="1" dirty="0" err="1" smtClean="0"/>
              <a:t>át</a:t>
            </a:r>
            <a:r>
              <a:rPr lang="sk-SK" b="1" dirty="0" smtClean="0"/>
              <a:t>. </a:t>
            </a: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r>
              <a:rPr lang="sk-SK" b="1" dirty="0" smtClean="0"/>
              <a:t>A </a:t>
            </a:r>
            <a:r>
              <a:rPr lang="sk-SK" b="1" dirty="0" err="1" smtClean="0"/>
              <a:t>szén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 </a:t>
            </a:r>
            <a:r>
              <a:rPr lang="sk-SK" b="1" dirty="0" err="1" smtClean="0"/>
              <a:t>ősidők</a:t>
            </a:r>
            <a:r>
              <a:rPr lang="sk-SK" b="1" dirty="0" smtClean="0"/>
              <a:t> </a:t>
            </a:r>
            <a:r>
              <a:rPr lang="sk-SK" b="1" dirty="0" err="1" smtClean="0"/>
              <a:t>mocsarába</a:t>
            </a:r>
            <a:r>
              <a:rPr lang="sk-SK" b="1" dirty="0" smtClean="0"/>
              <a:t> </a:t>
            </a:r>
            <a:r>
              <a:rPr lang="sk-SK" b="1" dirty="0" err="1" smtClean="0"/>
              <a:t>dőlt</a:t>
            </a:r>
            <a:r>
              <a:rPr lang="sk-SK" b="1" dirty="0" smtClean="0"/>
              <a:t> </a:t>
            </a:r>
            <a:r>
              <a:rPr lang="sk-SK" b="1" dirty="0" err="1" smtClean="0"/>
              <a:t>elhalt</a:t>
            </a:r>
            <a:r>
              <a:rPr lang="sk-SK" b="1" dirty="0" smtClean="0"/>
              <a:t> </a:t>
            </a:r>
            <a:r>
              <a:rPr lang="sk-SK" b="1" dirty="0" err="1" smtClean="0"/>
              <a:t>fás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</a:t>
            </a:r>
            <a:r>
              <a:rPr lang="sk-SK" b="1" dirty="0" err="1" smtClean="0"/>
              <a:t>lágyszárú</a:t>
            </a:r>
            <a:r>
              <a:rPr lang="sk-SK" b="1" dirty="0" smtClean="0"/>
              <a:t> </a:t>
            </a:r>
            <a:r>
              <a:rPr lang="sk-SK" b="1" dirty="0" err="1" smtClean="0"/>
              <a:t>növényekből</a:t>
            </a:r>
            <a:r>
              <a:rPr lang="sk-SK" b="1" dirty="0" smtClean="0"/>
              <a:t> </a:t>
            </a:r>
            <a:r>
              <a:rPr lang="sk-SK" b="1" dirty="0" err="1" smtClean="0"/>
              <a:t>keletkezett</a:t>
            </a:r>
            <a:r>
              <a:rPr lang="sk-SK" b="1" dirty="0" smtClean="0"/>
              <a:t>, </a:t>
            </a:r>
            <a:r>
              <a:rPr lang="sk-SK" b="1" dirty="0" err="1" smtClean="0"/>
              <a:t>amelyeket</a:t>
            </a:r>
            <a:r>
              <a:rPr lang="sk-SK" b="1" dirty="0" smtClean="0"/>
              <a:t>  </a:t>
            </a:r>
            <a:r>
              <a:rPr lang="sk-SK" b="1" dirty="0" err="1" smtClean="0"/>
              <a:t>befedett</a:t>
            </a:r>
            <a:r>
              <a:rPr lang="sk-SK" b="1" dirty="0" smtClean="0"/>
              <a:t>  a </a:t>
            </a:r>
            <a:r>
              <a:rPr lang="sk-SK" b="1" dirty="0" err="1" smtClean="0"/>
              <a:t>homokos</a:t>
            </a:r>
            <a:r>
              <a:rPr lang="sk-SK" b="1" dirty="0" smtClean="0"/>
              <a:t>, </a:t>
            </a:r>
            <a:r>
              <a:rPr lang="sk-SK" b="1" dirty="0" err="1" smtClean="0"/>
              <a:t>agyagos</a:t>
            </a:r>
            <a:r>
              <a:rPr lang="sk-SK" b="1" dirty="0" smtClean="0"/>
              <a:t> </a:t>
            </a:r>
            <a:r>
              <a:rPr lang="sk-SK" b="1" dirty="0" err="1" smtClean="0"/>
              <a:t>üledék</a:t>
            </a:r>
            <a:r>
              <a:rPr lang="sk-SK" b="1" dirty="0" smtClean="0"/>
              <a:t>  </a:t>
            </a:r>
            <a:r>
              <a:rPr lang="sk-SK" b="1" dirty="0" err="1" smtClean="0"/>
              <a:t>elzárva</a:t>
            </a:r>
            <a:r>
              <a:rPr lang="sk-SK" b="1" dirty="0" smtClean="0"/>
              <a:t> a </a:t>
            </a:r>
            <a:r>
              <a:rPr lang="sk-SK" b="1" dirty="0" err="1" smtClean="0"/>
              <a:t>levegő</a:t>
            </a:r>
            <a:r>
              <a:rPr lang="sk-SK" b="1" dirty="0" smtClean="0"/>
              <a:t> </a:t>
            </a:r>
            <a:r>
              <a:rPr lang="sk-SK" b="1" dirty="0" err="1" smtClean="0"/>
              <a:t>útját</a:t>
            </a:r>
            <a:r>
              <a:rPr lang="sk-SK" b="1" dirty="0" smtClean="0"/>
              <a:t>. </a:t>
            </a:r>
            <a:r>
              <a:rPr lang="sk-SK" b="1" dirty="0" err="1" smtClean="0"/>
              <a:t>Így</a:t>
            </a:r>
            <a:r>
              <a:rPr lang="sk-SK" b="1" dirty="0" smtClean="0"/>
              <a:t> a  </a:t>
            </a:r>
            <a:r>
              <a:rPr lang="sk-SK" b="1" dirty="0" err="1" smtClean="0"/>
              <a:t>növények</a:t>
            </a:r>
            <a:r>
              <a:rPr lang="sk-SK" b="1" dirty="0" smtClean="0"/>
              <a:t> </a:t>
            </a:r>
            <a:r>
              <a:rPr lang="sk-SK" b="1" dirty="0" err="1" smtClean="0"/>
              <a:t>nem</a:t>
            </a:r>
            <a:r>
              <a:rPr lang="sk-SK" b="1" dirty="0" smtClean="0"/>
              <a:t> </a:t>
            </a:r>
            <a:r>
              <a:rPr lang="sk-SK" b="1" dirty="0" err="1" smtClean="0"/>
              <a:t>bomlottak</a:t>
            </a:r>
            <a:r>
              <a:rPr lang="sk-SK" b="1" dirty="0" smtClean="0"/>
              <a:t> </a:t>
            </a:r>
            <a:r>
              <a:rPr lang="sk-SK" b="1" dirty="0" err="1" smtClean="0"/>
              <a:t>le</a:t>
            </a:r>
            <a:r>
              <a:rPr lang="sk-SK" b="1" dirty="0" smtClean="0"/>
              <a:t>, </a:t>
            </a:r>
            <a:r>
              <a:rPr lang="sk-SK" b="1" dirty="0" err="1" smtClean="0"/>
              <a:t>hanem</a:t>
            </a:r>
            <a:r>
              <a:rPr lang="sk-SK" b="1" dirty="0" smtClean="0"/>
              <a:t> </a:t>
            </a:r>
            <a:r>
              <a:rPr lang="sk-SK" b="1" dirty="0" err="1" smtClean="0"/>
              <a:t>elszenesedtek</a:t>
            </a:r>
            <a:r>
              <a:rPr lang="sk-SK" b="1" dirty="0" smtClean="0"/>
              <a:t>.</a:t>
            </a:r>
          </a:p>
          <a:p>
            <a:pPr>
              <a:buNone/>
            </a:pPr>
            <a:endParaRPr lang="sk-SK" b="1" dirty="0" smtClean="0"/>
          </a:p>
          <a:p>
            <a:r>
              <a:rPr lang="sk-SK" b="1" dirty="0" smtClean="0"/>
              <a:t>A </a:t>
            </a:r>
            <a:r>
              <a:rPr lang="sk-SK" b="1" dirty="0" err="1" smtClean="0"/>
              <a:t>kőolaj</a:t>
            </a:r>
            <a:r>
              <a:rPr lang="sk-SK" b="1" dirty="0" smtClean="0"/>
              <a:t> </a:t>
            </a:r>
            <a:r>
              <a:rPr lang="sk-SK" b="1" dirty="0" err="1" smtClean="0"/>
              <a:t>apró</a:t>
            </a:r>
            <a:r>
              <a:rPr lang="sk-SK" b="1" dirty="0" smtClean="0"/>
              <a:t> </a:t>
            </a:r>
            <a:r>
              <a:rPr lang="sk-SK" b="1" dirty="0" err="1" smtClean="0"/>
              <a:t>tengeri</a:t>
            </a:r>
            <a:r>
              <a:rPr lang="sk-SK" b="1" dirty="0" smtClean="0"/>
              <a:t> </a:t>
            </a:r>
            <a:r>
              <a:rPr lang="sk-SK" b="1" dirty="0" err="1" smtClean="0"/>
              <a:t>élőlények</a:t>
            </a:r>
            <a:r>
              <a:rPr lang="sk-SK" b="1" dirty="0" smtClean="0"/>
              <a:t> </a:t>
            </a:r>
            <a:r>
              <a:rPr lang="sk-SK" b="1" dirty="0" err="1" smtClean="0"/>
              <a:t>maradványaiból</a:t>
            </a:r>
            <a:r>
              <a:rPr lang="sk-SK" b="1" dirty="0" smtClean="0"/>
              <a:t> a </a:t>
            </a:r>
            <a:r>
              <a:rPr lang="sk-SK" b="1" dirty="0" err="1" smtClean="0"/>
              <a:t>tengerek</a:t>
            </a:r>
            <a:r>
              <a:rPr lang="sk-SK" b="1" dirty="0" smtClean="0"/>
              <a:t> </a:t>
            </a:r>
            <a:r>
              <a:rPr lang="sk-SK" b="1" dirty="0" err="1" smtClean="0"/>
              <a:t>alján</a:t>
            </a:r>
            <a:r>
              <a:rPr lang="sk-SK" b="1" dirty="0" smtClean="0"/>
              <a:t> </a:t>
            </a:r>
            <a:r>
              <a:rPr lang="sk-SK" b="1" dirty="0" err="1" smtClean="0"/>
              <a:t>keletkezett</a:t>
            </a:r>
            <a:r>
              <a:rPr lang="sk-SK" b="1" dirty="0" smtClean="0"/>
              <a:t>. A </a:t>
            </a:r>
            <a:r>
              <a:rPr lang="sk-SK" b="1" dirty="0" err="1" smtClean="0"/>
              <a:t>földkéregből</a:t>
            </a:r>
            <a:r>
              <a:rPr lang="sk-SK" b="1" dirty="0" smtClean="0"/>
              <a:t> </a:t>
            </a:r>
            <a:r>
              <a:rPr lang="sk-SK" b="1" dirty="0" err="1" smtClean="0"/>
              <a:t>fúrással</a:t>
            </a:r>
            <a:r>
              <a:rPr lang="sk-SK" b="1" dirty="0" smtClean="0"/>
              <a:t> </a:t>
            </a:r>
            <a:r>
              <a:rPr lang="sk-SK" b="1" dirty="0" err="1" smtClean="0"/>
              <a:t>termelik</a:t>
            </a:r>
            <a:r>
              <a:rPr lang="sk-SK" b="1" dirty="0" smtClean="0"/>
              <a:t> </a:t>
            </a:r>
            <a:r>
              <a:rPr lang="sk-SK" b="1" dirty="0" err="1" smtClean="0"/>
              <a:t>ki</a:t>
            </a:r>
            <a:r>
              <a:rPr lang="sk-SK" b="1" dirty="0" smtClean="0"/>
              <a:t>.</a:t>
            </a:r>
          </a:p>
          <a:p>
            <a:pPr>
              <a:buNone/>
            </a:pPr>
            <a:endParaRPr lang="sk-SK" b="1" dirty="0" smtClean="0"/>
          </a:p>
          <a:p>
            <a:r>
              <a:rPr lang="hu-HU" b="1" dirty="0" smtClean="0"/>
              <a:t>A földgáz a  </a:t>
            </a:r>
            <a:r>
              <a:rPr lang="hu-HU" b="1" dirty="0"/>
              <a:t>föld alatt és a tengerek mélyén lebomlott növényi és állati </a:t>
            </a:r>
            <a:r>
              <a:rPr lang="hu-HU" b="1" dirty="0" smtClean="0"/>
              <a:t>maradványok </a:t>
            </a:r>
            <a:r>
              <a:rPr lang="hu-HU" b="1" dirty="0"/>
              <a:t>termékeként keletkezett, évmilliók során. A fölgáz színtelen, természetes állapotban szagtalan, a levegőnél könnyebb gáz. Gyúlékony, és elégetésével jelentős mennyiségű energiát </a:t>
            </a:r>
            <a:r>
              <a:rPr lang="hu-HU" b="1" dirty="0" smtClean="0"/>
              <a:t>nyerünk.</a:t>
            </a:r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418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 </a:t>
            </a:r>
            <a:r>
              <a:rPr lang="sk-SK" b="1" dirty="0" err="1" smtClean="0"/>
              <a:t>szén</a:t>
            </a:r>
            <a:r>
              <a:rPr lang="sk-SK" b="1" dirty="0" smtClean="0"/>
              <a:t> </a:t>
            </a:r>
            <a:r>
              <a:rPr lang="sk-SK" b="1" dirty="0" err="1" smtClean="0"/>
              <a:t>képződése</a:t>
            </a:r>
            <a:endParaRPr lang="sk-SK" b="1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9709680" cy="49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3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93079"/>
            <a:ext cx="9509654" cy="6664921"/>
          </a:xfrm>
        </p:spPr>
      </p:pic>
    </p:spTree>
    <p:extLst>
      <p:ext uri="{BB962C8B-B14F-4D97-AF65-F5344CB8AC3E}">
        <p14:creationId xmlns:p14="http://schemas.microsoft.com/office/powerpoint/2010/main" xmlns="" val="22870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élelmiszerek</a:t>
            </a:r>
            <a:r>
              <a:rPr lang="sk-SK" b="1" dirty="0" smtClean="0"/>
              <a:t> </a:t>
            </a:r>
            <a:r>
              <a:rPr lang="sk-SK" b="1" dirty="0" err="1" smtClean="0"/>
              <a:t>energiaértéke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9902" y="1374205"/>
            <a:ext cx="9198186" cy="3880773"/>
          </a:xfrm>
        </p:spPr>
        <p:txBody>
          <a:bodyPr/>
          <a:lstStyle/>
          <a:p>
            <a:r>
              <a:rPr lang="sk-SK" b="1" dirty="0" err="1" smtClean="0"/>
              <a:t>Tápanyagok</a:t>
            </a:r>
            <a:r>
              <a:rPr lang="sk-SK" b="1" dirty="0" smtClean="0"/>
              <a:t>, </a:t>
            </a:r>
            <a:r>
              <a:rPr lang="sk-SK" b="1" dirty="0" err="1" smtClean="0"/>
              <a:t>szénhidrátok</a:t>
            </a:r>
            <a:r>
              <a:rPr lang="sk-SK" b="1" dirty="0" smtClean="0"/>
              <a:t>, </a:t>
            </a:r>
            <a:r>
              <a:rPr lang="sk-SK" b="1" dirty="0" err="1" smtClean="0"/>
              <a:t>fehérjék</a:t>
            </a:r>
            <a:r>
              <a:rPr lang="sk-SK" b="1" dirty="0" smtClean="0"/>
              <a:t>, </a:t>
            </a:r>
            <a:r>
              <a:rPr lang="sk-SK" b="1" dirty="0" err="1" smtClean="0"/>
              <a:t>zsírok</a:t>
            </a:r>
            <a:r>
              <a:rPr lang="sk-SK" b="1" dirty="0" smtClean="0"/>
              <a:t>, </a:t>
            </a:r>
            <a:r>
              <a:rPr lang="sk-SK" b="1" dirty="0" err="1" smtClean="0"/>
              <a:t>amelyek</a:t>
            </a:r>
            <a:r>
              <a:rPr lang="sk-SK" b="1" dirty="0" smtClean="0"/>
              <a:t> </a:t>
            </a:r>
            <a:r>
              <a:rPr lang="sk-SK" b="1" dirty="0" err="1" smtClean="0"/>
              <a:t>energiát</a:t>
            </a:r>
            <a:r>
              <a:rPr lang="sk-SK" b="1" dirty="0" smtClean="0"/>
              <a:t> </a:t>
            </a:r>
            <a:r>
              <a:rPr lang="sk-SK" b="1" dirty="0" err="1" smtClean="0"/>
              <a:t>szolgáltatnak</a:t>
            </a:r>
            <a:r>
              <a:rPr lang="sk-SK" b="1" dirty="0" smtClean="0"/>
              <a:t>, </a:t>
            </a:r>
            <a:r>
              <a:rPr lang="sk-SK" b="1" dirty="0" err="1" smtClean="0"/>
              <a:t>valamint</a:t>
            </a:r>
            <a:r>
              <a:rPr lang="sk-SK" b="1" dirty="0" smtClean="0"/>
              <a:t> a </a:t>
            </a:r>
            <a:r>
              <a:rPr lang="sk-SK" b="1" dirty="0" err="1" smtClean="0"/>
              <a:t>vitaminok</a:t>
            </a:r>
            <a:r>
              <a:rPr lang="sk-SK" b="1" dirty="0" smtClean="0"/>
              <a:t>, </a:t>
            </a:r>
            <a:r>
              <a:rPr lang="sk-SK" b="1" dirty="0" err="1" smtClean="0"/>
              <a:t>ásványi</a:t>
            </a:r>
            <a:r>
              <a:rPr lang="sk-SK" b="1" dirty="0" smtClean="0"/>
              <a:t> </a:t>
            </a:r>
            <a:r>
              <a:rPr lang="sk-SK" b="1" dirty="0" err="1" smtClean="0"/>
              <a:t>anyagok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a víz, </a:t>
            </a:r>
            <a:r>
              <a:rPr lang="sk-SK" b="1" dirty="0" err="1" smtClean="0"/>
              <a:t>amelyek</a:t>
            </a:r>
            <a:r>
              <a:rPr lang="sk-SK" b="1" dirty="0" smtClean="0"/>
              <a:t> </a:t>
            </a:r>
            <a:r>
              <a:rPr lang="sk-SK" b="1" dirty="0" err="1" smtClean="0"/>
              <a:t>energiát</a:t>
            </a:r>
            <a:r>
              <a:rPr lang="sk-SK" b="1" dirty="0" smtClean="0"/>
              <a:t> </a:t>
            </a:r>
            <a:r>
              <a:rPr lang="sk-SK" b="1" dirty="0" err="1" smtClean="0"/>
              <a:t>ugyan</a:t>
            </a:r>
            <a:r>
              <a:rPr lang="sk-SK" b="1" dirty="0" smtClean="0"/>
              <a:t> </a:t>
            </a:r>
            <a:r>
              <a:rPr lang="sk-SK" b="1" dirty="0" err="1" smtClean="0"/>
              <a:t>nem</a:t>
            </a:r>
            <a:r>
              <a:rPr lang="sk-SK" b="1" dirty="0" smtClean="0"/>
              <a:t> </a:t>
            </a:r>
            <a:r>
              <a:rPr lang="sk-SK" b="1" dirty="0" err="1" smtClean="0"/>
              <a:t>adnak</a:t>
            </a:r>
            <a:r>
              <a:rPr lang="sk-SK" b="1" dirty="0" smtClean="0"/>
              <a:t>, a </a:t>
            </a:r>
            <a:r>
              <a:rPr lang="sk-SK" b="1" dirty="0" err="1" smtClean="0"/>
              <a:t>szervezet</a:t>
            </a:r>
            <a:r>
              <a:rPr lang="sk-SK" b="1" dirty="0" smtClean="0"/>
              <a:t> </a:t>
            </a:r>
            <a:r>
              <a:rPr lang="sk-SK" b="1" dirty="0" err="1" smtClean="0"/>
              <a:t>működéséhez</a:t>
            </a:r>
            <a:r>
              <a:rPr lang="sk-SK" b="1" dirty="0" smtClean="0"/>
              <a:t> </a:t>
            </a:r>
            <a:r>
              <a:rPr lang="sk-SK" b="1" dirty="0" err="1" smtClean="0"/>
              <a:t>mégis</a:t>
            </a:r>
            <a:r>
              <a:rPr lang="sk-SK" b="1" dirty="0" smtClean="0"/>
              <a:t> </a:t>
            </a:r>
            <a:r>
              <a:rPr lang="sk-SK" b="1" dirty="0" err="1" smtClean="0"/>
              <a:t>nélkülözhetetlenek</a:t>
            </a:r>
            <a:r>
              <a:rPr lang="sk-SK" b="1" dirty="0" smtClean="0"/>
              <a:t>. </a:t>
            </a:r>
            <a:endParaRPr lang="sk-SK" b="1" dirty="0" smtClean="0"/>
          </a:p>
          <a:p>
            <a:endParaRPr lang="sk-SK" b="1" dirty="0" smtClean="0"/>
          </a:p>
          <a:p>
            <a:r>
              <a:rPr lang="sk-SK" b="1" dirty="0" smtClean="0"/>
              <a:t>A </a:t>
            </a:r>
            <a:r>
              <a:rPr lang="sk-SK" b="1" dirty="0" err="1"/>
              <a:t>t</a:t>
            </a:r>
            <a:r>
              <a:rPr lang="sk-SK" b="1" dirty="0" err="1" smtClean="0"/>
              <a:t>ápérték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energiaértékből</a:t>
            </a:r>
            <a:r>
              <a:rPr lang="sk-SK" b="1" dirty="0" smtClean="0"/>
              <a:t> </a:t>
            </a:r>
            <a:r>
              <a:rPr lang="sk-SK" b="1" dirty="0" err="1" smtClean="0"/>
              <a:t>és</a:t>
            </a:r>
            <a:r>
              <a:rPr lang="sk-SK" b="1" dirty="0" smtClean="0"/>
              <a:t> a </a:t>
            </a:r>
            <a:r>
              <a:rPr lang="sk-SK" b="1" dirty="0" err="1" smtClean="0"/>
              <a:t>biológiai</a:t>
            </a:r>
            <a:r>
              <a:rPr lang="sk-SK" b="1" dirty="0" smtClean="0"/>
              <a:t> </a:t>
            </a:r>
            <a:r>
              <a:rPr lang="sk-SK" b="1" dirty="0" err="1" smtClean="0"/>
              <a:t>értékből</a:t>
            </a:r>
            <a:r>
              <a:rPr lang="sk-SK" b="1" dirty="0" smtClean="0"/>
              <a:t> </a:t>
            </a:r>
            <a:r>
              <a:rPr lang="sk-SK" b="1" dirty="0" err="1" smtClean="0"/>
              <a:t>tevődik</a:t>
            </a:r>
            <a:r>
              <a:rPr lang="sk-SK" b="1" dirty="0" smtClean="0"/>
              <a:t> </a:t>
            </a:r>
            <a:r>
              <a:rPr lang="sk-SK" b="1" dirty="0" err="1" smtClean="0"/>
              <a:t>össze</a:t>
            </a:r>
            <a:r>
              <a:rPr lang="sk-SK" b="1" dirty="0" smtClean="0"/>
              <a:t>. </a:t>
            </a: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r>
              <a:rPr lang="sk-SK" b="1" dirty="0" smtClean="0"/>
              <a:t>A kalória </a:t>
            </a:r>
            <a:r>
              <a:rPr lang="sk-SK" b="1" dirty="0" err="1" smtClean="0"/>
              <a:t>hivatalos</a:t>
            </a:r>
            <a:r>
              <a:rPr lang="sk-SK" b="1" dirty="0" smtClean="0"/>
              <a:t> </a:t>
            </a:r>
            <a:r>
              <a:rPr lang="sk-SK" b="1" dirty="0" err="1" smtClean="0"/>
              <a:t>nemzetközi</a:t>
            </a:r>
            <a:r>
              <a:rPr lang="sk-SK" b="1" dirty="0" smtClean="0"/>
              <a:t> </a:t>
            </a:r>
            <a:r>
              <a:rPr lang="sk-SK" b="1" dirty="0" err="1" smtClean="0"/>
              <a:t>egysége</a:t>
            </a:r>
            <a:r>
              <a:rPr lang="sk-SK" b="1" dirty="0" smtClean="0"/>
              <a:t> a joule (J) </a:t>
            </a:r>
            <a:r>
              <a:rPr lang="sk-SK" b="1" dirty="0" err="1" smtClean="0"/>
              <a:t>illetve</a:t>
            </a:r>
            <a:r>
              <a:rPr lang="sk-SK" b="1" dirty="0" smtClean="0"/>
              <a:t> a </a:t>
            </a:r>
            <a:r>
              <a:rPr lang="sk-SK" b="1" dirty="0" err="1" smtClean="0"/>
              <a:t>kiloJoule</a:t>
            </a:r>
            <a:r>
              <a:rPr lang="sk-SK" b="1" dirty="0" smtClean="0"/>
              <a:t> (</a:t>
            </a:r>
            <a:r>
              <a:rPr lang="sk-SK" b="1" dirty="0" err="1" smtClean="0"/>
              <a:t>kJ</a:t>
            </a:r>
            <a:r>
              <a:rPr lang="sk-SK" b="1" dirty="0" smtClean="0"/>
              <a:t>).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8369" y="3949278"/>
            <a:ext cx="4774805" cy="275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92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472" y="609600"/>
            <a:ext cx="10991088" cy="880872"/>
          </a:xfrm>
        </p:spPr>
        <p:txBody>
          <a:bodyPr/>
          <a:lstStyle/>
          <a:p>
            <a:r>
              <a:rPr lang="sk-SK" b="1" dirty="0" err="1" smtClean="0"/>
              <a:t>Mit</a:t>
            </a:r>
            <a:r>
              <a:rPr lang="sk-SK" b="1" dirty="0" smtClean="0"/>
              <a:t> </a:t>
            </a:r>
            <a:r>
              <a:rPr lang="sk-SK" b="1" dirty="0" err="1" smtClean="0"/>
              <a:t>tekintünk</a:t>
            </a:r>
            <a:r>
              <a:rPr lang="sk-SK" b="1" dirty="0" smtClean="0"/>
              <a:t> </a:t>
            </a:r>
            <a:r>
              <a:rPr lang="sk-SK" b="1" dirty="0" err="1" smtClean="0"/>
              <a:t>hagyományos</a:t>
            </a:r>
            <a:r>
              <a:rPr lang="sk-SK" b="1" dirty="0" smtClean="0"/>
              <a:t> </a:t>
            </a:r>
            <a:r>
              <a:rPr lang="sk-SK" b="1" dirty="0" err="1" smtClean="0"/>
              <a:t>energiaforrásoknak</a:t>
            </a:r>
            <a:r>
              <a:rPr lang="sk-SK" b="1" dirty="0" smtClean="0"/>
              <a:t>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3910" y="1910011"/>
            <a:ext cx="10258890" cy="3546135"/>
          </a:xfrm>
        </p:spPr>
        <p:txBody>
          <a:bodyPr>
            <a:normAutofit/>
          </a:bodyPr>
          <a:lstStyle/>
          <a:p>
            <a:r>
              <a:rPr lang="sk-SK" sz="2400" b="1" dirty="0" smtClean="0"/>
              <a:t>A </a:t>
            </a:r>
            <a:r>
              <a:rPr lang="sk-SK" sz="2400" b="1" dirty="0" err="1" smtClean="0"/>
              <a:t>hagyományos</a:t>
            </a:r>
            <a:r>
              <a:rPr lang="sk-SK" sz="2400" b="1" dirty="0" smtClean="0"/>
              <a:t> energiaforrások – a </a:t>
            </a:r>
            <a:r>
              <a:rPr lang="sk-SK" sz="2400" b="1" dirty="0" err="1" smtClean="0"/>
              <a:t>fosszilis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fütőanyagok</a:t>
            </a:r>
            <a:r>
              <a:rPr lang="sk-SK" sz="2400" b="1" dirty="0" smtClean="0"/>
              <a:t>, </a:t>
            </a:r>
            <a:endParaRPr lang="sk-SK" sz="2400" b="1" dirty="0" smtClean="0"/>
          </a:p>
          <a:p>
            <a:pPr>
              <a:buNone/>
            </a:pPr>
            <a:r>
              <a:rPr lang="sk-SK" sz="2400" b="1" dirty="0" smtClean="0"/>
              <a:t> </a:t>
            </a:r>
            <a:r>
              <a:rPr lang="sk-SK" sz="2400" b="1" dirty="0" smtClean="0"/>
              <a:t>   </a:t>
            </a:r>
            <a:r>
              <a:rPr lang="sk-SK" sz="2400" b="1" dirty="0" smtClean="0"/>
              <a:t>a </a:t>
            </a:r>
            <a:r>
              <a:rPr lang="sk-SK" sz="2400" b="1" dirty="0" err="1" smtClean="0"/>
              <a:t>vízenergia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és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az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atomenergia</a:t>
            </a:r>
            <a:r>
              <a:rPr lang="sk-SK" sz="2400" b="1" dirty="0" smtClean="0"/>
              <a:t>. </a:t>
            </a:r>
          </a:p>
          <a:p>
            <a:pPr marL="0" indent="0">
              <a:buNone/>
            </a:pPr>
            <a:endParaRPr lang="sk-SK" sz="2400" b="1" dirty="0" smtClean="0"/>
          </a:p>
          <a:p>
            <a:r>
              <a:rPr lang="sk-SK" sz="2400" b="1" dirty="0" smtClean="0"/>
              <a:t>A </a:t>
            </a:r>
            <a:r>
              <a:rPr lang="sk-SK" sz="2400" b="1" dirty="0" err="1" smtClean="0"/>
              <a:t>fosszilis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fűtőanyagok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nagy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mértékben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szennyezik</a:t>
            </a:r>
            <a:r>
              <a:rPr lang="sk-SK" sz="2400" b="1" dirty="0" smtClean="0"/>
              <a:t> a </a:t>
            </a:r>
            <a:r>
              <a:rPr lang="sk-SK" sz="2400" b="1" dirty="0" err="1" smtClean="0"/>
              <a:t>környezetet</a:t>
            </a:r>
            <a:r>
              <a:rPr lang="sk-SK" sz="2400" b="1" dirty="0" smtClean="0"/>
              <a:t>.</a:t>
            </a:r>
          </a:p>
          <a:p>
            <a:pPr marL="0" indent="0">
              <a:buNone/>
            </a:pPr>
            <a:endParaRPr lang="sk-SK" sz="2400" b="1" dirty="0" smtClean="0"/>
          </a:p>
          <a:p>
            <a:r>
              <a:rPr lang="sk-SK" sz="2400" b="1" dirty="0" err="1" smtClean="0"/>
              <a:t>Az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atomenergia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ökológiai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szempontból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ugyan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tiszta</a:t>
            </a:r>
            <a:r>
              <a:rPr lang="sk-SK" sz="2400" b="1" dirty="0" smtClean="0"/>
              <a:t>, de sok </a:t>
            </a:r>
            <a:r>
              <a:rPr lang="sk-SK" sz="2400" b="1" dirty="0" err="1" smtClean="0"/>
              <a:t>kockázata</a:t>
            </a:r>
            <a:r>
              <a:rPr lang="sk-SK" sz="2400" b="1" dirty="0" smtClean="0"/>
              <a:t> van. </a:t>
            </a:r>
          </a:p>
          <a:p>
            <a:pPr marL="0" indent="0">
              <a:buNone/>
            </a:pP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7783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304" y="609600"/>
            <a:ext cx="11740896" cy="981456"/>
          </a:xfrm>
        </p:spPr>
        <p:txBody>
          <a:bodyPr/>
          <a:lstStyle/>
          <a:p>
            <a:r>
              <a:rPr lang="sk-SK" b="1" dirty="0" err="1"/>
              <a:t>Mit</a:t>
            </a:r>
            <a:r>
              <a:rPr lang="sk-SK" b="1" dirty="0"/>
              <a:t> </a:t>
            </a:r>
            <a:r>
              <a:rPr lang="sk-SK" b="1" dirty="0" err="1"/>
              <a:t>tekintünk</a:t>
            </a:r>
            <a:r>
              <a:rPr lang="sk-SK" b="1" dirty="0"/>
              <a:t> </a:t>
            </a:r>
            <a:r>
              <a:rPr lang="sk-SK" b="1" dirty="0" err="1"/>
              <a:t>nemhagyományos</a:t>
            </a:r>
            <a:r>
              <a:rPr lang="sk-SK" b="1" dirty="0"/>
              <a:t> </a:t>
            </a:r>
            <a:r>
              <a:rPr lang="sk-SK" b="1" dirty="0" err="1"/>
              <a:t>energiaforrásoknak</a:t>
            </a:r>
            <a:r>
              <a:rPr lang="sk-SK" b="1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764793"/>
            <a:ext cx="10176594" cy="4276570"/>
          </a:xfrm>
        </p:spPr>
        <p:txBody>
          <a:bodyPr>
            <a:normAutofit/>
          </a:bodyPr>
          <a:lstStyle/>
          <a:p>
            <a:r>
              <a:rPr lang="sk-SK" sz="2800" b="1" dirty="0"/>
              <a:t>A </a:t>
            </a:r>
            <a:r>
              <a:rPr lang="sk-SK" sz="2800" b="1" dirty="0" err="1"/>
              <a:t>Nap</a:t>
            </a:r>
            <a:r>
              <a:rPr lang="sk-SK" sz="2800" b="1" dirty="0"/>
              <a:t>, a </a:t>
            </a:r>
            <a:r>
              <a:rPr lang="sk-SK" sz="2800" b="1" dirty="0" err="1"/>
              <a:t>szél</a:t>
            </a:r>
            <a:r>
              <a:rPr lang="sk-SK" sz="2800" b="1" dirty="0"/>
              <a:t> </a:t>
            </a:r>
            <a:r>
              <a:rPr lang="sk-SK" sz="2800" b="1" dirty="0" err="1"/>
              <a:t>és</a:t>
            </a:r>
            <a:r>
              <a:rPr lang="sk-SK" sz="2800" b="1" dirty="0"/>
              <a:t> geotermális energia </a:t>
            </a:r>
            <a:r>
              <a:rPr lang="sk-SK" sz="2800" b="1" dirty="0" err="1"/>
              <a:t>hasznosítása</a:t>
            </a:r>
            <a:endParaRPr lang="sk-SK" sz="28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678" y="2556841"/>
            <a:ext cx="5021451" cy="41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09247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</TotalTime>
  <Words>474</Words>
  <Application>Microsoft Office PowerPoint</Application>
  <PresentationFormat>Vlastná</PresentationFormat>
  <Paragraphs>50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Fazeta</vt:lpstr>
      <vt:lpstr>Špeciálna základná škola s VJM, Hviezdoslavova 24, Rimavská Sobota</vt:lpstr>
      <vt:lpstr>A Nap a legfontosabb energiaforrás a Föld számára</vt:lpstr>
      <vt:lpstr>Az energia mértékegysége az 1J (joule)</vt:lpstr>
      <vt:lpstr>Holyan keletkeznek a fosszilis fűtőanyagok- a szén, a kőolaj, a földgáz</vt:lpstr>
      <vt:lpstr>A szén képződése</vt:lpstr>
      <vt:lpstr>Snímka 6</vt:lpstr>
      <vt:lpstr>Az élelmiszerek energiaértéke</vt:lpstr>
      <vt:lpstr>Mit tekintünk hagyományos energiaforrásoknak?</vt:lpstr>
      <vt:lpstr>Mit tekintünk nemhagyományos energiaforrásoknak?</vt:lpstr>
      <vt:lpstr>Energiahordzók – megújuló energiaforrások</vt:lpstr>
      <vt:lpstr>Snímka 11</vt:lpstr>
      <vt:lpstr>Nem megújuló energiaforrások</vt:lpstr>
      <vt:lpstr>Snímka 13</vt:lpstr>
      <vt:lpstr>Az energiamegmaradás törvénye általánosan érvényes,   ezért elvnek nevezzük 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Špeciálna základná škola s VJM, Hviezdoslavova 24, Rimavská Sobota</dc:title>
  <dc:creator>skolka</dc:creator>
  <cp:lastModifiedBy>pc</cp:lastModifiedBy>
  <cp:revision>16</cp:revision>
  <dcterms:created xsi:type="dcterms:W3CDTF">2020-06-03T09:27:49Z</dcterms:created>
  <dcterms:modified xsi:type="dcterms:W3CDTF">2020-06-04T10:50:44Z</dcterms:modified>
</cp:coreProperties>
</file>