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9625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0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3707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7385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873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93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3278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5864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144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1260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085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61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4183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0882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9403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8978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6986-9C2B-4447-A101-F52A3D83857C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EB455C-9201-44FF-A9D7-C7E33446FED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282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495" y="1"/>
            <a:ext cx="939949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5072"/>
          </a:xfrm>
        </p:spPr>
        <p:txBody>
          <a:bodyPr>
            <a:normAutofit fontScale="90000"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Špeciálna základná škola s VJM, Hviezdoslavova 24, </a:t>
            </a:r>
            <a:r>
              <a:rPr lang="sk-SK" sz="2400" b="1" dirty="0" smtClean="0">
                <a:solidFill>
                  <a:schemeClr val="bg1"/>
                </a:solidFill>
              </a:rPr>
              <a:t/>
            </a:r>
            <a:br>
              <a:rPr lang="sk-SK" sz="2400" b="1" dirty="0" smtClean="0">
                <a:solidFill>
                  <a:schemeClr val="bg1"/>
                </a:solidFill>
              </a:rPr>
            </a:br>
            <a:r>
              <a:rPr lang="sk-SK" sz="2400" b="1" dirty="0" smtClean="0">
                <a:solidFill>
                  <a:schemeClr val="bg1"/>
                </a:solidFill>
              </a:rPr>
              <a:t>Rimavská </a:t>
            </a:r>
            <a:r>
              <a:rPr lang="sk-SK" sz="2400" b="1" dirty="0" smtClean="0">
                <a:solidFill>
                  <a:schemeClr val="bg1"/>
                </a:solidFill>
              </a:rPr>
              <a:t>Sobota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89797"/>
            <a:ext cx="9144000" cy="392028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k-SK" sz="5400" b="1" dirty="0" err="1" smtClean="0">
                <a:solidFill>
                  <a:schemeClr val="bg1"/>
                </a:solidFill>
              </a:rPr>
              <a:t>Díszfák</a:t>
            </a:r>
            <a:r>
              <a:rPr lang="sk-SK" sz="5400" b="1" dirty="0" smtClean="0">
                <a:solidFill>
                  <a:schemeClr val="bg1"/>
                </a:solidFill>
              </a:rPr>
              <a:t>, </a:t>
            </a:r>
            <a:r>
              <a:rPr lang="sk-SK" sz="5400" b="1" dirty="0" err="1" smtClean="0">
                <a:solidFill>
                  <a:schemeClr val="bg1"/>
                </a:solidFill>
              </a:rPr>
              <a:t>díszcserjék</a:t>
            </a:r>
            <a:r>
              <a:rPr lang="sk-SK" sz="5400" b="1" dirty="0" smtClean="0">
                <a:solidFill>
                  <a:schemeClr val="bg1"/>
                </a:solidFill>
              </a:rPr>
              <a:t> </a:t>
            </a:r>
            <a:r>
              <a:rPr lang="sk-SK" sz="5400" b="1" dirty="0" err="1" smtClean="0">
                <a:solidFill>
                  <a:schemeClr val="bg1"/>
                </a:solidFill>
              </a:rPr>
              <a:t>és</a:t>
            </a:r>
            <a:r>
              <a:rPr lang="sk-SK" sz="5400" b="1" dirty="0" smtClean="0">
                <a:solidFill>
                  <a:schemeClr val="bg1"/>
                </a:solidFill>
              </a:rPr>
              <a:t> </a:t>
            </a:r>
            <a:endParaRPr lang="sk-SK" sz="54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5400" b="1" dirty="0" err="1" smtClean="0">
                <a:solidFill>
                  <a:schemeClr val="bg1"/>
                </a:solidFill>
              </a:rPr>
              <a:t>lágy</a:t>
            </a:r>
            <a:r>
              <a:rPr lang="sk-SK" sz="5400" b="1" dirty="0" smtClean="0">
                <a:solidFill>
                  <a:schemeClr val="bg1"/>
                </a:solidFill>
              </a:rPr>
              <a:t> </a:t>
            </a:r>
            <a:r>
              <a:rPr lang="sk-SK" sz="5400" b="1" dirty="0" err="1" smtClean="0">
                <a:solidFill>
                  <a:schemeClr val="bg1"/>
                </a:solidFill>
              </a:rPr>
              <a:t>szárú</a:t>
            </a:r>
            <a:r>
              <a:rPr lang="sk-SK" sz="5400" b="1" dirty="0" smtClean="0">
                <a:solidFill>
                  <a:schemeClr val="bg1"/>
                </a:solidFill>
              </a:rPr>
              <a:t> </a:t>
            </a:r>
            <a:r>
              <a:rPr lang="sk-SK" sz="5400" b="1" dirty="0" err="1" smtClean="0">
                <a:solidFill>
                  <a:schemeClr val="bg1"/>
                </a:solidFill>
              </a:rPr>
              <a:t>dísznövények</a:t>
            </a:r>
            <a:endParaRPr lang="sk-SK" sz="5400" b="1" dirty="0" smtClean="0">
              <a:solidFill>
                <a:schemeClr val="bg1"/>
              </a:solidFill>
            </a:endParaRPr>
          </a:p>
          <a:p>
            <a:endParaRPr lang="sk-SK" sz="4400" b="1" dirty="0" smtClean="0"/>
          </a:p>
          <a:p>
            <a:endParaRPr lang="sk-SK" sz="4400" b="1" dirty="0"/>
          </a:p>
          <a:p>
            <a:endParaRPr lang="sk-SK" sz="4400" b="1" dirty="0" smtClean="0"/>
          </a:p>
          <a:p>
            <a:pPr algn="r"/>
            <a:endParaRPr lang="sk-SK" b="1" dirty="0" smtClean="0">
              <a:solidFill>
                <a:schemeClr val="bg1"/>
              </a:solidFill>
            </a:endParaRPr>
          </a:p>
          <a:p>
            <a:pPr algn="r"/>
            <a:r>
              <a:rPr lang="sk-SK" b="1" dirty="0" smtClean="0">
                <a:solidFill>
                  <a:schemeClr val="bg1"/>
                </a:solidFill>
              </a:rPr>
              <a:t>Biológia – 7.osztály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29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Aranyeső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411941"/>
            <a:ext cx="8915400" cy="4499281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Nevét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sárga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virágairól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kapta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Vesszői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vázába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téve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kivirágoznak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Az aranyeső 5–7 </a:t>
            </a:r>
            <a:r>
              <a:rPr lang="hu-HU" dirty="0" smtClean="0">
                <a:solidFill>
                  <a:schemeClr val="tx1"/>
                </a:solidFill>
              </a:rPr>
              <a:t>méter  </a:t>
            </a:r>
            <a:r>
              <a:rPr lang="hu-HU" dirty="0">
                <a:solidFill>
                  <a:schemeClr val="tx1"/>
                </a:solidFill>
              </a:rPr>
              <a:t>magas, felálló ágú bokor vagy kis </a:t>
            </a:r>
            <a:r>
              <a:rPr lang="hu-HU" dirty="0" smtClean="0">
                <a:solidFill>
                  <a:schemeClr val="tx1"/>
                </a:solidFill>
              </a:rPr>
              <a:t>fa. </a:t>
            </a:r>
            <a:r>
              <a:rPr lang="hu-HU" dirty="0">
                <a:solidFill>
                  <a:schemeClr val="tx1"/>
                </a:solidFill>
              </a:rPr>
              <a:t>Kérge sima, </a:t>
            </a:r>
            <a:r>
              <a:rPr lang="hu-HU" dirty="0" err="1">
                <a:solidFill>
                  <a:schemeClr val="tx1"/>
                </a:solidFill>
              </a:rPr>
              <a:t>zöldesbarna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r>
              <a:rPr lang="hu-HU" dirty="0">
                <a:solidFill>
                  <a:schemeClr val="tx1"/>
                </a:solidFill>
              </a:rPr>
              <a:t> Virágai </a:t>
            </a:r>
            <a:r>
              <a:rPr lang="hu-HU" dirty="0" smtClean="0">
                <a:solidFill>
                  <a:schemeClr val="tx1"/>
                </a:solidFill>
              </a:rPr>
              <a:t>világossárgák. </a:t>
            </a:r>
            <a:r>
              <a:rPr lang="hu-HU" dirty="0">
                <a:solidFill>
                  <a:schemeClr val="tx1"/>
                </a:solidFill>
              </a:rPr>
              <a:t>A virágzási ideje április–május között van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41" y="2528046"/>
            <a:ext cx="3832412" cy="43866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2931458"/>
            <a:ext cx="3535270" cy="35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59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Rózsa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25588" y="2133600"/>
            <a:ext cx="8479024" cy="3777622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dirty="0" err="1" smtClean="0">
                <a:solidFill>
                  <a:schemeClr val="tx1"/>
                </a:solidFill>
              </a:rPr>
              <a:t>dísznövények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királynője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Több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fajtája</a:t>
            </a:r>
            <a:r>
              <a:rPr lang="sk-SK" dirty="0" smtClean="0">
                <a:solidFill>
                  <a:schemeClr val="tx1"/>
                </a:solidFill>
              </a:rPr>
              <a:t> van, </a:t>
            </a:r>
            <a:r>
              <a:rPr lang="sk-SK" dirty="0" err="1" smtClean="0">
                <a:solidFill>
                  <a:schemeClr val="tx1"/>
                </a:solidFill>
              </a:rPr>
              <a:t>valamennyi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virága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és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illata</a:t>
            </a:r>
            <a:r>
              <a:rPr lang="sk-SK" dirty="0" smtClean="0">
                <a:solidFill>
                  <a:schemeClr val="tx1"/>
                </a:solidFill>
              </a:rPr>
              <a:t> más </a:t>
            </a:r>
            <a:r>
              <a:rPr lang="sk-SK" dirty="0" err="1" smtClean="0">
                <a:solidFill>
                  <a:schemeClr val="tx1"/>
                </a:solidFill>
              </a:rPr>
              <a:t>és</a:t>
            </a:r>
            <a:r>
              <a:rPr lang="sk-SK" dirty="0" smtClean="0">
                <a:solidFill>
                  <a:schemeClr val="tx1"/>
                </a:solidFill>
              </a:rPr>
              <a:t> más.</a:t>
            </a:r>
          </a:p>
          <a:p>
            <a:r>
              <a:rPr lang="hu-HU" dirty="0">
                <a:solidFill>
                  <a:schemeClr val="tx1"/>
                </a:solidFill>
              </a:rPr>
              <a:t>Kb. 200 rózsafajt tart számon a </a:t>
            </a:r>
            <a:r>
              <a:rPr lang="hu-HU" dirty="0" smtClean="0">
                <a:solidFill>
                  <a:schemeClr val="tx1"/>
                </a:solidFill>
              </a:rPr>
              <a:t>tudomány. </a:t>
            </a:r>
            <a:r>
              <a:rPr lang="hu-HU" dirty="0">
                <a:solidFill>
                  <a:schemeClr val="tx1"/>
                </a:solidFill>
              </a:rPr>
              <a:t>A botanikai fajok (nem nemesítettek) hajtásai tüskések, szőrösek vagy ritkán kopaszak; cserje vagy kúszónövény alkatúak. Magasságuk a 2–5 m, a kúszó fajoké 20 m is lehet</a:t>
            </a:r>
            <a:r>
              <a:rPr lang="hu-HU" dirty="0" smtClean="0">
                <a:solidFill>
                  <a:schemeClr val="tx1"/>
                </a:solidFill>
              </a:rPr>
              <a:t>.. 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037" y="4138832"/>
            <a:ext cx="3561164" cy="236954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39835" y="4138832"/>
            <a:ext cx="2634003" cy="26340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953" y="3926541"/>
            <a:ext cx="3859306" cy="284629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3" y="515779"/>
            <a:ext cx="2810435" cy="21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32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831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Díszfák</a:t>
            </a:r>
            <a:r>
              <a:rPr lang="sk-SK" b="1" dirty="0" smtClean="0">
                <a:solidFill>
                  <a:srgbClr val="00B050"/>
                </a:solidFill>
              </a:rPr>
              <a:t>, </a:t>
            </a:r>
            <a:r>
              <a:rPr lang="sk-SK" b="1" dirty="0" err="1" smtClean="0">
                <a:solidFill>
                  <a:srgbClr val="00B050"/>
                </a:solidFill>
              </a:rPr>
              <a:t>díszcserjék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734671"/>
            <a:ext cx="8915400" cy="4176551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Parkokba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előkertekber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ültetik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őket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Kiválasztásukkor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figyelembe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kell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venni</a:t>
            </a:r>
            <a:r>
              <a:rPr lang="sk-SK" dirty="0" smtClean="0">
                <a:solidFill>
                  <a:schemeClr val="tx1"/>
                </a:solidFill>
              </a:rPr>
              <a:t>: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kert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nagyságát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>
                <a:solidFill>
                  <a:schemeClr val="tx1"/>
                </a:solidFill>
              </a:rPr>
              <a:t>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talaj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fajtáját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dirty="0" err="1" smtClean="0">
                <a:solidFill>
                  <a:schemeClr val="tx1"/>
                </a:solidFill>
              </a:rPr>
              <a:t>helyi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feltételeket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kiválasztott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növény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formáját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leendő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nagyságát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                                                        </a:t>
            </a:r>
            <a:r>
              <a:rPr lang="sk-SK" b="1" i="1" dirty="0" err="1" smtClean="0">
                <a:solidFill>
                  <a:schemeClr val="tx1"/>
                </a:solidFill>
              </a:rPr>
              <a:t>ezüstfenyő</a:t>
            </a: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1682" y="4147670"/>
            <a:ext cx="3523130" cy="26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52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Díszfák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452282"/>
            <a:ext cx="8915400" cy="445894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dirty="0" err="1" smtClean="0">
                <a:solidFill>
                  <a:schemeClr val="tx1"/>
                </a:solidFill>
              </a:rPr>
              <a:t>parkokba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kertekbe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különféle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fákat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ültetnek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Gyakran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esik</a:t>
            </a:r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választás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erdei</a:t>
            </a:r>
            <a:r>
              <a:rPr lang="sk-SK" dirty="0" smtClean="0">
                <a:solidFill>
                  <a:schemeClr val="tx1"/>
                </a:solidFill>
              </a:rPr>
              <a:t> fára.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Ilyenek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pl</a:t>
            </a:r>
            <a:r>
              <a:rPr lang="sk-SK" dirty="0" smtClean="0">
                <a:solidFill>
                  <a:schemeClr val="tx1"/>
                </a:solidFill>
              </a:rPr>
              <a:t>.: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lucfenyő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jegenyefenyő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az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erdeifenyő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juhar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nyír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4612" y="1905000"/>
            <a:ext cx="1948120" cy="3110753"/>
          </a:xfrm>
          <a:prstGeom prst="rect">
            <a:avLst/>
          </a:prstGeom>
        </p:spPr>
      </p:pic>
      <p:cxnSp>
        <p:nvCxnSpPr>
          <p:cNvPr id="11" name="Rovná spojovacia šípka 10"/>
          <p:cNvCxnSpPr/>
          <p:nvPr/>
        </p:nvCxnSpPr>
        <p:spPr>
          <a:xfrm flipV="1">
            <a:off x="4329953" y="2043953"/>
            <a:ext cx="4518212" cy="142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29518" y="2205318"/>
            <a:ext cx="1906152" cy="4324069"/>
          </a:xfrm>
          <a:prstGeom prst="rect">
            <a:avLst/>
          </a:prstGeom>
        </p:spPr>
      </p:pic>
      <p:cxnSp>
        <p:nvCxnSpPr>
          <p:cNvPr id="14" name="Rovná spojovacia šípka 13"/>
          <p:cNvCxnSpPr/>
          <p:nvPr/>
        </p:nvCxnSpPr>
        <p:spPr>
          <a:xfrm flipV="1">
            <a:off x="4867835" y="3065929"/>
            <a:ext cx="2743200" cy="779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424" y="3686410"/>
            <a:ext cx="2003611" cy="2674050"/>
          </a:xfrm>
          <a:prstGeom prst="rect">
            <a:avLst/>
          </a:prstGeom>
        </p:spPr>
      </p:pic>
      <p:cxnSp>
        <p:nvCxnSpPr>
          <p:cNvPr id="17" name="Rovná spojovacia šípka 16"/>
          <p:cNvCxnSpPr/>
          <p:nvPr/>
        </p:nvCxnSpPr>
        <p:spPr>
          <a:xfrm>
            <a:off x="4693024" y="4289612"/>
            <a:ext cx="1183341" cy="107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482" y="4867835"/>
            <a:ext cx="1550460" cy="1487140"/>
          </a:xfrm>
          <a:prstGeom prst="rect">
            <a:avLst/>
          </a:prstGeom>
        </p:spPr>
      </p:pic>
      <p:cxnSp>
        <p:nvCxnSpPr>
          <p:cNvPr id="20" name="Rovná spojovacia šípka 19"/>
          <p:cNvCxnSpPr/>
          <p:nvPr/>
        </p:nvCxnSpPr>
        <p:spPr>
          <a:xfrm>
            <a:off x="3859306" y="4666130"/>
            <a:ext cx="591670" cy="17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o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19" y="4545106"/>
            <a:ext cx="2305516" cy="1984281"/>
          </a:xfrm>
          <a:prstGeom prst="rect">
            <a:avLst/>
          </a:prstGeom>
        </p:spPr>
      </p:pic>
      <p:cxnSp>
        <p:nvCxnSpPr>
          <p:cNvPr id="23" name="Rovná spojovacia šípka 22"/>
          <p:cNvCxnSpPr/>
          <p:nvPr/>
        </p:nvCxnSpPr>
        <p:spPr>
          <a:xfrm flipH="1">
            <a:off x="2682035" y="5271247"/>
            <a:ext cx="478024" cy="363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05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12" y="0"/>
            <a:ext cx="9502588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7565" y="476192"/>
            <a:ext cx="8488129" cy="1280890"/>
          </a:xfrm>
        </p:spPr>
        <p:txBody>
          <a:bodyPr/>
          <a:lstStyle/>
          <a:p>
            <a:r>
              <a:rPr lang="sk-SK" dirty="0" smtClean="0"/>
              <a:t>                                  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96988" y="0"/>
            <a:ext cx="8707624" cy="5911222"/>
          </a:xfrm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hu-HU" sz="1800" b="1" dirty="0" smtClean="0">
                <a:solidFill>
                  <a:schemeClr val="tx1"/>
                </a:solidFill>
              </a:rPr>
              <a:t>    A </a:t>
            </a:r>
            <a:r>
              <a:rPr lang="hu-HU" sz="1800" b="1" dirty="0">
                <a:solidFill>
                  <a:schemeClr val="tx1"/>
                </a:solidFill>
              </a:rPr>
              <a:t>fák döntő jelentőségűek a kert téralakításában és hangulatában. </a:t>
            </a:r>
            <a:r>
              <a:rPr lang="hu-HU" sz="1800" b="1" dirty="0" smtClean="0">
                <a:solidFill>
                  <a:schemeClr val="tx1"/>
                </a:solidFill>
              </a:rPr>
              <a:t>	Nagyobb </a:t>
            </a:r>
            <a:r>
              <a:rPr lang="hu-HU" sz="1800" b="1" dirty="0">
                <a:solidFill>
                  <a:schemeClr val="tx1"/>
                </a:solidFill>
              </a:rPr>
              <a:t>méretű kertekben a díszfák különösen uralkodó jellegűek</a:t>
            </a:r>
            <a:r>
              <a:rPr lang="hu-HU" sz="1800" b="1" dirty="0" smtClean="0">
                <a:solidFill>
                  <a:schemeClr val="tx1"/>
                </a:solidFill>
              </a:rPr>
              <a:t>.</a:t>
            </a:r>
          </a:p>
          <a:p>
            <a:pPr lvl="2" algn="just">
              <a:lnSpc>
                <a:spcPct val="150000"/>
              </a:lnSpc>
            </a:pPr>
            <a:r>
              <a:rPr lang="hu-HU" sz="1800" b="1" dirty="0" smtClean="0">
                <a:solidFill>
                  <a:schemeClr val="tx1"/>
                </a:solidFill>
              </a:rPr>
              <a:t>    </a:t>
            </a:r>
            <a:r>
              <a:rPr lang="hu-HU" sz="1800" b="1" dirty="0">
                <a:solidFill>
                  <a:schemeClr val="tx1"/>
                </a:solidFill>
              </a:rPr>
              <a:t>Mint téralakító elemek </a:t>
            </a:r>
            <a:r>
              <a:rPr lang="hu-HU" sz="1800" b="1" dirty="0" smtClean="0">
                <a:solidFill>
                  <a:schemeClr val="tx1"/>
                </a:solidFill>
              </a:rPr>
              <a:t> </a:t>
            </a:r>
            <a:r>
              <a:rPr lang="hu-HU" sz="1800" b="1" dirty="0">
                <a:solidFill>
                  <a:schemeClr val="tx1"/>
                </a:solidFill>
              </a:rPr>
              <a:t>fontos eszközeink mind méretük, mind </a:t>
            </a:r>
            <a:r>
              <a:rPr lang="hu-HU" sz="1800" b="1" dirty="0" smtClean="0">
                <a:solidFill>
                  <a:schemeClr val="tx1"/>
                </a:solidFill>
              </a:rPr>
              <a:t>     koronáik körvonala révén.</a:t>
            </a:r>
            <a:endParaRPr lang="sk-SK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49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1278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Gyakori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díszfák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734671"/>
            <a:ext cx="8915400" cy="4176551"/>
          </a:xfrm>
        </p:spPr>
        <p:txBody>
          <a:bodyPr/>
          <a:lstStyle/>
          <a:p>
            <a:r>
              <a:rPr lang="sk-SK" b="1" dirty="0" err="1" smtClean="0">
                <a:solidFill>
                  <a:srgbClr val="00B050"/>
                </a:solidFill>
              </a:rPr>
              <a:t>Hársfa</a:t>
            </a:r>
            <a:r>
              <a:rPr lang="sk-SK" b="1" dirty="0" smtClean="0">
                <a:solidFill>
                  <a:srgbClr val="00B050"/>
                </a:solidFill>
              </a:rPr>
              <a:t>, </a:t>
            </a:r>
            <a:r>
              <a:rPr lang="sk-SK" b="1" dirty="0" err="1">
                <a:solidFill>
                  <a:srgbClr val="00B050"/>
                </a:solidFill>
              </a:rPr>
              <a:t>k</a:t>
            </a:r>
            <a:r>
              <a:rPr lang="sk-SK" b="1" dirty="0" err="1" smtClean="0">
                <a:solidFill>
                  <a:srgbClr val="00B050"/>
                </a:solidFill>
              </a:rPr>
              <a:t>islevelű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hár</a:t>
            </a:r>
            <a:r>
              <a:rPr lang="sk-SK" b="1" dirty="0" err="1">
                <a:solidFill>
                  <a:srgbClr val="00B050"/>
                </a:solidFill>
              </a:rPr>
              <a:t>s</a:t>
            </a:r>
            <a:r>
              <a:rPr lang="sk-SK" b="1" dirty="0" smtClean="0">
                <a:solidFill>
                  <a:srgbClr val="00B050"/>
                </a:solidFill>
              </a:rPr>
              <a:t>, </a:t>
            </a:r>
            <a:r>
              <a:rPr lang="sk-SK" b="1" dirty="0" err="1" smtClean="0">
                <a:solidFill>
                  <a:srgbClr val="00B050"/>
                </a:solidFill>
              </a:rPr>
              <a:t>nagylevelű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hárs</a:t>
            </a:r>
            <a:endParaRPr lang="sk-SK" b="1" dirty="0" smtClean="0">
              <a:solidFill>
                <a:srgbClr val="00B050"/>
              </a:solidFill>
            </a:endParaRPr>
          </a:p>
          <a:p>
            <a:r>
              <a:rPr lang="sk-SK" dirty="0" smtClean="0"/>
              <a:t> </a:t>
            </a:r>
            <a:r>
              <a:rPr lang="sk-SK" b="1" dirty="0">
                <a:solidFill>
                  <a:schemeClr val="tx1"/>
                </a:solidFill>
              </a:rPr>
              <a:t>A </a:t>
            </a:r>
            <a:r>
              <a:rPr lang="sk-SK" b="1" dirty="0" err="1">
                <a:solidFill>
                  <a:schemeClr val="tx1"/>
                </a:solidFill>
              </a:rPr>
              <a:t>hársfa</a:t>
            </a:r>
            <a:r>
              <a:rPr lang="sk-SK" b="1" dirty="0">
                <a:solidFill>
                  <a:schemeClr val="tx1"/>
                </a:solidFill>
              </a:rPr>
              <a:t> volt </a:t>
            </a:r>
            <a:r>
              <a:rPr lang="sk-SK" b="1" dirty="0" err="1">
                <a:solidFill>
                  <a:schemeClr val="tx1"/>
                </a:solidFill>
              </a:rPr>
              <a:t>az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első</a:t>
            </a:r>
            <a:r>
              <a:rPr lang="sk-SK" b="1" dirty="0">
                <a:solidFill>
                  <a:schemeClr val="tx1"/>
                </a:solidFill>
              </a:rPr>
              <a:t> fa, </a:t>
            </a:r>
            <a:r>
              <a:rPr lang="sk-SK" b="1" dirty="0" err="1">
                <a:solidFill>
                  <a:schemeClr val="tx1"/>
                </a:solidFill>
              </a:rPr>
              <a:t>amelyet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nem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hasznáért</a:t>
            </a:r>
            <a:r>
              <a:rPr lang="sk-SK" b="1" dirty="0">
                <a:solidFill>
                  <a:schemeClr val="tx1"/>
                </a:solidFill>
              </a:rPr>
              <a:t>, </a:t>
            </a:r>
            <a:r>
              <a:rPr lang="sk-SK" b="1" dirty="0" err="1">
                <a:solidFill>
                  <a:schemeClr val="tx1"/>
                </a:solidFill>
              </a:rPr>
              <a:t>hanem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díszfaként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és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illatos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virágaiért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ültettek</a:t>
            </a:r>
            <a:r>
              <a:rPr lang="sk-SK" b="1" dirty="0">
                <a:solidFill>
                  <a:schemeClr val="tx1"/>
                </a:solidFill>
              </a:rPr>
              <a:t>.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Puha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fáját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fafaragásokhoz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templomi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szobrokhoz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is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használták</a:t>
            </a:r>
            <a:r>
              <a:rPr lang="sk-SK" dirty="0">
                <a:solidFill>
                  <a:schemeClr val="tx1"/>
                </a:solidFill>
              </a:rPr>
              <a:t>.</a:t>
            </a:r>
          </a:p>
          <a:p>
            <a:r>
              <a:rPr lang="sk-SK" dirty="0">
                <a:solidFill>
                  <a:schemeClr val="tx1"/>
                </a:solidFill>
              </a:rPr>
              <a:t>A </a:t>
            </a:r>
            <a:r>
              <a:rPr lang="sk-SK" b="1" dirty="0" err="1">
                <a:solidFill>
                  <a:schemeClr val="tx1"/>
                </a:solidFill>
              </a:rPr>
              <a:t>hársfa</a:t>
            </a:r>
            <a:r>
              <a:rPr lang="sk-SK" b="1" dirty="0">
                <a:solidFill>
                  <a:schemeClr val="tx1"/>
                </a:solidFill>
              </a:rPr>
              <a:t> 20-25 </a:t>
            </a:r>
            <a:r>
              <a:rPr lang="sk-SK" b="1" dirty="0" err="1">
                <a:solidFill>
                  <a:schemeClr val="tx1"/>
                </a:solidFill>
              </a:rPr>
              <a:t>méter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magas</a:t>
            </a:r>
            <a:r>
              <a:rPr lang="sk-SK" b="1" dirty="0">
                <a:solidFill>
                  <a:schemeClr val="tx1"/>
                </a:solidFill>
              </a:rPr>
              <a:t>, </a:t>
            </a:r>
            <a:r>
              <a:rPr lang="sk-SK" b="1" dirty="0" err="1">
                <a:solidFill>
                  <a:schemeClr val="tx1"/>
                </a:solidFill>
              </a:rPr>
              <a:t>megnyúlt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vagy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terebélyes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koronájú</a:t>
            </a:r>
            <a:r>
              <a:rPr lang="sk-SK" b="1" dirty="0">
                <a:solidFill>
                  <a:schemeClr val="tx1"/>
                </a:solidFill>
              </a:rPr>
              <a:t> fa.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Sárgásfehér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illatos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virágai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álernyőkben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június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második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felében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nyílnak</a:t>
            </a:r>
            <a:r>
              <a:rPr lang="sk-SK" dirty="0">
                <a:solidFill>
                  <a:schemeClr val="tx1"/>
                </a:solidFill>
              </a:rPr>
              <a:t>.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Virágzás idején a mézelő méhek zümmögésétől hangos a fa környéke. A virágokat a méhek előszeretettel látogatják, - a </a:t>
            </a:r>
            <a:r>
              <a:rPr lang="hu-HU" i="1" dirty="0">
                <a:solidFill>
                  <a:schemeClr val="tx1"/>
                </a:solidFill>
              </a:rPr>
              <a:t>hársfa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i="1" dirty="0">
                <a:solidFill>
                  <a:schemeClr val="tx1"/>
                </a:solidFill>
              </a:rPr>
              <a:t>mézelő növény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r>
              <a:rPr lang="hu-HU" dirty="0">
                <a:solidFill>
                  <a:schemeClr val="tx1"/>
                </a:solidFill>
              </a:rPr>
              <a:t>Levelei szív alakúak és fűrészes szélűek.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b="1" dirty="0">
                <a:solidFill>
                  <a:schemeClr val="tx1"/>
                </a:solidFill>
              </a:rPr>
              <a:t>Kitűnő, nagy árnyékot adó parkfa.</a:t>
            </a:r>
            <a:r>
              <a:rPr lang="hu-HU" dirty="0">
                <a:solidFill>
                  <a:schemeClr val="tx1"/>
                </a:solidFill>
              </a:rPr>
              <a:t> Mélyrétegű, nem túl száraz talajban érzi jól magát.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B050"/>
                </a:solidFill>
              </a:rPr>
              <a:t>A </a:t>
            </a:r>
            <a:r>
              <a:rPr lang="sk-SK" b="1" dirty="0" err="1" smtClean="0">
                <a:solidFill>
                  <a:srgbClr val="00B050"/>
                </a:solidFill>
              </a:rPr>
              <a:t>hársfa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gyógyhatása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640541"/>
            <a:ext cx="8915400" cy="427068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kislevelű, és nagylevelű </a:t>
            </a:r>
            <a:r>
              <a:rPr lang="hu-HU" i="1" dirty="0">
                <a:solidFill>
                  <a:schemeClr val="tx1"/>
                </a:solidFill>
              </a:rPr>
              <a:t>hársfa</a:t>
            </a:r>
            <a:r>
              <a:rPr lang="hu-HU" dirty="0">
                <a:solidFill>
                  <a:schemeClr val="tx1"/>
                </a:solidFill>
              </a:rPr>
              <a:t> neve is mutatja, hogy egyiknek kisebb, másiknak nagyobb a levele.</a:t>
            </a:r>
          </a:p>
          <a:p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kislevelű hársfa</a:t>
            </a:r>
            <a:r>
              <a:rPr lang="hu-HU" dirty="0">
                <a:solidFill>
                  <a:schemeClr val="tx1"/>
                </a:solidFill>
              </a:rPr>
              <a:t> a levélér zugaiban rozsdavörös, a </a:t>
            </a:r>
            <a:r>
              <a:rPr lang="hu-HU" b="1" dirty="0">
                <a:solidFill>
                  <a:schemeClr val="tx1"/>
                </a:solidFill>
              </a:rPr>
              <a:t>nagylevelű hársfa</a:t>
            </a:r>
            <a:r>
              <a:rPr lang="hu-HU" dirty="0">
                <a:solidFill>
                  <a:schemeClr val="tx1"/>
                </a:solidFill>
              </a:rPr>
              <a:t> leveleinek a főér zugaiban fehéres szőrzete </a:t>
            </a:r>
            <a:r>
              <a:rPr lang="hu-HU" dirty="0" smtClean="0">
                <a:solidFill>
                  <a:schemeClr val="tx1"/>
                </a:solidFill>
              </a:rPr>
              <a:t>van.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Virágát </a:t>
            </a:r>
            <a:r>
              <a:rPr lang="hu-HU" dirty="0">
                <a:solidFill>
                  <a:schemeClr val="tx1"/>
                </a:solidFill>
              </a:rPr>
              <a:t>és a hársfaszén porát használják fel.</a:t>
            </a:r>
          </a:p>
          <a:p>
            <a:r>
              <a:rPr lang="hu-HU" dirty="0">
                <a:solidFill>
                  <a:schemeClr val="tx1"/>
                </a:solidFill>
              </a:rPr>
              <a:t>Alkalmazzák hűlési esetekben (spanyolnátha), fájdalmas reumánál és köszvénynél. Sokáig nem szabad használni, mert szívpanaszokra adhat okot. Vizelethajtó, gyomorerősítő, görcscsillapító a virágból készült főzet. (10 gr 1/4 l vízhez).</a:t>
            </a:r>
          </a:p>
          <a:p>
            <a:r>
              <a:rPr lang="hu-HU" dirty="0">
                <a:solidFill>
                  <a:schemeClr val="tx1"/>
                </a:solidFill>
              </a:rPr>
              <a:t>Ezt a főzetet felhasználhatjuk nátha, idült köhögés, tüdő elnyálkásodás, hörghurut és altesti bántalmaknál, amelyek a vesére vezethetők vissza. Az említett esetekben a teát mindenkor ágyban, forrón kell inni.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6282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89965" y="2147047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  </a:t>
            </a:r>
            <a:r>
              <a:rPr lang="sk-SK" b="1" i="1" dirty="0" smtClean="0">
                <a:solidFill>
                  <a:schemeClr val="tx1"/>
                </a:solidFill>
              </a:rPr>
              <a:t>a </a:t>
            </a:r>
            <a:r>
              <a:rPr lang="sk-SK" b="1" i="1" dirty="0" err="1" smtClean="0">
                <a:solidFill>
                  <a:schemeClr val="tx1"/>
                </a:solidFill>
              </a:rPr>
              <a:t>hársfa</a:t>
            </a:r>
            <a:r>
              <a:rPr lang="sk-SK" b="1" i="1" dirty="0" smtClean="0">
                <a:solidFill>
                  <a:schemeClr val="tx1"/>
                </a:solidFill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</a:rPr>
              <a:t>virága</a:t>
            </a:r>
            <a:endParaRPr lang="sk-S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sk-SK" b="1" i="1" dirty="0" err="1" smtClean="0">
                <a:solidFill>
                  <a:schemeClr val="tx1"/>
                </a:solidFill>
              </a:rPr>
              <a:t>hársfa</a:t>
            </a: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051" y="1905000"/>
            <a:ext cx="2866861" cy="2628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41081" y="1492624"/>
            <a:ext cx="3990766" cy="4814047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>
            <a:off x="5876365" y="5123329"/>
            <a:ext cx="1788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845859" y="2324100"/>
            <a:ext cx="1842247" cy="459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949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Díszcserjék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91710" y="1371600"/>
            <a:ext cx="8712901" cy="4539622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chemeClr val="tx1"/>
                </a:solidFill>
              </a:rPr>
              <a:t>Díszcserjének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az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erdei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cserjék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közül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leggyakrabban</a:t>
            </a:r>
            <a:r>
              <a:rPr lang="sk-SK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tiszafát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borókát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mogyorót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fagyalt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választják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152" y="1788459"/>
            <a:ext cx="2500177" cy="162709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>
            <a:off x="4128247" y="1905000"/>
            <a:ext cx="779929" cy="313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506" y="1788459"/>
            <a:ext cx="3872438" cy="2582886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 flipV="1">
            <a:off x="4127271" y="3415552"/>
            <a:ext cx="3577894" cy="18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72952" y="3697942"/>
            <a:ext cx="2985248" cy="2663761"/>
          </a:xfrm>
          <a:prstGeom prst="rect">
            <a:avLst/>
          </a:prstGeom>
        </p:spPr>
      </p:pic>
      <p:cxnSp>
        <p:nvCxnSpPr>
          <p:cNvPr id="12" name="Rovná spojovacia šípka 11"/>
          <p:cNvCxnSpPr/>
          <p:nvPr/>
        </p:nvCxnSpPr>
        <p:spPr>
          <a:xfrm flipV="1">
            <a:off x="4383741" y="4195482"/>
            <a:ext cx="1089211" cy="17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46" y="4371345"/>
            <a:ext cx="2559424" cy="1919568"/>
          </a:xfrm>
          <a:prstGeom prst="rect">
            <a:avLst/>
          </a:prstGeom>
        </p:spPr>
      </p:pic>
      <p:cxnSp>
        <p:nvCxnSpPr>
          <p:cNvPr id="15" name="Rovná spojovacia šípka 14"/>
          <p:cNvCxnSpPr/>
          <p:nvPr/>
        </p:nvCxnSpPr>
        <p:spPr>
          <a:xfrm flipH="1">
            <a:off x="2791711" y="5331129"/>
            <a:ext cx="623842" cy="30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961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B050"/>
                </a:solidFill>
              </a:rPr>
              <a:t>Tuja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Örökzöld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pikkelyes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lelvélei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vannak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Egyes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kertekben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különbözű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alakúra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nyírják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 err="1" smtClean="0">
                <a:solidFill>
                  <a:schemeClr val="tx1"/>
                </a:solidFill>
              </a:rPr>
              <a:t>Élősövénynek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megfelel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141" y="3186953"/>
            <a:ext cx="2205251" cy="33198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214" y="2796988"/>
            <a:ext cx="3977162" cy="3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6715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432</Words>
  <Application>Microsoft Office PowerPoint</Application>
  <PresentationFormat>Vlastná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Dym</vt:lpstr>
      <vt:lpstr>Špeciálna základná škola s VJM, Hviezdoslavova 24,  Rimavská Sobota</vt:lpstr>
      <vt:lpstr>Díszfák, díszcserjék</vt:lpstr>
      <vt:lpstr>Díszfák</vt:lpstr>
      <vt:lpstr>                                    </vt:lpstr>
      <vt:lpstr>Gyakori díszfák</vt:lpstr>
      <vt:lpstr>A hársfa gyógyhatása</vt:lpstr>
      <vt:lpstr>Snímka 7</vt:lpstr>
      <vt:lpstr>Díszcserjék</vt:lpstr>
      <vt:lpstr>Tuja</vt:lpstr>
      <vt:lpstr>Aranyeső</vt:lpstr>
      <vt:lpstr>Rózsa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18</cp:revision>
  <dcterms:created xsi:type="dcterms:W3CDTF">2020-06-09T09:26:47Z</dcterms:created>
  <dcterms:modified xsi:type="dcterms:W3CDTF">2020-06-11T11:06:02Z</dcterms:modified>
</cp:coreProperties>
</file>