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9. 6. 2020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/>
          <a:lstStyle/>
          <a:p>
            <a:r>
              <a:rPr lang="sk-SK" sz="2800" dirty="0" smtClean="0"/>
              <a:t>MTSAI - </a:t>
            </a:r>
            <a:r>
              <a:rPr lang="sk-SK" sz="2800" dirty="0" err="1" smtClean="0"/>
              <a:t>Rimaszombat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Matematika – geometria</a:t>
            </a:r>
            <a:br>
              <a:rPr lang="sk-SK" dirty="0" smtClean="0"/>
            </a:br>
            <a:r>
              <a:rPr lang="sk-SK" sz="3200" dirty="0" smtClean="0"/>
              <a:t>4.ročník</a:t>
            </a:r>
            <a:endParaRPr lang="sk-SK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848600" cy="838200"/>
          </a:xfrm>
        </p:spPr>
        <p:txBody>
          <a:bodyPr>
            <a:normAutofit/>
          </a:bodyPr>
          <a:lstStyle/>
          <a:p>
            <a:r>
              <a:rPr lang="sk-SK" sz="4400" b="1" dirty="0" smtClean="0">
                <a:solidFill>
                  <a:schemeClr val="accent6">
                    <a:lumMod val="50000"/>
                  </a:schemeClr>
                </a:solidFill>
              </a:rPr>
              <a:t>A  </a:t>
            </a:r>
            <a:r>
              <a:rPr lang="sk-SK" sz="4400" b="1" dirty="0" err="1" smtClean="0">
                <a:solidFill>
                  <a:schemeClr val="accent6">
                    <a:lumMod val="50000"/>
                  </a:schemeClr>
                </a:solidFill>
              </a:rPr>
              <a:t>pont</a:t>
            </a:r>
            <a:r>
              <a:rPr lang="sk-SK" sz="4400" b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sk-SK" sz="4400" b="1" dirty="0" err="1" smtClean="0">
                <a:solidFill>
                  <a:schemeClr val="accent6">
                    <a:lumMod val="50000"/>
                  </a:schemeClr>
                </a:solidFill>
              </a:rPr>
              <a:t>az</a:t>
            </a:r>
            <a:r>
              <a:rPr lang="sk-SK" sz="4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4400" b="1" dirty="0" err="1" smtClean="0">
                <a:solidFill>
                  <a:schemeClr val="accent6">
                    <a:lumMod val="50000"/>
                  </a:schemeClr>
                </a:solidFill>
              </a:rPr>
              <a:t>egyenes</a:t>
            </a:r>
            <a:r>
              <a:rPr lang="sk-SK" sz="4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sk-SK" sz="4400" b="1" dirty="0" err="1" smtClean="0">
                <a:solidFill>
                  <a:schemeClr val="accent6">
                    <a:lumMod val="50000"/>
                  </a:schemeClr>
                </a:solidFill>
              </a:rPr>
              <a:t>és</a:t>
            </a:r>
            <a:r>
              <a:rPr lang="sk-SK" sz="4400" b="1" dirty="0" smtClean="0">
                <a:solidFill>
                  <a:schemeClr val="accent6">
                    <a:lumMod val="50000"/>
                  </a:schemeClr>
                </a:solidFill>
              </a:rPr>
              <a:t> a </a:t>
            </a:r>
            <a:r>
              <a:rPr lang="sk-SK" sz="4400" b="1" dirty="0" err="1" smtClean="0">
                <a:solidFill>
                  <a:schemeClr val="accent6">
                    <a:lumMod val="50000"/>
                  </a:schemeClr>
                </a:solidFill>
              </a:rPr>
              <a:t>szakasz</a:t>
            </a:r>
            <a:endParaRPr lang="sk-SK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4267200" cy="868362"/>
          </a:xfrm>
        </p:spPr>
        <p:txBody>
          <a:bodyPr/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P  O  N  T</a:t>
            </a:r>
            <a:endParaRPr lang="sk-SK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</a:t>
            </a:r>
            <a:r>
              <a:rPr lang="sk-SK" dirty="0" smtClean="0"/>
              <a:t> geometria </a:t>
            </a:r>
            <a:r>
              <a:rPr lang="pt-BR" dirty="0" smtClean="0"/>
              <a:t>egyik</a:t>
            </a:r>
            <a:r>
              <a:rPr lang="sk-SK" dirty="0" smtClean="0"/>
              <a:t> </a:t>
            </a:r>
            <a:r>
              <a:rPr lang="sk-SK" dirty="0" err="1" smtClean="0"/>
              <a:t>alapfogalma</a:t>
            </a:r>
            <a:r>
              <a:rPr lang="sk-SK" dirty="0" smtClean="0"/>
              <a:t>.</a:t>
            </a:r>
          </a:p>
          <a:p>
            <a:r>
              <a:rPr lang="hu-HU" dirty="0" smtClean="0"/>
              <a:t>két egymást metsző vonallal jelöljük. </a:t>
            </a:r>
          </a:p>
          <a:p>
            <a:r>
              <a:rPr lang="hu-HU" dirty="0" smtClean="0"/>
              <a:t>az ábécé nagybetűivel nevezzük el.</a:t>
            </a: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2133600" y="4495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rot="5400000">
            <a:off x="2134394" y="4495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ĺžnik 11"/>
          <p:cNvSpPr/>
          <p:nvPr/>
        </p:nvSpPr>
        <p:spPr>
          <a:xfrm>
            <a:off x="1981200" y="40386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sk-SK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3" name="Rovná spojnica 12"/>
          <p:cNvCxnSpPr/>
          <p:nvPr/>
        </p:nvCxnSpPr>
        <p:spPr>
          <a:xfrm>
            <a:off x="5791200" y="4114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nica 13"/>
          <p:cNvCxnSpPr/>
          <p:nvPr/>
        </p:nvCxnSpPr>
        <p:spPr>
          <a:xfrm>
            <a:off x="3810000" y="48768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ovná spojnica 14"/>
          <p:cNvCxnSpPr/>
          <p:nvPr/>
        </p:nvCxnSpPr>
        <p:spPr>
          <a:xfrm rot="5400000">
            <a:off x="3810794" y="4876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ovná spojnica 15"/>
          <p:cNvCxnSpPr/>
          <p:nvPr/>
        </p:nvCxnSpPr>
        <p:spPr>
          <a:xfrm rot="5400000">
            <a:off x="5791994" y="4114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ĺžnik 16"/>
          <p:cNvSpPr/>
          <p:nvPr/>
        </p:nvSpPr>
        <p:spPr>
          <a:xfrm>
            <a:off x="3657600" y="4419600"/>
            <a:ext cx="3481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sk-SK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5638800" y="3657600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endParaRPr lang="sk-SK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E  G  Y  E  N  E  S</a:t>
            </a:r>
            <a:endParaRPr lang="sk-SK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geometria egyik alapfogalma. </a:t>
            </a:r>
          </a:p>
          <a:p>
            <a:r>
              <a:rPr lang="hu-HU" dirty="0" smtClean="0"/>
              <a:t>végtelen hosszú. </a:t>
            </a:r>
          </a:p>
          <a:p>
            <a:r>
              <a:rPr lang="hu-HU" dirty="0" smtClean="0"/>
              <a:t>mindkét irányban a végtelenbe tart. </a:t>
            </a:r>
          </a:p>
          <a:p>
            <a:r>
              <a:rPr lang="hu-HU" dirty="0" smtClean="0"/>
              <a:t>az ábécé kisbetűivel nevezzük el.</a:t>
            </a:r>
            <a:endParaRPr lang="sk-SK" dirty="0"/>
          </a:p>
        </p:txBody>
      </p:sp>
      <p:cxnSp>
        <p:nvCxnSpPr>
          <p:cNvPr id="4" name="Rovná spojnica 3"/>
          <p:cNvCxnSpPr/>
          <p:nvPr/>
        </p:nvCxnSpPr>
        <p:spPr>
          <a:xfrm>
            <a:off x="1676400" y="4419600"/>
            <a:ext cx="5867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ĺžnik 4"/>
          <p:cNvSpPr/>
          <p:nvPr/>
        </p:nvSpPr>
        <p:spPr>
          <a:xfrm>
            <a:off x="6172200" y="4648200"/>
            <a:ext cx="3305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sk-SK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S  Z  A  K  A  S  Z</a:t>
            </a:r>
            <a:endParaRPr lang="sk-SK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egyenesnek, két pontja által határolt része a szakasz. 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a szakasz véges hosszú. </a:t>
            </a:r>
          </a:p>
          <a:p>
            <a:r>
              <a:rPr lang="hu-HU" dirty="0" smtClean="0"/>
              <a:t>végpontjaival, vagy az ábécé kisbetűivel nevezzük el.</a:t>
            </a:r>
          </a:p>
          <a:p>
            <a:pPr>
              <a:buNone/>
            </a:pPr>
            <a:endParaRPr lang="sk-SK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None/>
            </a:pPr>
            <a:endParaRPr lang="sk-SK" dirty="0"/>
          </a:p>
        </p:txBody>
      </p:sp>
      <p:cxnSp>
        <p:nvCxnSpPr>
          <p:cNvPr id="4" name="Rovná spojnica 3"/>
          <p:cNvCxnSpPr/>
          <p:nvPr/>
        </p:nvCxnSpPr>
        <p:spPr>
          <a:xfrm>
            <a:off x="1219200" y="2971800"/>
            <a:ext cx="617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 rot="5400000">
            <a:off x="1067594" y="29710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rot="5400000">
            <a:off x="5791994" y="5561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ĺžnik 7"/>
          <p:cNvSpPr/>
          <p:nvPr/>
        </p:nvSpPr>
        <p:spPr>
          <a:xfrm>
            <a:off x="1066800" y="2514600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7239000" y="25146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4343400" y="2209800"/>
            <a:ext cx="140025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(GP </a:t>
            </a:r>
            <a:r>
              <a:rPr lang="sk-SK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szakasz</a:t>
            </a:r>
            <a:r>
              <a:rPr lang="sk-SK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sk-SK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11" name="Rovná spojnica 10"/>
          <p:cNvCxnSpPr/>
          <p:nvPr/>
        </p:nvCxnSpPr>
        <p:spPr>
          <a:xfrm>
            <a:off x="1143000" y="5562600"/>
            <a:ext cx="617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 rot="5400000">
            <a:off x="2058194" y="5561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ĺžnik 12"/>
          <p:cNvSpPr/>
          <p:nvPr/>
        </p:nvSpPr>
        <p:spPr>
          <a:xfrm>
            <a:off x="2057400" y="5029200"/>
            <a:ext cx="332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Obdĺžnik 13"/>
          <p:cNvSpPr/>
          <p:nvPr/>
        </p:nvSpPr>
        <p:spPr>
          <a:xfrm>
            <a:off x="5791200" y="5029200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4191000" y="4419600"/>
            <a:ext cx="134735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(GP </a:t>
            </a:r>
            <a:r>
              <a:rPr lang="sk-SK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szakasz</a:t>
            </a:r>
            <a:r>
              <a:rPr lang="sk-SK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 </a:t>
            </a:r>
            <a:r>
              <a:rPr lang="sk-SK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szakasz</a:t>
            </a:r>
            <a:endParaRPr lang="sk-SK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4038600" y="5562600"/>
            <a:ext cx="2584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endParaRPr lang="sk-SK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ovná spojnica 1"/>
          <p:cNvCxnSpPr/>
          <p:nvPr/>
        </p:nvCxnSpPr>
        <p:spPr>
          <a:xfrm>
            <a:off x="1219200" y="1981200"/>
            <a:ext cx="6172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Rovná spojnica 2"/>
          <p:cNvCxnSpPr/>
          <p:nvPr/>
        </p:nvCxnSpPr>
        <p:spPr>
          <a:xfrm flipV="1">
            <a:off x="2133600" y="3200400"/>
            <a:ext cx="5638800" cy="914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 rot="5400000">
            <a:off x="1600994" y="1980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 rot="5400000">
            <a:off x="5868194" y="1980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 rot="5400000">
            <a:off x="4039394" y="1980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 rot="5400000">
            <a:off x="2667794" y="28948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nica 8"/>
          <p:cNvCxnSpPr/>
          <p:nvPr/>
        </p:nvCxnSpPr>
        <p:spPr>
          <a:xfrm rot="5400000">
            <a:off x="3201194" y="3885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ovná spojnica 9"/>
          <p:cNvCxnSpPr/>
          <p:nvPr/>
        </p:nvCxnSpPr>
        <p:spPr>
          <a:xfrm rot="5400000">
            <a:off x="5258594" y="9136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nica 10"/>
          <p:cNvCxnSpPr/>
          <p:nvPr/>
        </p:nvCxnSpPr>
        <p:spPr>
          <a:xfrm rot="5400000">
            <a:off x="5410994" y="35806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ovná spojnica 11"/>
          <p:cNvCxnSpPr/>
          <p:nvPr/>
        </p:nvCxnSpPr>
        <p:spPr>
          <a:xfrm>
            <a:off x="2667000" y="2895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ovná spojnica 12"/>
          <p:cNvCxnSpPr/>
          <p:nvPr/>
        </p:nvCxnSpPr>
        <p:spPr>
          <a:xfrm>
            <a:off x="5257800" y="914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bdĺžnik 13"/>
          <p:cNvSpPr/>
          <p:nvPr/>
        </p:nvSpPr>
        <p:spPr>
          <a:xfrm>
            <a:off x="1981200" y="27432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sk-SK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5410200" y="4572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endParaRPr lang="sk-SK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bdĺžnik 15"/>
          <p:cNvSpPr/>
          <p:nvPr/>
        </p:nvSpPr>
        <p:spPr>
          <a:xfrm>
            <a:off x="6019800" y="14478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sk-SK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Obdĺžnik 16"/>
          <p:cNvSpPr/>
          <p:nvPr/>
        </p:nvSpPr>
        <p:spPr>
          <a:xfrm>
            <a:off x="1752600" y="15240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sk-SK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Obdĺžnik 17"/>
          <p:cNvSpPr/>
          <p:nvPr/>
        </p:nvSpPr>
        <p:spPr>
          <a:xfrm>
            <a:off x="4191000" y="14478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endParaRPr lang="sk-SK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Obdĺžnik 18"/>
          <p:cNvSpPr/>
          <p:nvPr/>
        </p:nvSpPr>
        <p:spPr>
          <a:xfrm>
            <a:off x="5562600" y="35814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sk-SK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Obdĺžnik 19"/>
          <p:cNvSpPr/>
          <p:nvPr/>
        </p:nvSpPr>
        <p:spPr>
          <a:xfrm>
            <a:off x="3352800" y="39624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endParaRPr lang="sk-SK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Obdĺžnik 20"/>
          <p:cNvSpPr/>
          <p:nvPr/>
        </p:nvSpPr>
        <p:spPr>
          <a:xfrm>
            <a:off x="2819400" y="2438400"/>
            <a:ext cx="3810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sk-SK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2" name="Rovná spojnica 21"/>
          <p:cNvCxnSpPr/>
          <p:nvPr/>
        </p:nvCxnSpPr>
        <p:spPr>
          <a:xfrm rot="5400000">
            <a:off x="1905794" y="31996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ovná spojnica 22"/>
          <p:cNvCxnSpPr/>
          <p:nvPr/>
        </p:nvCxnSpPr>
        <p:spPr>
          <a:xfrm>
            <a:off x="1905000" y="3200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bdĺžnik 23"/>
          <p:cNvSpPr/>
          <p:nvPr/>
        </p:nvSpPr>
        <p:spPr>
          <a:xfrm>
            <a:off x="7010400" y="3276600"/>
            <a:ext cx="349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endParaRPr lang="sk-SK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Obdĺžnik 24"/>
          <p:cNvSpPr/>
          <p:nvPr/>
        </p:nvSpPr>
        <p:spPr>
          <a:xfrm>
            <a:off x="6781800" y="1981200"/>
            <a:ext cx="434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endParaRPr lang="sk-SK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Obdĺžnik 25"/>
          <p:cNvSpPr/>
          <p:nvPr/>
        </p:nvSpPr>
        <p:spPr>
          <a:xfrm>
            <a:off x="304800" y="4457343"/>
            <a:ext cx="8563563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 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G, S, O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pontok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nem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fekszenek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sem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az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n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sem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az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egyeneseken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sk-SK" sz="2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 B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pont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az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AC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szakaszon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és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az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egyenesen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fekszik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 KL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szakasz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az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i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n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egyenesen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van</a:t>
            </a:r>
            <a:r>
              <a:rPr lang="sk-SK" sz="2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az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m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egyenesen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3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szakasz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is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van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 : AB, BC, AC </a:t>
            </a:r>
            <a:r>
              <a:rPr lang="sk-SK" sz="2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szakasz</a:t>
            </a:r>
            <a:r>
              <a:rPr lang="sk-SK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,</a:t>
            </a:r>
            <a:endParaRPr lang="sk-SK" sz="22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  <a:p>
            <a:pPr>
              <a:buFont typeface="Arial" pitchFamily="34" charset="0"/>
              <a:buChar char="•"/>
            </a:pPr>
            <a:endParaRPr lang="sk-SK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176</Words>
  <PresentationFormat>Prezentácia na obrazovke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MTSAI - Rimaszombat  Matematika – geometria 4.ročník</vt:lpstr>
      <vt:lpstr>P  O  N  T</vt:lpstr>
      <vt:lpstr>E  G  Y  E  N  E  S</vt:lpstr>
      <vt:lpstr>S  Z  A  K  A  S  Z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MTSAI - Rimaszombat  Matematika – geometria 4.ročník</dc:title>
  <dc:creator>pc</dc:creator>
  <cp:lastModifiedBy>pc</cp:lastModifiedBy>
  <cp:revision>22</cp:revision>
  <dcterms:created xsi:type="dcterms:W3CDTF">2020-06-08T09:25:23Z</dcterms:created>
  <dcterms:modified xsi:type="dcterms:W3CDTF">2020-06-09T09:13:51Z</dcterms:modified>
</cp:coreProperties>
</file>